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Cormorant Garamond Bold Italics" charset="1" panose="00000800000000000000"/>
      <p:regular r:id="rId32"/>
    </p:embeddedFont>
    <p:embeddedFont>
      <p:font typeface="Quicksand" charset="1" panose="00000000000000000000"/>
      <p:regular r:id="rId33"/>
    </p:embeddedFont>
    <p:embeddedFont>
      <p:font typeface="Aileron Bold Italics" charset="1" panose="00000800000000000000"/>
      <p:regular r:id="rId34"/>
    </p:embeddedFont>
    <p:embeddedFont>
      <p:font typeface="Aileron Bold" charset="1" panose="00000800000000000000"/>
      <p:regular r:id="rId35"/>
    </p:embeddedFont>
    <p:embeddedFont>
      <p:font typeface="Aileron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1773437"/>
            <a:ext cx="16229942" cy="2991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12"/>
              </a:lnSpc>
              <a:spcBef>
                <a:spcPct val="0"/>
              </a:spcBef>
            </a:pPr>
            <a:r>
              <a:rPr lang="en-US" b="true" sz="858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Introduction to Web Development &amp; MERN Stack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The Skillians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30-08-2025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700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API (Applica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tion Programming Interface)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Definition: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 set of rules that allows one software to talk to another.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API connects client ↔ server.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When you open Zomato and search “Pizza”, app calls Zomato API which fetches restaurant data from DB and shows you.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Analog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y: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API = Waiter who takes your order to kitchen (server) and brings food (data).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      HTTP &amp; HTTPS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HTTP (HyperText Tra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nsfer Protocol):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protocol that defines how client &amp; server communicate.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HTTPS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Secure version with encryption (SSL).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http:// vs https:// in your browser URL bar.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Online banking always uses HTTPS for safety.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33980"/>
            <a:ext cx="16230600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 Request &amp; Response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Request: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When client asks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server for data (like clicking a button, submitting a form).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Response: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data/info server sends back to client.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You search on YouTube → Request goes to server → Response comes back with search results.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785356" y="213326"/>
            <a:ext cx="7173171" cy="3129296"/>
          </a:xfrm>
          <a:custGeom>
            <a:avLst/>
            <a:gdLst/>
            <a:ahLst/>
            <a:cxnLst/>
            <a:rect r="r" b="b" t="t" l="l"/>
            <a:pathLst>
              <a:path h="3129296" w="7173171">
                <a:moveTo>
                  <a:pt x="0" y="0"/>
                </a:moveTo>
                <a:lnTo>
                  <a:pt x="7173172" y="0"/>
                </a:lnTo>
                <a:lnTo>
                  <a:pt x="7173172" y="3129296"/>
                </a:lnTo>
                <a:lnTo>
                  <a:pt x="0" y="312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828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Domain, Hosting, DNS &amp; IP</a:t>
            </a:r>
          </a:p>
          <a:p>
            <a:pPr algn="l">
              <a:lnSpc>
                <a:spcPts val="5040"/>
              </a:lnSpc>
            </a:pP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Domain = Easy name for a website (google.com).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Hosting = Service that stores web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site files so people can access them online.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IP Address = Unique number that identifies a server (e.g., 142.250.182.206).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DNS (Domain Name System) = Converts domain names into IP addresses.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Analogy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Domain = Your friend’s name.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IP = Your friend’s phone number.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DNS = Contact list that maps names to numbers.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700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Frontend vs Backend vs Fullstack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ontend (Client-side) → What user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sees (HTML, CSS, JS, React).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 (Server-side) → Logic, authentication, data (Node, Express).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Fullstack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Developer → Works on both frontend &amp; backend.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Netf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lix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Frontend = Homepage, movie thumbnails, play button.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= Recommendations, subscriptions, payments.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Database = All movies &amp; user accounts.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891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   MERN Stack Overview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 → MongoDB: Database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(NoSQL, JSON-based).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→ Express.js: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 framework for APIs.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 → React.js: Frontend library for UI.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 → Node.js: Runtime environment for JavaScript on server.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Flow: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React (UI) → API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call → Express + Node (logic) → MongoDB (data).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Instagram: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eact → UI feed.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Express/Node →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logic for likes/comments.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Mongo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DB → Stores all posts, users, chats.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36381"/>
            <a:ext cx="3451835" cy="1725918"/>
          </a:xfrm>
          <a:custGeom>
            <a:avLst/>
            <a:gdLst/>
            <a:ahLst/>
            <a:cxnLst/>
            <a:rect r="r" b="b" t="t" l="l"/>
            <a:pathLst>
              <a:path h="1725918" w="3451835">
                <a:moveTo>
                  <a:pt x="0" y="0"/>
                </a:moveTo>
                <a:lnTo>
                  <a:pt x="3451835" y="0"/>
                </a:lnTo>
                <a:lnTo>
                  <a:pt x="3451835" y="1725917"/>
                </a:lnTo>
                <a:lnTo>
                  <a:pt x="0" y="1725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Tools We Will Use in the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Course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VS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Co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 → Code Editor.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Node.js + npm → Backend environment &amp; package manager.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owser DevToo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ls → Debug frontend code.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Postman/Thunder Client → Test APIs.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Git + GitHub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→ V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ersion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control &amp; collaboration.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Mongo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DB Compass/Atlas → Database GUI.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955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Static vs Dynamic Websites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Static Website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Content is fixed, same for everyone.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Built with HTML, CSS only.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 Portfolio site, simple company landing page.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Dynamic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Website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Cont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ent changes based on user/data.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equires backend + database.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 Facebook ne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ws feed, Amazon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product recommendations.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Anal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ogy: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Static = Printed newspaper (same for all).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Dynam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ic = P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ersona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lized magazine that updates daily based on your interest.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00845" y="5143500"/>
            <a:ext cx="11301259" cy="3997820"/>
          </a:xfrm>
          <a:custGeom>
            <a:avLst/>
            <a:gdLst/>
            <a:ahLst/>
            <a:cxnLst/>
            <a:rect r="r" b="b" t="t" l="l"/>
            <a:pathLst>
              <a:path h="3997820" w="11301259">
                <a:moveTo>
                  <a:pt x="0" y="0"/>
                </a:moveTo>
                <a:lnTo>
                  <a:pt x="11301259" y="0"/>
                </a:lnTo>
                <a:lnTo>
                  <a:pt x="11301259" y="3997820"/>
                </a:lnTo>
                <a:lnTo>
                  <a:pt x="0" y="3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29615"/>
            <a:ext cx="16230600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Web App vs Mobile App vs Desktop App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Web App: Runs inside a browser (Gmail, YouTube).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Mob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ile App: Installed on mobile device (WhatsApp, Instagram app).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eskt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op App: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Installed on PC (MS Word, VS Code).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Point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 With MERN, we build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web ap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ps (but can integrate with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mob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le using React Native later).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700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Synchronous vs Asynchronous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Synchronous: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Code runs line by line, next line waits for previous.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le: A person standing in line at ATM (one after another).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synchr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onous: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Multiple things happen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at the same time.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 Ordering food → you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wait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at table while ch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ef cook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s, meanwhile you can chat with friends (n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on-block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ing).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web apps often use asynchronous requests (AJAX, fetch, async/await).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5535" y="611221"/>
            <a:ext cx="15752782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1.  What is Web Development?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Definition: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 Web development is the process of creating and maintaining websites and web applications that run on the internet.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Example: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A simple blog = Website.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i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Instagram, Facebook = Web Applications (dynamic, interactive, connected with a server &amp; database).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005506" y="158589"/>
            <a:ext cx="4745121" cy="3492936"/>
          </a:xfrm>
          <a:custGeom>
            <a:avLst/>
            <a:gdLst/>
            <a:ahLst/>
            <a:cxnLst/>
            <a:rect r="r" b="b" t="t" l="l"/>
            <a:pathLst>
              <a:path h="3492936" w="4745121">
                <a:moveTo>
                  <a:pt x="0" y="0"/>
                </a:moveTo>
                <a:lnTo>
                  <a:pt x="4745122" y="0"/>
                </a:lnTo>
                <a:lnTo>
                  <a:pt x="4745122" y="3492936"/>
                </a:lnTo>
                <a:lnTo>
                  <a:pt x="0" y="3492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Authentication vs Authorization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Authentication = Confirming “Who you are” (Login).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Authorization = Confirming “What you are allowed 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 do” (Admin vs User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access).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Login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with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Gmail = Auth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ntication.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Admi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 ca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del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ete users but normal users cannot = Authorization.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700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Frontend Tech Stack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HTML: Structure of page.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CSS: Design/styling.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JavaSc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ript: Interactivity.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React.js: Modern library for buil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ding dynamic UIs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HTML = Sk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ele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ton.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CSS = Clo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thes.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JavaScript = Muscles (movement).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React = Full modern body.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 Tech Stack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Node.js → Environment to run JS on server.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Expr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ess.js → Fr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amewo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rk to handle requests, routes, APIs.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Database → Store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 (MongoDB in our stack)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Node = Engin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of car.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Express = Driver 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that controls directions.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atabase = Fuel tank (data storage).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29615"/>
            <a:ext cx="16230600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Packages, Libraries &amp; Fr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amewo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rks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Package → Small piece of reusable code (like lodash, axios).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brary → Collec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tion of functions you can call (React)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amework → Provides structure &amp; rul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es t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 build app (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Express, Angular).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Analogy: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Package = One ki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tchen utensil.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Library = A full drawer of utensils.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amework = A full kitchen setup with cooking style guidelines.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52500"/>
            <a:ext cx="16230600" cy="445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   Recap + Homew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ork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Recap key terms (client, server, DB, API, HTTP, DNS).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Homework: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AutoNum type="alphaLcPeriod" startAt="1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Research “Differ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ence between We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te &amp; Web App”.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AutoNum type="alphaLcPeriod" startAt="1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stall VS Code &amp; Node.js.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6944" y="952500"/>
            <a:ext cx="16572356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                                                              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Client vs Server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Client (Frontend):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part users see and interact with (browser, mobile app).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Runs on the user’s device.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Sends requests to server.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Server (Backend):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The “behind-the-scenes” computer that processes requests.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Fetches data from database, applies logic, sends back response.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Analogy: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2207" y="1272957"/>
            <a:ext cx="13702721" cy="7788477"/>
          </a:xfrm>
          <a:custGeom>
            <a:avLst/>
            <a:gdLst/>
            <a:ahLst/>
            <a:cxnLst/>
            <a:rect r="r" b="b" t="t" l="l"/>
            <a:pathLst>
              <a:path h="7788477" w="13702721">
                <a:moveTo>
                  <a:pt x="0" y="0"/>
                </a:moveTo>
                <a:lnTo>
                  <a:pt x="13702721" y="0"/>
                </a:lnTo>
                <a:lnTo>
                  <a:pt x="13702721" y="7788477"/>
                </a:lnTo>
                <a:lnTo>
                  <a:pt x="0" y="7788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7550" y="3828997"/>
            <a:ext cx="16572356" cy="6366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Latency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Time taken for a request to travel from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client → server → back to client.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Lower latency = faster response.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Clicking a video on YouTube: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If server is near you → plays instantly (low latency).</a:t>
            </a:r>
          </a:p>
          <a:p>
            <a:pPr algn="l" marL="1554480" indent="-518160" lvl="2">
              <a:lnSpc>
                <a:spcPts val="504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If server is far → takes a few seconds to load (high latency).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Analogy: Like speed of a courier service delivering your parcel.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156914" y="517291"/>
            <a:ext cx="8123545" cy="2837154"/>
          </a:xfrm>
          <a:custGeom>
            <a:avLst/>
            <a:gdLst/>
            <a:ahLst/>
            <a:cxnLst/>
            <a:rect r="r" b="b" t="t" l="l"/>
            <a:pathLst>
              <a:path h="2837154" w="8123545">
                <a:moveTo>
                  <a:pt x="0" y="0"/>
                </a:moveTo>
                <a:lnTo>
                  <a:pt x="8123545" y="0"/>
                </a:lnTo>
                <a:lnTo>
                  <a:pt x="8123545" y="2837154"/>
                </a:lnTo>
                <a:lnTo>
                  <a:pt x="0" y="2837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0305" r="0" b="-22224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6944" y="952500"/>
            <a:ext cx="16572356" cy="5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Bandwidth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Maximum amount of data that can be tra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nsferred over a network in a given time.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Higher bandwidth = can send more data at once.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Watching Netflix in 4K requires high bandwidth.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Browsing text-only blogs requires low bandwidth.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Analogy: Bandwidth = Width of a water pipe. Wider pipe → more water flows.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2771" y="361900"/>
            <a:ext cx="10342457" cy="4430378"/>
          </a:xfrm>
          <a:custGeom>
            <a:avLst/>
            <a:gdLst/>
            <a:ahLst/>
            <a:cxnLst/>
            <a:rect r="r" b="b" t="t" l="l"/>
            <a:pathLst>
              <a:path h="4430378" w="10342457">
                <a:moveTo>
                  <a:pt x="0" y="0"/>
                </a:moveTo>
                <a:lnTo>
                  <a:pt x="10342458" y="0"/>
                </a:lnTo>
                <a:lnTo>
                  <a:pt x="10342458" y="4430378"/>
                </a:lnTo>
                <a:lnTo>
                  <a:pt x="0" y="4430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41" r="0" b="-194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681" y="5067300"/>
            <a:ext cx="16572356" cy="509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Scalability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Ability of an application to handle increa</a:t>
            </a: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sed workload (more users, more data).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Facebook scaled from 1,000 users in 2004 → 3+ billion users today.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If your MERN app works fine for 10 users but crashes at 1,000, it’s not scalable.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9408" y="1098763"/>
            <a:ext cx="12990968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Restaurant example –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Customer = Client (asks for food).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Waiter = API (takes order &amp; brings response).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Chef &amp; Kitchen = Server (prepares food).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Storage Room = Database (ingredients/data).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16230600" cy="76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                                                                  📂  Da</a:t>
            </a: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tabase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Definition: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 database stores, organizes, and manages data so that servers can fetch/update easily.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Example: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 Instagram → your profile info, posts, likes, comments all stored in DB.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Types: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SQL (structured, tables → MySQL, PostgreSQL).</a:t>
            </a:r>
          </a:p>
          <a:p>
            <a:pPr algn="l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NoSQL (flexible, JSON style → MongoDB).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533487" y="184880"/>
            <a:ext cx="3725813" cy="2640234"/>
          </a:xfrm>
          <a:custGeom>
            <a:avLst/>
            <a:gdLst/>
            <a:ahLst/>
            <a:cxnLst/>
            <a:rect r="r" b="b" t="t" l="l"/>
            <a:pathLst>
              <a:path h="2640234" w="3725813">
                <a:moveTo>
                  <a:pt x="0" y="0"/>
                </a:moveTo>
                <a:lnTo>
                  <a:pt x="3725813" y="0"/>
                </a:lnTo>
                <a:lnTo>
                  <a:pt x="3725813" y="2640234"/>
                </a:lnTo>
                <a:lnTo>
                  <a:pt x="0" y="26402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DAGxg0-s1o8</dc:identifier>
  <dcterms:modified xsi:type="dcterms:W3CDTF">2011-08-01T06:04:30Z</dcterms:modified>
  <cp:revision>1</cp:revision>
  <dc:title>Project</dc:title>
</cp:coreProperties>
</file>