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Monda" charset="1" panose="02000503000000000000"/>
      <p:regular r:id="rId19"/>
    </p:embeddedFont>
    <p:embeddedFont>
      <p:font typeface="Monda Bold" charset="1" panose="02000803000000000000"/>
      <p:regular r:id="rId20"/>
    </p:embeddedFont>
    <p:embeddedFont>
      <p:font typeface="Canva Sans Bold" charset="1" panose="020B08030305010401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w3schools.com/cssref/css3_pr_transition-property.php" TargetMode="External" Type="http://schemas.openxmlformats.org/officeDocument/2006/relationships/hyperlink"/><Relationship Id="rId3" Target="https://www.w3schools.com/cssref/css3_pr_transition-duration.php" TargetMode="External" Type="http://schemas.openxmlformats.org/officeDocument/2006/relationships/hyperlink"/><Relationship Id="rId4" Target="https://www.w3schools.com/cssref/css3_pr_transition-timing-function.php" TargetMode="External" Type="http://schemas.openxmlformats.org/officeDocument/2006/relationships/hyperlink"/><Relationship Id="rId5" Target="https://www.w3schools.com/cssref/css3_pr_transition-delay.php" TargetMode="External" Type="http://schemas.openxmlformats.org/officeDocument/2006/relationships/hyperlink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922503" y="7084823"/>
            <a:ext cx="7516946" cy="929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23"/>
              </a:lnSpc>
            </a:pPr>
            <a:r>
              <a:rPr lang="en-US" sz="544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By The Skillians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43480" y="2744193"/>
            <a:ext cx="12801040" cy="3106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08"/>
              </a:lnSpc>
            </a:pPr>
            <a:r>
              <a:rPr lang="en-US" b="true" sz="5934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PSEUDO CLASSES, PSEUDO ELEMENTS, TRANSITIONS &amp; MEDIA QUERIES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95076"/>
            <a:ext cx="12896255" cy="9891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2"/>
              </a:lnSpc>
            </a:pPr>
            <a:r>
              <a:rPr lang="en-US" sz="280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min-width vs max-width vs Both</a:t>
            </a:r>
          </a:p>
          <a:p>
            <a:pPr algn="just">
              <a:lnSpc>
                <a:spcPts val="3922"/>
              </a:lnSpc>
            </a:pPr>
            <a:r>
              <a:rPr lang="en-US" sz="280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a) max-width</a:t>
            </a:r>
          </a:p>
          <a:p>
            <a:pPr algn="just" marL="604926" indent="-302463" lvl="1">
              <a:lnSpc>
                <a:spcPts val="3922"/>
              </a:lnSpc>
              <a:buFont typeface="Arial"/>
              <a:buChar char="•"/>
            </a:pPr>
            <a:r>
              <a:rPr lang="en-US" b="true" sz="280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Means “apply styles up to this width”.</a:t>
            </a:r>
          </a:p>
          <a:p>
            <a:pPr algn="just" marL="604926" indent="-302463" lvl="1">
              <a:lnSpc>
                <a:spcPts val="3922"/>
              </a:lnSpc>
              <a:buFont typeface="Arial"/>
              <a:buChar char="•"/>
            </a:pPr>
            <a:r>
              <a:rPr lang="en-US" b="true" sz="280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Used for desktop-first design → design for big screens first, then shrink.</a:t>
            </a:r>
          </a:p>
          <a:p>
            <a:pPr algn="just">
              <a:lnSpc>
                <a:spcPts val="3922"/>
              </a:lnSpc>
            </a:pPr>
            <a:r>
              <a:rPr lang="en-US" sz="280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Example</a:t>
            </a:r>
          </a:p>
          <a:p>
            <a:pPr algn="just">
              <a:lnSpc>
                <a:spcPts val="3922"/>
              </a:lnSpc>
            </a:pPr>
          </a:p>
          <a:p>
            <a:pPr algn="just">
              <a:lnSpc>
                <a:spcPts val="3922"/>
              </a:lnSpc>
            </a:pPr>
            <a:r>
              <a:rPr lang="en-US" sz="280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Apply styles when screen is 768px or smaller @media (max-width: 768px) {</a:t>
            </a:r>
          </a:p>
          <a:p>
            <a:pPr algn="just">
              <a:lnSpc>
                <a:spcPts val="3922"/>
              </a:lnSpc>
            </a:pPr>
            <a:r>
              <a:rPr lang="en-US" sz="280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body { background: pink; }</a:t>
            </a:r>
          </a:p>
          <a:p>
            <a:pPr algn="just">
              <a:lnSpc>
                <a:spcPts val="3922"/>
              </a:lnSpc>
            </a:pPr>
            <a:r>
              <a:rPr lang="en-US" sz="280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}</a:t>
            </a:r>
          </a:p>
          <a:p>
            <a:pPr algn="just">
              <a:lnSpc>
                <a:spcPts val="3922"/>
              </a:lnSpc>
            </a:pPr>
            <a:r>
              <a:rPr lang="en-US" sz="280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b) min-width</a:t>
            </a:r>
          </a:p>
          <a:p>
            <a:pPr algn="just" marL="604926" indent="-302463" lvl="1">
              <a:lnSpc>
                <a:spcPts val="3922"/>
              </a:lnSpc>
              <a:buFont typeface="Arial"/>
              <a:buChar char="•"/>
            </a:pPr>
            <a:r>
              <a:rPr lang="en-US" b="true" sz="280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Means “apply styles from this width upwards”.</a:t>
            </a:r>
          </a:p>
          <a:p>
            <a:pPr algn="just" marL="604926" indent="-302463" lvl="1">
              <a:lnSpc>
                <a:spcPts val="3922"/>
              </a:lnSpc>
              <a:buFont typeface="Arial"/>
              <a:buChar char="•"/>
            </a:pPr>
            <a:r>
              <a:rPr lang="en-US" b="true" sz="280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Used for mobile-first design → start small, then expand.</a:t>
            </a:r>
          </a:p>
          <a:p>
            <a:pPr algn="just">
              <a:lnSpc>
                <a:spcPts val="3922"/>
              </a:lnSpc>
            </a:pPr>
            <a:r>
              <a:rPr lang="en-US" sz="280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Example</a:t>
            </a:r>
          </a:p>
          <a:p>
            <a:pPr algn="just">
              <a:lnSpc>
                <a:spcPts val="3922"/>
              </a:lnSpc>
            </a:pPr>
          </a:p>
          <a:p>
            <a:pPr algn="just">
              <a:lnSpc>
                <a:spcPts val="3922"/>
              </a:lnSpc>
            </a:pPr>
            <a:r>
              <a:rPr lang="en-US" sz="280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Apply styles when screen is 768px or larger </a:t>
            </a:r>
          </a:p>
          <a:p>
            <a:pPr algn="just">
              <a:lnSpc>
                <a:spcPts val="3922"/>
              </a:lnSpc>
            </a:pPr>
            <a:r>
              <a:rPr lang="en-US" sz="280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@media (min-width: 768px) {</a:t>
            </a:r>
          </a:p>
          <a:p>
            <a:pPr algn="just">
              <a:lnSpc>
                <a:spcPts val="3922"/>
              </a:lnSpc>
            </a:pPr>
            <a:r>
              <a:rPr lang="en-US" sz="280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body { background: lightblue; }</a:t>
            </a:r>
          </a:p>
          <a:p>
            <a:pPr algn="just">
              <a:lnSpc>
                <a:spcPts val="3922"/>
              </a:lnSpc>
            </a:pPr>
            <a:r>
              <a:rPr lang="en-US" sz="280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}</a:t>
            </a:r>
          </a:p>
          <a:p>
            <a:pPr algn="just">
              <a:lnSpc>
                <a:spcPts val="3922"/>
              </a:lnSpc>
            </a:pPr>
          </a:p>
          <a:p>
            <a:pPr algn="just">
              <a:lnSpc>
                <a:spcPts val="3922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76026"/>
            <a:ext cx="16230600" cy="6202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78"/>
              </a:lnSpc>
            </a:pPr>
            <a:r>
              <a:rPr lang="en-US" sz="391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c) Both Together (min-width + max-width)</a:t>
            </a:r>
          </a:p>
          <a:p>
            <a:pPr algn="just" marL="844792" indent="-422396" lvl="1">
              <a:lnSpc>
                <a:spcPts val="5478"/>
              </a:lnSpc>
              <a:buFont typeface="Arial"/>
              <a:buChar char="•"/>
            </a:pPr>
            <a:r>
              <a:rPr lang="en-US" b="true" sz="391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Apply styles only in a specific range (between two breakpoints).</a:t>
            </a:r>
          </a:p>
          <a:p>
            <a:pPr algn="just">
              <a:lnSpc>
                <a:spcPts val="5478"/>
              </a:lnSpc>
            </a:pPr>
            <a:r>
              <a:rPr lang="en-US" sz="391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Example</a:t>
            </a:r>
          </a:p>
          <a:p>
            <a:pPr algn="just">
              <a:lnSpc>
                <a:spcPts val="5478"/>
              </a:lnSpc>
            </a:pPr>
          </a:p>
          <a:p>
            <a:pPr algn="just">
              <a:lnSpc>
                <a:spcPts val="5478"/>
              </a:lnSpc>
            </a:pPr>
            <a:r>
              <a:rPr lang="en-US" sz="391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Styles only between 600px and 900px </a:t>
            </a:r>
          </a:p>
          <a:p>
            <a:pPr algn="just">
              <a:lnSpc>
                <a:spcPts val="5478"/>
              </a:lnSpc>
            </a:pPr>
            <a:r>
              <a:rPr lang="en-US" sz="391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@media (min-width: 600px) and (max-width: 900px) {</a:t>
            </a:r>
          </a:p>
          <a:p>
            <a:pPr algn="just">
              <a:lnSpc>
                <a:spcPts val="5478"/>
              </a:lnSpc>
            </a:pPr>
            <a:r>
              <a:rPr lang="en-US" sz="391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body { background: lightgreen; }</a:t>
            </a:r>
          </a:p>
          <a:p>
            <a:pPr algn="just">
              <a:lnSpc>
                <a:spcPts val="5478"/>
              </a:lnSpc>
            </a:pPr>
            <a:r>
              <a:rPr lang="en-US" sz="391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}</a:t>
            </a:r>
          </a:p>
          <a:p>
            <a:pPr algn="just">
              <a:lnSpc>
                <a:spcPts val="5478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8759" y="707744"/>
            <a:ext cx="16755125" cy="7225647"/>
          </a:xfrm>
          <a:custGeom>
            <a:avLst/>
            <a:gdLst/>
            <a:ahLst/>
            <a:cxnLst/>
            <a:rect r="r" b="b" t="t" l="l"/>
            <a:pathLst>
              <a:path h="7225647" w="16755125">
                <a:moveTo>
                  <a:pt x="0" y="0"/>
                </a:moveTo>
                <a:lnTo>
                  <a:pt x="16755125" y="0"/>
                </a:lnTo>
                <a:lnTo>
                  <a:pt x="16755125" y="7225648"/>
                </a:lnTo>
                <a:lnTo>
                  <a:pt x="0" y="722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9734" y="4392407"/>
            <a:ext cx="13853251" cy="5302761"/>
          </a:xfrm>
          <a:custGeom>
            <a:avLst/>
            <a:gdLst/>
            <a:ahLst/>
            <a:cxnLst/>
            <a:rect r="r" b="b" t="t" l="l"/>
            <a:pathLst>
              <a:path h="5302761" w="13853251">
                <a:moveTo>
                  <a:pt x="0" y="0"/>
                </a:moveTo>
                <a:lnTo>
                  <a:pt x="13853251" y="0"/>
                </a:lnTo>
                <a:lnTo>
                  <a:pt x="13853251" y="5302761"/>
                </a:lnTo>
                <a:lnTo>
                  <a:pt x="0" y="53027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91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9734" y="537527"/>
            <a:ext cx="495621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Pseu</a:t>
            </a: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do Classes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49734" y="1879078"/>
            <a:ext cx="17264162" cy="1979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320"/>
              </a:lnSpc>
            </a:pPr>
            <a:r>
              <a:rPr lang="en-US" sz="3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Definition:</a:t>
            </a:r>
          </a:p>
          <a:p>
            <a:pPr algn="just">
              <a:lnSpc>
                <a:spcPts val="5320"/>
              </a:lnSpc>
            </a:pPr>
            <a:r>
              <a:rPr lang="en-US" sz="3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3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Pseu</a:t>
            </a:r>
            <a:r>
              <a:rPr lang="en-US" b="true" sz="3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do-classes define the state of an element (like hover, active, focus, nth-child).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9734" y="4392407"/>
            <a:ext cx="12777273" cy="3919409"/>
          </a:xfrm>
          <a:custGeom>
            <a:avLst/>
            <a:gdLst/>
            <a:ahLst/>
            <a:cxnLst/>
            <a:rect r="r" b="b" t="t" l="l"/>
            <a:pathLst>
              <a:path h="3919409" w="12777273">
                <a:moveTo>
                  <a:pt x="0" y="0"/>
                </a:moveTo>
                <a:lnTo>
                  <a:pt x="12777273" y="0"/>
                </a:lnTo>
                <a:lnTo>
                  <a:pt x="12777273" y="3919409"/>
                </a:lnTo>
                <a:lnTo>
                  <a:pt x="0" y="39194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9734" y="534783"/>
            <a:ext cx="556045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Pseu</a:t>
            </a: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do Elements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49734" y="1879078"/>
            <a:ext cx="17264162" cy="1979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320"/>
              </a:lnSpc>
            </a:pPr>
            <a:r>
              <a:rPr lang="en-US" sz="3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Definition:</a:t>
            </a:r>
          </a:p>
          <a:p>
            <a:pPr algn="just">
              <a:lnSpc>
                <a:spcPts val="5320"/>
              </a:lnSpc>
            </a:pPr>
            <a:r>
              <a:rPr lang="en-US" sz="3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3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Pseu</a:t>
            </a:r>
            <a:r>
              <a:rPr lang="en-US" b="true" sz="3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do-elements allow us to style specific parts of an element (like the first letter, first line, before/after content).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940604"/>
            <a:ext cx="8846106" cy="3604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06785" indent="-453392" lvl="1">
              <a:lnSpc>
                <a:spcPts val="5880"/>
              </a:lnSpc>
              <a:buFont typeface="Arial"/>
              <a:buChar char="•"/>
            </a:pPr>
            <a:r>
              <a:rPr lang="en-US" b="true" sz="4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2" tooltip="https://www.w3schools.com/cssref/css3_pr_transition-property.php"/>
              </a:rPr>
              <a:t>transition-property</a:t>
            </a:r>
            <a:r>
              <a:rPr lang="en-US" b="true" sz="4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(Required)</a:t>
            </a:r>
          </a:p>
          <a:p>
            <a:pPr algn="just" marL="906785" indent="-453392" lvl="1">
              <a:lnSpc>
                <a:spcPts val="5880"/>
              </a:lnSpc>
              <a:buFont typeface="Arial"/>
              <a:buChar char="•"/>
            </a:pPr>
            <a:r>
              <a:rPr lang="en-US" b="true" sz="4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3" tooltip="https://www.w3schools.com/cssref/css3_pr_transition-duration.php"/>
              </a:rPr>
              <a:t>transition-duration</a:t>
            </a:r>
            <a:r>
              <a:rPr lang="en-US" b="true" sz="4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(Required)</a:t>
            </a:r>
          </a:p>
          <a:p>
            <a:pPr algn="just" marL="906785" indent="-453392" lvl="1">
              <a:lnSpc>
                <a:spcPts val="5880"/>
              </a:lnSpc>
              <a:buFont typeface="Arial"/>
              <a:buChar char="•"/>
            </a:pPr>
            <a:r>
              <a:rPr lang="en-US" b="true" sz="4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4" tooltip="https://www.w3schools.com/cssref/css3_pr_transition-timing-function.php"/>
              </a:rPr>
              <a:t>transition-timing-function</a:t>
            </a:r>
          </a:p>
          <a:p>
            <a:pPr algn="just" marL="906785" indent="-453392" lvl="1">
              <a:lnSpc>
                <a:spcPts val="5880"/>
              </a:lnSpc>
              <a:buFont typeface="Arial"/>
              <a:buChar char="•"/>
            </a:pPr>
            <a:r>
              <a:rPr lang="en-US" b="true" sz="4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5" tooltip="https://www.w3schools.com/cssref/css3_pr_transition-delay.php"/>
              </a:rPr>
              <a:t>transition-delay</a:t>
            </a:r>
          </a:p>
          <a:p>
            <a:pPr algn="just">
              <a:lnSpc>
                <a:spcPts val="518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998382" y="537527"/>
            <a:ext cx="1072884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CSS transition Property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44386" y="1625782"/>
            <a:ext cx="14214770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transition: width 0.5s ease-in-out 0.3s;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22527" y="971550"/>
            <a:ext cx="14457641" cy="4939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CSS Transition Speed Curve</a:t>
            </a:r>
          </a:p>
          <a:p>
            <a:pPr algn="just">
              <a:lnSpc>
                <a:spcPts val="3920"/>
              </a:lnSpc>
            </a:pPr>
            <a:r>
              <a:rPr lang="en-US" sz="2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  <a:p>
            <a:pPr algn="just">
              <a:lnSpc>
                <a:spcPts val="3920"/>
              </a:lnSpc>
            </a:pPr>
            <a:r>
              <a:rPr lang="en-US" sz="2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This property can have one of the following values:</a:t>
            </a:r>
          </a:p>
          <a:p>
            <a:pPr algn="just" marL="604532" indent="-302266" lvl="1">
              <a:lnSpc>
                <a:spcPts val="3920"/>
              </a:lnSpc>
              <a:buFont typeface="Arial"/>
              <a:buChar char="•"/>
            </a:pPr>
            <a:r>
              <a:rPr lang="en-US" b="true" sz="2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ease - transition will start slow, then go fast, and end slow (this is default)</a:t>
            </a:r>
          </a:p>
          <a:p>
            <a:pPr algn="just" marL="604532" indent="-302266" lvl="1">
              <a:lnSpc>
                <a:spcPts val="3920"/>
              </a:lnSpc>
              <a:buFont typeface="Arial"/>
              <a:buChar char="•"/>
            </a:pPr>
            <a:r>
              <a:rPr lang="en-US" b="true" sz="2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linear - transition will keep the same speed from start to end</a:t>
            </a:r>
          </a:p>
          <a:p>
            <a:pPr algn="just" marL="604532" indent="-302266" lvl="1">
              <a:lnSpc>
                <a:spcPts val="3920"/>
              </a:lnSpc>
              <a:buFont typeface="Arial"/>
              <a:buChar char="•"/>
            </a:pPr>
            <a:r>
              <a:rPr lang="en-US" b="true" sz="2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ease-in - transition will start slow</a:t>
            </a:r>
          </a:p>
          <a:p>
            <a:pPr algn="just" marL="604532" indent="-302266" lvl="1">
              <a:lnSpc>
                <a:spcPts val="3920"/>
              </a:lnSpc>
              <a:buFont typeface="Arial"/>
              <a:buChar char="•"/>
            </a:pPr>
            <a:r>
              <a:rPr lang="en-US" b="true" sz="2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ease-out - transition will end slow</a:t>
            </a:r>
          </a:p>
          <a:p>
            <a:pPr algn="just" marL="604532" indent="-302266" lvl="1">
              <a:lnSpc>
                <a:spcPts val="3920"/>
              </a:lnSpc>
              <a:buFont typeface="Arial"/>
              <a:buChar char="•"/>
            </a:pPr>
            <a:r>
              <a:rPr lang="en-US" b="true" sz="2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ease-in-out - transition will have a slow start and end</a:t>
            </a:r>
          </a:p>
          <a:p>
            <a:pPr algn="just" marL="604532" indent="-302266" lvl="1">
              <a:lnSpc>
                <a:spcPts val="3920"/>
              </a:lnSpc>
              <a:buFont typeface="Arial"/>
              <a:buChar char="•"/>
            </a:pPr>
            <a:r>
              <a:rPr lang="en-US" b="true" sz="2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cubic-bezier(n,n,n,n) - lets you define your own values in a cubic-bezier function</a:t>
            </a:r>
          </a:p>
          <a:p>
            <a:pPr algn="just">
              <a:lnSpc>
                <a:spcPts val="392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75591" y="4274503"/>
            <a:ext cx="1073681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2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CSS Media Queries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6667" y="4867602"/>
            <a:ext cx="9329625" cy="4933601"/>
          </a:xfrm>
          <a:custGeom>
            <a:avLst/>
            <a:gdLst/>
            <a:ahLst/>
            <a:cxnLst/>
            <a:rect r="r" b="b" t="t" l="l"/>
            <a:pathLst>
              <a:path h="4933601" w="9329625">
                <a:moveTo>
                  <a:pt x="0" y="0"/>
                </a:moveTo>
                <a:lnTo>
                  <a:pt x="9329625" y="0"/>
                </a:lnTo>
                <a:lnTo>
                  <a:pt x="9329625" y="4933601"/>
                </a:lnTo>
                <a:lnTo>
                  <a:pt x="0" y="49336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51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5656" y="619453"/>
            <a:ext cx="16893644" cy="4248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What is Responsive Web Design (RWD)?</a:t>
            </a:r>
          </a:p>
          <a:p>
            <a:pPr algn="l"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Websites are viewed on different devices: mobile, tablet, laptop, large desktop.</a:t>
            </a:r>
          </a:p>
          <a:p>
            <a:pPr algn="l"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RWD ensures your website adapts automatically without breaking.</a:t>
            </a:r>
          </a:p>
          <a:p>
            <a:pPr algn="l"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Achieved by:</a:t>
            </a:r>
          </a:p>
          <a:p>
            <a:pPr algn="l"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Fluid layouts (flex/grid)</a:t>
            </a:r>
          </a:p>
          <a:p>
            <a:pPr algn="l"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Relative units (%, em, rem, vh, vw)</a:t>
            </a:r>
          </a:p>
          <a:p>
            <a:pPr algn="l"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Media Queries</a:t>
            </a: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8968" y="619453"/>
            <a:ext cx="14253567" cy="4248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What are Media Queries?</a:t>
            </a:r>
          </a:p>
          <a:p>
            <a:pPr algn="just"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Media Queries allow CSS to apply conditionally based on device features.</a:t>
            </a:r>
          </a:p>
          <a:p>
            <a:pPr algn="just"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Common features used:</a:t>
            </a:r>
          </a:p>
          <a:p>
            <a:pPr algn="just" marL="1295423" indent="-431808" lvl="2">
              <a:lnSpc>
                <a:spcPts val="4200"/>
              </a:lnSpc>
              <a:buFont typeface="Arial"/>
              <a:buChar char="⚬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width (screen size)</a:t>
            </a:r>
          </a:p>
          <a:p>
            <a:pPr algn="just" marL="1295423" indent="-431808" lvl="2">
              <a:lnSpc>
                <a:spcPts val="4200"/>
              </a:lnSpc>
              <a:buFont typeface="Arial"/>
              <a:buChar char="⚬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height (not common, but useful for fixed devices)</a:t>
            </a:r>
          </a:p>
          <a:p>
            <a:pPr algn="just" marL="1295423" indent="-431808" lvl="2">
              <a:lnSpc>
                <a:spcPts val="4200"/>
              </a:lnSpc>
              <a:buFont typeface="Arial"/>
              <a:buChar char="⚬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orientation (portrait/landscape)</a:t>
            </a:r>
          </a:p>
          <a:p>
            <a:pPr algn="just" marL="1295423" indent="-431808" lvl="2">
              <a:lnSpc>
                <a:spcPts val="4200"/>
              </a:lnSpc>
              <a:buFont typeface="Arial"/>
              <a:buChar char="⚬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resolution (HD/Retina displays)</a:t>
            </a: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535812" y="5468633"/>
            <a:ext cx="3910012" cy="211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@media (condition) {</a:t>
            </a:r>
          </a:p>
          <a:p>
            <a:pPr algn="just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/* CSS here */</a:t>
            </a:r>
          </a:p>
          <a:p>
            <a:pPr algn="just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}</a:t>
            </a:r>
          </a:p>
          <a:p>
            <a:pPr algn="just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0661" y="2632795"/>
            <a:ext cx="16826678" cy="6625505"/>
          </a:xfrm>
          <a:custGeom>
            <a:avLst/>
            <a:gdLst/>
            <a:ahLst/>
            <a:cxnLst/>
            <a:rect r="r" b="b" t="t" l="l"/>
            <a:pathLst>
              <a:path h="6625505" w="16826678">
                <a:moveTo>
                  <a:pt x="0" y="0"/>
                </a:moveTo>
                <a:lnTo>
                  <a:pt x="16826678" y="0"/>
                </a:lnTo>
                <a:lnTo>
                  <a:pt x="16826678" y="6625505"/>
                </a:lnTo>
                <a:lnTo>
                  <a:pt x="0" y="66255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22467" y="703239"/>
            <a:ext cx="357044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Breakpoint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DAGzy2TCAgg</dc:identifier>
  <dcterms:modified xsi:type="dcterms:W3CDTF">2011-08-01T06:04:30Z</dcterms:modified>
  <cp:revision>1</cp:revision>
  <dc:title>Pseudo Classes, Pseudo Elements, Transitions &amp; Media Queries</dc:title>
</cp:coreProperties>
</file>