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Canva Sans Bold" charset="1" panose="020B0803030501040103"/>
      <p:regular r:id="rId23"/>
    </p:embeddedFont>
    <p:embeddedFont>
      <p:font typeface="Canva Sans" charset="1" panose="020B05030305010401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https://www.w3schools.com/cssref/css3_pr_column-gap.php" TargetMode="External" Type="http://schemas.openxmlformats.org/officeDocument/2006/relationships/hyperlink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5E8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6962887"/>
            <a:ext cx="18288000" cy="3324113"/>
            <a:chOff x="0" y="0"/>
            <a:chExt cx="4816593" cy="87548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875486"/>
            </a:xfrm>
            <a:custGeom>
              <a:avLst/>
              <a:gdLst/>
              <a:ahLst/>
              <a:cxnLst/>
              <a:rect r="r" b="b" t="t" l="l"/>
              <a:pathLst>
                <a:path h="875486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75486"/>
                  </a:lnTo>
                  <a:lnTo>
                    <a:pt x="0" y="875486"/>
                  </a:lnTo>
                  <a:close/>
                </a:path>
              </a:pathLst>
            </a:custGeom>
            <a:solidFill>
              <a:srgbClr val="6BABF4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9135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735451" y="1732957"/>
            <a:ext cx="11869591" cy="7863604"/>
          </a:xfrm>
          <a:custGeom>
            <a:avLst/>
            <a:gdLst/>
            <a:ahLst/>
            <a:cxnLst/>
            <a:rect r="r" b="b" t="t" l="l"/>
            <a:pathLst>
              <a:path h="7863604" w="11869591">
                <a:moveTo>
                  <a:pt x="0" y="0"/>
                </a:moveTo>
                <a:lnTo>
                  <a:pt x="11869591" y="0"/>
                </a:lnTo>
                <a:lnTo>
                  <a:pt x="11869591" y="7863604"/>
                </a:lnTo>
                <a:lnTo>
                  <a:pt x="0" y="78636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1788" y="219660"/>
            <a:ext cx="14864424" cy="9847681"/>
          </a:xfrm>
          <a:custGeom>
            <a:avLst/>
            <a:gdLst/>
            <a:ahLst/>
            <a:cxnLst/>
            <a:rect r="r" b="b" t="t" l="l"/>
            <a:pathLst>
              <a:path h="9847681" w="14864424">
                <a:moveTo>
                  <a:pt x="0" y="0"/>
                </a:moveTo>
                <a:lnTo>
                  <a:pt x="14864424" y="0"/>
                </a:lnTo>
                <a:lnTo>
                  <a:pt x="14864424" y="9847680"/>
                </a:lnTo>
                <a:lnTo>
                  <a:pt x="0" y="984768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688686">
            <a:off x="12220558" y="4098518"/>
            <a:ext cx="13257643" cy="964192"/>
          </a:xfrm>
          <a:custGeom>
            <a:avLst/>
            <a:gdLst/>
            <a:ahLst/>
            <a:cxnLst/>
            <a:rect r="r" b="b" t="t" l="l"/>
            <a:pathLst>
              <a:path h="964192" w="13257643">
                <a:moveTo>
                  <a:pt x="0" y="0"/>
                </a:moveTo>
                <a:lnTo>
                  <a:pt x="13257642" y="0"/>
                </a:lnTo>
                <a:lnTo>
                  <a:pt x="13257642" y="964193"/>
                </a:lnTo>
                <a:lnTo>
                  <a:pt x="0" y="9641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5486400" y="7417424"/>
            <a:ext cx="7315200" cy="448056"/>
          </a:xfrm>
          <a:custGeom>
            <a:avLst/>
            <a:gdLst/>
            <a:ahLst/>
            <a:cxnLst/>
            <a:rect r="r" b="b" t="t" l="l"/>
            <a:pathLst>
              <a:path h="448056" w="7315200">
                <a:moveTo>
                  <a:pt x="0" y="0"/>
                </a:moveTo>
                <a:lnTo>
                  <a:pt x="7315200" y="0"/>
                </a:lnTo>
                <a:lnTo>
                  <a:pt x="7315200" y="448056"/>
                </a:lnTo>
                <a:lnTo>
                  <a:pt x="0" y="44805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7092220">
            <a:off x="-7888820" y="3332138"/>
            <a:ext cx="13257643" cy="964192"/>
          </a:xfrm>
          <a:custGeom>
            <a:avLst/>
            <a:gdLst/>
            <a:ahLst/>
            <a:cxnLst/>
            <a:rect r="r" b="b" t="t" l="l"/>
            <a:pathLst>
              <a:path h="964192" w="13257643">
                <a:moveTo>
                  <a:pt x="0" y="0"/>
                </a:moveTo>
                <a:lnTo>
                  <a:pt x="13257643" y="0"/>
                </a:lnTo>
                <a:lnTo>
                  <a:pt x="13257643" y="964193"/>
                </a:lnTo>
                <a:lnTo>
                  <a:pt x="0" y="96419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544882" y="845862"/>
            <a:ext cx="327862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b="true" sz="5199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Transition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10463" y="2028538"/>
            <a:ext cx="5457587" cy="77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is transition ?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297689" y="3357825"/>
            <a:ext cx="12307353" cy="23598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11"/>
              </a:lnSpc>
            </a:pPr>
            <a:r>
              <a:rPr lang="en-US" sz="4508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CSS transition allows you to smoothly change a property from one value to another over a specific duration.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5E8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1788" y="219660"/>
            <a:ext cx="14864424" cy="9847681"/>
          </a:xfrm>
          <a:custGeom>
            <a:avLst/>
            <a:gdLst/>
            <a:ahLst/>
            <a:cxnLst/>
            <a:rect r="r" b="b" t="t" l="l"/>
            <a:pathLst>
              <a:path h="9847681" w="14864424">
                <a:moveTo>
                  <a:pt x="0" y="0"/>
                </a:moveTo>
                <a:lnTo>
                  <a:pt x="14864424" y="0"/>
                </a:lnTo>
                <a:lnTo>
                  <a:pt x="14864424" y="9847680"/>
                </a:lnTo>
                <a:lnTo>
                  <a:pt x="0" y="98476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823889" y="4652327"/>
            <a:ext cx="464022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Media Queries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5E8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1788" y="219660"/>
            <a:ext cx="14864424" cy="9847681"/>
          </a:xfrm>
          <a:custGeom>
            <a:avLst/>
            <a:gdLst/>
            <a:ahLst/>
            <a:cxnLst/>
            <a:rect r="r" b="b" t="t" l="l"/>
            <a:pathLst>
              <a:path h="9847681" w="14864424">
                <a:moveTo>
                  <a:pt x="0" y="0"/>
                </a:moveTo>
                <a:lnTo>
                  <a:pt x="14864424" y="0"/>
                </a:lnTo>
                <a:lnTo>
                  <a:pt x="14864424" y="9847680"/>
                </a:lnTo>
                <a:lnTo>
                  <a:pt x="0" y="98476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430122" y="933450"/>
            <a:ext cx="464022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b="true" sz="5199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Media Queries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947739" y="3234448"/>
            <a:ext cx="12392522" cy="4295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52"/>
              </a:lnSpc>
            </a:pPr>
            <a:r>
              <a:rPr lang="en-US" sz="4894" u="sng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Definition</a:t>
            </a:r>
            <a:r>
              <a:rPr lang="en-US" sz="4894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 Media queries allow developers to apply different styles to a webpage depending on the size of the viewport (screen size), device type, orientation, or other properties.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5E8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1788" y="219660"/>
            <a:ext cx="14864424" cy="9847681"/>
          </a:xfrm>
          <a:custGeom>
            <a:avLst/>
            <a:gdLst/>
            <a:ahLst/>
            <a:cxnLst/>
            <a:rect r="r" b="b" t="t" l="l"/>
            <a:pathLst>
              <a:path h="9847681" w="14864424">
                <a:moveTo>
                  <a:pt x="0" y="0"/>
                </a:moveTo>
                <a:lnTo>
                  <a:pt x="14864424" y="0"/>
                </a:lnTo>
                <a:lnTo>
                  <a:pt x="14864424" y="9847680"/>
                </a:lnTo>
                <a:lnTo>
                  <a:pt x="0" y="98476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275557" y="1691149"/>
            <a:ext cx="11596062" cy="3962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7"/>
              </a:lnSpc>
            </a:pPr>
            <a:r>
              <a:rPr lang="en-US" sz="75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@media (max-width: 768px) { /* CSS rules here */ }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5E8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1788" y="219660"/>
            <a:ext cx="14864424" cy="9847681"/>
          </a:xfrm>
          <a:custGeom>
            <a:avLst/>
            <a:gdLst/>
            <a:ahLst/>
            <a:cxnLst/>
            <a:rect r="r" b="b" t="t" l="l"/>
            <a:pathLst>
              <a:path h="9847681" w="14864424">
                <a:moveTo>
                  <a:pt x="0" y="0"/>
                </a:moveTo>
                <a:lnTo>
                  <a:pt x="14864424" y="0"/>
                </a:lnTo>
                <a:lnTo>
                  <a:pt x="14864424" y="9847680"/>
                </a:lnTo>
                <a:lnTo>
                  <a:pt x="0" y="98476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64188" y="372060"/>
            <a:ext cx="14864424" cy="9847681"/>
          </a:xfrm>
          <a:custGeom>
            <a:avLst/>
            <a:gdLst/>
            <a:ahLst/>
            <a:cxnLst/>
            <a:rect r="r" b="b" t="t" l="l"/>
            <a:pathLst>
              <a:path h="9847681" w="14864424">
                <a:moveTo>
                  <a:pt x="0" y="0"/>
                </a:moveTo>
                <a:lnTo>
                  <a:pt x="14864424" y="0"/>
                </a:lnTo>
                <a:lnTo>
                  <a:pt x="14864424" y="9847680"/>
                </a:lnTo>
                <a:lnTo>
                  <a:pt x="0" y="98476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427957" y="1843549"/>
            <a:ext cx="11596062" cy="3962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07"/>
              </a:lnSpc>
            </a:pPr>
            <a:r>
              <a:rPr lang="en-US" sz="7505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@media (min-width: 400px) { /* CSS rules here */ }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5E8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1788" y="219660"/>
            <a:ext cx="14864424" cy="9847681"/>
          </a:xfrm>
          <a:custGeom>
            <a:avLst/>
            <a:gdLst/>
            <a:ahLst/>
            <a:cxnLst/>
            <a:rect r="r" b="b" t="t" l="l"/>
            <a:pathLst>
              <a:path h="9847681" w="14864424">
                <a:moveTo>
                  <a:pt x="0" y="0"/>
                </a:moveTo>
                <a:lnTo>
                  <a:pt x="14864424" y="0"/>
                </a:lnTo>
                <a:lnTo>
                  <a:pt x="14864424" y="9847680"/>
                </a:lnTo>
                <a:lnTo>
                  <a:pt x="0" y="98476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270367" y="4274503"/>
            <a:ext cx="5747266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Bootstrap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5E8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1788" y="219660"/>
            <a:ext cx="14864424" cy="9847681"/>
          </a:xfrm>
          <a:custGeom>
            <a:avLst/>
            <a:gdLst/>
            <a:ahLst/>
            <a:cxnLst/>
            <a:rect r="r" b="b" t="t" l="l"/>
            <a:pathLst>
              <a:path h="9847681" w="14864424">
                <a:moveTo>
                  <a:pt x="0" y="0"/>
                </a:moveTo>
                <a:lnTo>
                  <a:pt x="14864424" y="0"/>
                </a:lnTo>
                <a:lnTo>
                  <a:pt x="14864424" y="9847680"/>
                </a:lnTo>
                <a:lnTo>
                  <a:pt x="0" y="98476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126234" y="1551415"/>
            <a:ext cx="11690985" cy="550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Bad Practice 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&lt;div class="header"&gt;Welcome&lt;/div&gt;</a:t>
            </a:r>
          </a:p>
          <a:p>
            <a:pPr algn="ctr">
              <a:lnSpc>
                <a:spcPts val="7279"/>
              </a:lnSpc>
            </a:pP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Good Practice </a:t>
            </a:r>
          </a:p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&lt;header&gt;Welcome&lt;/header&gt;</a:t>
            </a:r>
          </a:p>
          <a:p>
            <a:pPr algn="ctr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5E8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1788" y="219660"/>
            <a:ext cx="14864424" cy="9847681"/>
          </a:xfrm>
          <a:custGeom>
            <a:avLst/>
            <a:gdLst/>
            <a:ahLst/>
            <a:cxnLst/>
            <a:rect r="r" b="b" t="t" l="l"/>
            <a:pathLst>
              <a:path h="9847681" w="14864424">
                <a:moveTo>
                  <a:pt x="0" y="0"/>
                </a:moveTo>
                <a:lnTo>
                  <a:pt x="14864424" y="0"/>
                </a:lnTo>
                <a:lnTo>
                  <a:pt x="14864424" y="9847680"/>
                </a:lnTo>
                <a:lnTo>
                  <a:pt x="0" y="98476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598247" y="933450"/>
            <a:ext cx="1109150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Organize and Comment Your Code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598247" y="2185726"/>
            <a:ext cx="11722404" cy="7399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80"/>
              </a:lnSpc>
            </a:pPr>
            <a:r>
              <a:rPr lang="en-US" sz="4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&lt;!-- Header Section --&gt;</a:t>
            </a:r>
          </a:p>
          <a:p>
            <a:pPr algn="l">
              <a:lnSpc>
                <a:spcPts val="5880"/>
              </a:lnSpc>
            </a:pPr>
            <a:r>
              <a:rPr lang="en-US" sz="4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&lt;header&gt;</a:t>
            </a:r>
          </a:p>
          <a:p>
            <a:pPr algn="l">
              <a:lnSpc>
                <a:spcPts val="5880"/>
              </a:lnSpc>
            </a:pPr>
            <a:r>
              <a:rPr lang="en-US" sz="4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&lt;h1&gt;Website Title&lt;/h1&gt;</a:t>
            </a:r>
          </a:p>
          <a:p>
            <a:pPr algn="l">
              <a:lnSpc>
                <a:spcPts val="5880"/>
              </a:lnSpc>
            </a:pPr>
            <a:r>
              <a:rPr lang="en-US" sz="4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&lt;/header&gt;</a:t>
            </a:r>
          </a:p>
          <a:p>
            <a:pPr algn="l">
              <a:lnSpc>
                <a:spcPts val="5880"/>
              </a:lnSpc>
            </a:pPr>
          </a:p>
          <a:p>
            <a:pPr algn="l">
              <a:lnSpc>
                <a:spcPts val="5880"/>
              </a:lnSpc>
            </a:pPr>
            <a:r>
              <a:rPr lang="en-US" sz="4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&lt;!-- Main Content --&gt;</a:t>
            </a:r>
          </a:p>
          <a:p>
            <a:pPr algn="l">
              <a:lnSpc>
                <a:spcPts val="5880"/>
              </a:lnSpc>
            </a:pPr>
            <a:r>
              <a:rPr lang="en-US" sz="4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&lt;main&gt;</a:t>
            </a:r>
          </a:p>
          <a:p>
            <a:pPr algn="l">
              <a:lnSpc>
                <a:spcPts val="5880"/>
              </a:lnSpc>
            </a:pPr>
            <a:r>
              <a:rPr lang="en-US" sz="4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&lt;p&gt;This is the content.&lt;/p&gt;</a:t>
            </a:r>
          </a:p>
          <a:p>
            <a:pPr algn="l">
              <a:lnSpc>
                <a:spcPts val="5880"/>
              </a:lnSpc>
            </a:pPr>
            <a:r>
              <a:rPr lang="en-US" sz="4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&lt;/main&gt;</a:t>
            </a:r>
          </a:p>
          <a:p>
            <a:pPr algn="l">
              <a:lnSpc>
                <a:spcPts val="5880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5E8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1788" y="219660"/>
            <a:ext cx="14864424" cy="9847681"/>
          </a:xfrm>
          <a:custGeom>
            <a:avLst/>
            <a:gdLst/>
            <a:ahLst/>
            <a:cxnLst/>
            <a:rect r="r" b="b" t="t" l="l"/>
            <a:pathLst>
              <a:path h="9847681" w="14864424">
                <a:moveTo>
                  <a:pt x="0" y="0"/>
                </a:moveTo>
                <a:lnTo>
                  <a:pt x="14864424" y="0"/>
                </a:lnTo>
                <a:lnTo>
                  <a:pt x="14864424" y="9847680"/>
                </a:lnTo>
                <a:lnTo>
                  <a:pt x="0" y="98476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540905" y="4341917"/>
            <a:ext cx="13530005" cy="43348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63042" indent="-531521" lvl="1">
              <a:lnSpc>
                <a:spcPts val="6893"/>
              </a:lnSpc>
              <a:buFont typeface="Arial"/>
              <a:buChar char="•"/>
            </a:pPr>
            <a:r>
              <a:rPr lang="en-US" b="true" sz="492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 External CSS for Scalability</a:t>
            </a:r>
          </a:p>
          <a:p>
            <a:pPr algn="l" marL="1063042" indent="-531521" lvl="1">
              <a:lnSpc>
                <a:spcPts val="6893"/>
              </a:lnSpc>
              <a:buFont typeface="Arial"/>
              <a:buChar char="•"/>
            </a:pPr>
            <a:r>
              <a:rPr lang="en-US" b="true" sz="492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Follow Consistent Naming Conventions</a:t>
            </a:r>
          </a:p>
          <a:p>
            <a:pPr algn="l" marL="1063042" indent="-531521" lvl="1">
              <a:lnSpc>
                <a:spcPts val="6893"/>
              </a:lnSpc>
              <a:buFont typeface="Arial"/>
              <a:buChar char="•"/>
            </a:pPr>
            <a:r>
              <a:rPr lang="en-US" b="true" sz="492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 Relative Units (e.g., %, em, rem)</a:t>
            </a:r>
          </a:p>
          <a:p>
            <a:pPr algn="l" marL="1063042" indent="-531521" lvl="1">
              <a:lnSpc>
                <a:spcPts val="6893"/>
              </a:lnSpc>
              <a:buFont typeface="Arial"/>
              <a:buChar char="•"/>
            </a:pPr>
            <a:r>
              <a:rPr lang="en-US" b="true" sz="492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Always design mobile-first, then scale up</a:t>
            </a:r>
          </a:p>
          <a:p>
            <a:pPr algn="l" marL="1063042" indent="-531521" lvl="1">
              <a:lnSpc>
                <a:spcPts val="6893"/>
              </a:lnSpc>
              <a:buFont typeface="Arial"/>
              <a:buChar char="•"/>
            </a:pPr>
            <a:r>
              <a:rPr lang="en-US" b="true" sz="492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Minimize Hardcoded Widths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301865" y="1345863"/>
            <a:ext cx="825686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Beest Practice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5E8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2632" y="311367"/>
            <a:ext cx="14864424" cy="9847681"/>
          </a:xfrm>
          <a:custGeom>
            <a:avLst/>
            <a:gdLst/>
            <a:ahLst/>
            <a:cxnLst/>
            <a:rect r="r" b="b" t="t" l="l"/>
            <a:pathLst>
              <a:path h="9847681" w="14864424">
                <a:moveTo>
                  <a:pt x="0" y="0"/>
                </a:moveTo>
                <a:lnTo>
                  <a:pt x="14864424" y="0"/>
                </a:lnTo>
                <a:lnTo>
                  <a:pt x="14864424" y="9847681"/>
                </a:lnTo>
                <a:lnTo>
                  <a:pt x="0" y="98476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90682" y="2191286"/>
            <a:ext cx="9605725" cy="550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transition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transition-property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transition-duration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transition-timing-function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transition-delay</a:t>
            </a:r>
          </a:p>
          <a:p>
            <a:pPr algn="l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5E8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93411" y="219660"/>
            <a:ext cx="14864424" cy="9847681"/>
          </a:xfrm>
          <a:custGeom>
            <a:avLst/>
            <a:gdLst/>
            <a:ahLst/>
            <a:cxnLst/>
            <a:rect r="r" b="b" t="t" l="l"/>
            <a:pathLst>
              <a:path h="9847681" w="14864424">
                <a:moveTo>
                  <a:pt x="0" y="0"/>
                </a:moveTo>
                <a:lnTo>
                  <a:pt x="14864424" y="0"/>
                </a:lnTo>
                <a:lnTo>
                  <a:pt x="14864424" y="9847680"/>
                </a:lnTo>
                <a:lnTo>
                  <a:pt x="0" y="98476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48799" y="933450"/>
            <a:ext cx="649819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Syntax of transition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060954" y="2423161"/>
            <a:ext cx="13329339" cy="2720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460"/>
              </a:lnSpc>
            </a:pPr>
            <a:r>
              <a:rPr lang="en-US" sz="39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element {</a:t>
            </a:r>
          </a:p>
          <a:p>
            <a:pPr algn="just">
              <a:lnSpc>
                <a:spcPts val="5460"/>
              </a:lnSpc>
            </a:pPr>
            <a:r>
              <a:rPr lang="en-US" sz="39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transition: property duration timing-function delay;</a:t>
            </a:r>
          </a:p>
          <a:p>
            <a:pPr algn="just">
              <a:lnSpc>
                <a:spcPts val="5460"/>
              </a:lnSpc>
            </a:pPr>
            <a:r>
              <a:rPr lang="en-US" sz="39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}</a:t>
            </a:r>
          </a:p>
          <a:p>
            <a:pPr algn="just">
              <a:lnSpc>
                <a:spcPts val="5460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979774" y="5278120"/>
            <a:ext cx="13983282" cy="3924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46"/>
              </a:lnSpc>
            </a:pPr>
            <a:r>
              <a:rPr lang="en-US" sz="374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  <a:r>
              <a:rPr lang="en-US" sz="374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 property: Which CSS property to animate (e.g., color,                                                              background, transform).</a:t>
            </a:r>
          </a:p>
          <a:p>
            <a:pPr algn="l">
              <a:lnSpc>
                <a:spcPts val="5246"/>
              </a:lnSpc>
            </a:pPr>
            <a:r>
              <a:rPr lang="en-US" sz="374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</a:t>
            </a:r>
            <a:r>
              <a:rPr lang="en-US" sz="374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sz="374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duration: How long the animation takes (e.g., 0.5s).</a:t>
            </a:r>
          </a:p>
          <a:p>
            <a:pPr algn="l">
              <a:lnSpc>
                <a:spcPts val="5246"/>
              </a:lnSpc>
            </a:pPr>
            <a:r>
              <a:rPr lang="en-US" sz="374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</a:t>
            </a:r>
            <a:r>
              <a:rPr lang="en-US" sz="374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timing-function: The speed curve of the transition (e.g., ease, linear).</a:t>
            </a:r>
          </a:p>
          <a:p>
            <a:pPr algn="l">
              <a:lnSpc>
                <a:spcPts val="5246"/>
              </a:lnSpc>
            </a:pPr>
            <a:r>
              <a:rPr lang="en-US" sz="374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</a:t>
            </a:r>
            <a:r>
              <a:rPr lang="en-US" sz="374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delay (optional): Start animation after a delay (e.g., 1s).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5E8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8022" y="219660"/>
            <a:ext cx="14864424" cy="9847681"/>
          </a:xfrm>
          <a:custGeom>
            <a:avLst/>
            <a:gdLst/>
            <a:ahLst/>
            <a:cxnLst/>
            <a:rect r="r" b="b" t="t" l="l"/>
            <a:pathLst>
              <a:path h="9847681" w="14864424">
                <a:moveTo>
                  <a:pt x="0" y="0"/>
                </a:moveTo>
                <a:lnTo>
                  <a:pt x="14864423" y="0"/>
                </a:lnTo>
                <a:lnTo>
                  <a:pt x="14864423" y="9847680"/>
                </a:lnTo>
                <a:lnTo>
                  <a:pt x="0" y="98476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755493" y="933450"/>
            <a:ext cx="138850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b="true" sz="5199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Grid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103703" y="2825596"/>
            <a:ext cx="11303580" cy="2089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9"/>
              </a:lnSpc>
            </a:pPr>
            <a:r>
              <a:rPr lang="en-US" sz="39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CSS Grid is a layout system that allows you to design webpages in rows and columns with minimal code.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71067" y="5517657"/>
            <a:ext cx="13557359" cy="2408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45618" indent="-372809" lvl="1">
              <a:lnSpc>
                <a:spcPts val="4834"/>
              </a:lnSpc>
              <a:buFont typeface="Arial"/>
              <a:buChar char="•"/>
            </a:pPr>
            <a:r>
              <a:rPr lang="en-US" b="true" sz="345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Grid container: The parent element where the grid is applied (display: grid;).</a:t>
            </a:r>
          </a:p>
          <a:p>
            <a:pPr algn="l" marL="745618" indent="-372809" lvl="1">
              <a:lnSpc>
                <a:spcPts val="4834"/>
              </a:lnSpc>
              <a:buFont typeface="Arial"/>
              <a:buChar char="•"/>
            </a:pPr>
            <a:r>
              <a:rPr lang="en-US" b="true" sz="345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Grid items: The child elements inside the grid container.</a:t>
            </a:r>
          </a:p>
          <a:p>
            <a:pPr algn="l">
              <a:lnSpc>
                <a:spcPts val="4834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5E8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1788" y="219660"/>
            <a:ext cx="14864424" cy="9847681"/>
          </a:xfrm>
          <a:custGeom>
            <a:avLst/>
            <a:gdLst/>
            <a:ahLst/>
            <a:cxnLst/>
            <a:rect r="r" b="b" t="t" l="l"/>
            <a:pathLst>
              <a:path h="9847681" w="14864424">
                <a:moveTo>
                  <a:pt x="0" y="0"/>
                </a:moveTo>
                <a:lnTo>
                  <a:pt x="14864424" y="0"/>
                </a:lnTo>
                <a:lnTo>
                  <a:pt x="14864424" y="9847680"/>
                </a:lnTo>
                <a:lnTo>
                  <a:pt x="0" y="98476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961184" y="933450"/>
            <a:ext cx="592264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Properties of Grid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124152" y="2880378"/>
            <a:ext cx="5615907" cy="550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2679" indent="-561340" lvl="1">
              <a:lnSpc>
                <a:spcPts val="7279"/>
              </a:lnSpc>
              <a:buAutoNum type="arabicPeriod" startAt="1"/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gap</a:t>
            </a:r>
          </a:p>
          <a:p>
            <a:pPr algn="l" marL="1122679" indent="-561340" lvl="1">
              <a:lnSpc>
                <a:spcPts val="7279"/>
              </a:lnSpc>
              <a:buAutoNum type="arabicPeriod" startAt="1"/>
            </a:pPr>
            <a:r>
              <a:rPr lang="en-US" b="true" sz="5199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4" tooltip="https://www.w3schools.com/cssref/css3_pr_column-gap.php"/>
              </a:rPr>
              <a:t>column-gap</a:t>
            </a:r>
          </a:p>
          <a:p>
            <a:pPr algn="l" marL="1122679" indent="-561340" lvl="1">
              <a:lnSpc>
                <a:spcPts val="7279"/>
              </a:lnSpc>
              <a:buAutoNum type="arabicPeriod" startAt="1"/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fr unit</a:t>
            </a:r>
          </a:p>
          <a:p>
            <a:pPr algn="l" marL="1122679" indent="-561340" lvl="1">
              <a:lnSpc>
                <a:spcPts val="7279"/>
              </a:lnSpc>
              <a:buAutoNum type="arabicPeriod" startAt="1"/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span </a:t>
            </a:r>
          </a:p>
          <a:p>
            <a:pPr algn="l" marL="1122679" indent="-561340" lvl="1">
              <a:lnSpc>
                <a:spcPts val="7279"/>
              </a:lnSpc>
              <a:buAutoNum type="arabicPeriod" startAt="1"/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repeat</a:t>
            </a:r>
          </a:p>
          <a:p>
            <a:pPr algn="l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5E8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1788" y="219660"/>
            <a:ext cx="14864424" cy="9847681"/>
          </a:xfrm>
          <a:custGeom>
            <a:avLst/>
            <a:gdLst/>
            <a:ahLst/>
            <a:cxnLst/>
            <a:rect r="r" b="b" t="t" l="l"/>
            <a:pathLst>
              <a:path h="9847681" w="14864424">
                <a:moveTo>
                  <a:pt x="0" y="0"/>
                </a:moveTo>
                <a:lnTo>
                  <a:pt x="14864424" y="0"/>
                </a:lnTo>
                <a:lnTo>
                  <a:pt x="14864424" y="9847680"/>
                </a:lnTo>
                <a:lnTo>
                  <a:pt x="0" y="98476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93371" y="2435790"/>
            <a:ext cx="11301259" cy="6822510"/>
          </a:xfrm>
          <a:custGeom>
            <a:avLst/>
            <a:gdLst/>
            <a:ahLst/>
            <a:cxnLst/>
            <a:rect r="r" b="b" t="t" l="l"/>
            <a:pathLst>
              <a:path h="6822510" w="11301259">
                <a:moveTo>
                  <a:pt x="0" y="0"/>
                </a:moveTo>
                <a:lnTo>
                  <a:pt x="11301258" y="0"/>
                </a:lnTo>
                <a:lnTo>
                  <a:pt x="11301258" y="6822510"/>
                </a:lnTo>
                <a:lnTo>
                  <a:pt x="0" y="68225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8657" t="0" r="-28657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909225" y="933450"/>
            <a:ext cx="793265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Create using grid system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5E8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11788" y="219660"/>
            <a:ext cx="14864424" cy="9847681"/>
          </a:xfrm>
          <a:custGeom>
            <a:avLst/>
            <a:gdLst/>
            <a:ahLst/>
            <a:cxnLst/>
            <a:rect r="r" b="b" t="t" l="l"/>
            <a:pathLst>
              <a:path h="9847681" w="14864424">
                <a:moveTo>
                  <a:pt x="0" y="0"/>
                </a:moveTo>
                <a:lnTo>
                  <a:pt x="14864424" y="0"/>
                </a:lnTo>
                <a:lnTo>
                  <a:pt x="14864424" y="9847680"/>
                </a:lnTo>
                <a:lnTo>
                  <a:pt x="0" y="98476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670617" y="3662670"/>
            <a:ext cx="6356116" cy="5422701"/>
          </a:xfrm>
          <a:custGeom>
            <a:avLst/>
            <a:gdLst/>
            <a:ahLst/>
            <a:cxnLst/>
            <a:rect r="r" b="b" t="t" l="l"/>
            <a:pathLst>
              <a:path h="5422701" w="6356116">
                <a:moveTo>
                  <a:pt x="0" y="0"/>
                </a:moveTo>
                <a:lnTo>
                  <a:pt x="6356116" y="0"/>
                </a:lnTo>
                <a:lnTo>
                  <a:pt x="6356116" y="5422701"/>
                </a:lnTo>
                <a:lnTo>
                  <a:pt x="0" y="542270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943468" y="933450"/>
            <a:ext cx="3864173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Create Card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5E8D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43342" y="439319"/>
            <a:ext cx="14864424" cy="9847681"/>
          </a:xfrm>
          <a:custGeom>
            <a:avLst/>
            <a:gdLst/>
            <a:ahLst/>
            <a:cxnLst/>
            <a:rect r="r" b="b" t="t" l="l"/>
            <a:pathLst>
              <a:path h="9847681" w="14864424">
                <a:moveTo>
                  <a:pt x="0" y="0"/>
                </a:moveTo>
                <a:lnTo>
                  <a:pt x="14864424" y="0"/>
                </a:lnTo>
                <a:lnTo>
                  <a:pt x="14864424" y="9847681"/>
                </a:lnTo>
                <a:lnTo>
                  <a:pt x="0" y="984768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92135" y="2217393"/>
            <a:ext cx="13463444" cy="1048852"/>
          </a:xfrm>
          <a:custGeom>
            <a:avLst/>
            <a:gdLst/>
            <a:ahLst/>
            <a:cxnLst/>
            <a:rect r="r" b="b" t="t" l="l"/>
            <a:pathLst>
              <a:path h="1048852" w="13463444">
                <a:moveTo>
                  <a:pt x="0" y="0"/>
                </a:moveTo>
                <a:lnTo>
                  <a:pt x="13463444" y="0"/>
                </a:lnTo>
                <a:lnTo>
                  <a:pt x="13463444" y="1048851"/>
                </a:lnTo>
                <a:lnTo>
                  <a:pt x="0" y="10488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01041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537702" y="933450"/>
            <a:ext cx="467570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Create Navbar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B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18766" y="3544652"/>
            <a:ext cx="17450467" cy="3997797"/>
          </a:xfrm>
          <a:custGeom>
            <a:avLst/>
            <a:gdLst/>
            <a:ahLst/>
            <a:cxnLst/>
            <a:rect r="r" b="b" t="t" l="l"/>
            <a:pathLst>
              <a:path h="3997797" w="17450467">
                <a:moveTo>
                  <a:pt x="0" y="0"/>
                </a:moveTo>
                <a:lnTo>
                  <a:pt x="17450468" y="0"/>
                </a:lnTo>
                <a:lnTo>
                  <a:pt x="17450468" y="3997796"/>
                </a:lnTo>
                <a:lnTo>
                  <a:pt x="0" y="39977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6242" t="0" r="-975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720826" y="1206869"/>
            <a:ext cx="487751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b="true" sz="5199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Create a footer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DAGfJjolQXU</dc:identifier>
  <dcterms:modified xsi:type="dcterms:W3CDTF">2011-08-01T06:04:30Z</dcterms:modified>
  <cp:revision>1</cp:revision>
  <dc:title>css-media</dc:title>
</cp:coreProperties>
</file>