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5" r:id="rId8"/>
    <p:sldId id="2146847056" r:id="rId9"/>
    <p:sldId id="2146847057" r:id="rId10"/>
    <p:sldId id="2146847058" r:id="rId11"/>
    <p:sldId id="2146847059" r:id="rId12"/>
    <p:sldId id="266" r:id="rId13"/>
    <p:sldId id="2146847060" r:id="rId14"/>
    <p:sldId id="2146847061" r:id="rId15"/>
    <p:sldId id="2146847062" r:id="rId16"/>
    <p:sldId id="2146847063" r:id="rId17"/>
    <p:sldId id="267" r:id="rId18"/>
    <p:sldId id="2146847064" r:id="rId19"/>
    <p:sldId id="2146847065" r:id="rId20"/>
    <p:sldId id="2146847066" r:id="rId21"/>
    <p:sldId id="268" r:id="rId22"/>
    <p:sldId id="2146847055" r:id="rId23"/>
    <p:sldId id="2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90" d="100"/>
          <a:sy n="90" d="100"/>
        </p:scale>
        <p:origin x="168" y="4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AbhisekDas01/Employee-Salary-Prediction-App.gi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Using </a:t>
            </a:r>
            <a:r>
              <a:rPr lang="en-US" b="1" dirty="0" err="1">
                <a:solidFill>
                  <a:schemeClr val="accent1"/>
                </a:solidFill>
                <a:latin typeface="Arial" panose="020B0604020202020204" pitchFamily="34" charset="0"/>
                <a:cs typeface="Arial" panose="020B0604020202020204" pitchFamily="34" charset="0"/>
              </a:rPr>
              <a:t>mAchine</a:t>
            </a:r>
            <a:r>
              <a:rPr lang="en-US" b="1" dirty="0">
                <a:solidFill>
                  <a:schemeClr val="accent1"/>
                </a:solidFill>
                <a:latin typeface="Arial" panose="020B0604020202020204" pitchFamily="34" charset="0"/>
                <a:cs typeface="Arial" panose="020B0604020202020204" pitchFamily="34" charset="0"/>
              </a:rPr>
              <a:t>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Abhisek Das</a:t>
            </a:r>
          </a:p>
          <a:p>
            <a:r>
              <a:rPr lang="en-US" sz="2000" b="1" dirty="0">
                <a:solidFill>
                  <a:schemeClr val="accent1">
                    <a:lumMod val="75000"/>
                  </a:schemeClr>
                </a:solidFill>
                <a:latin typeface="Arial"/>
                <a:cs typeface="Arial"/>
              </a:rPr>
              <a:t>College: Trident Academy of Technology , Bhubaneswar</a:t>
            </a:r>
          </a:p>
          <a:p>
            <a:r>
              <a:rPr lang="en-US" sz="2000" b="1" dirty="0">
                <a:solidFill>
                  <a:schemeClr val="accent1">
                    <a:lumMod val="75000"/>
                  </a:schemeClr>
                </a:solidFill>
                <a:latin typeface="Arial"/>
                <a:cs typeface="Arial"/>
              </a:rPr>
              <a:t>Dept: Computer Science and Technology</a:t>
            </a:r>
          </a:p>
          <a:p>
            <a:r>
              <a:rPr lang="en-US" sz="2000" b="1" dirty="0">
                <a:solidFill>
                  <a:schemeClr val="accent1">
                    <a:lumMod val="75000"/>
                  </a:schemeClr>
                </a:solidFill>
                <a:latin typeface="Arial"/>
                <a:cs typeface="Arial"/>
              </a:rPr>
              <a:t>AICTE id: STU68198908a6b601746503944</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3BD4D-1D20-6280-4113-ABBA90AB4A0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AD2E73-D4E4-0571-7B2F-15137F3F457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10C77DA9-55B2-4E12-6E84-EF3B8F56426C}"/>
              </a:ext>
            </a:extLst>
          </p:cNvPr>
          <p:cNvSpPr>
            <a:spLocks noGrp="1"/>
          </p:cNvSpPr>
          <p:nvPr>
            <p:ph idx="1"/>
          </p:nvPr>
        </p:nvSpPr>
        <p:spPr/>
        <p:txBody>
          <a:bodyPr>
            <a:normAutofit/>
          </a:bodyPr>
          <a:lstStyle/>
          <a:p>
            <a:pPr marL="0" indent="0">
              <a:buNone/>
            </a:pPr>
            <a:r>
              <a:rPr lang="en-US" sz="2800" b="1" dirty="0"/>
              <a:t> </a:t>
            </a:r>
            <a:r>
              <a:rPr lang="en-US" sz="2800" b="1" dirty="0">
                <a:solidFill>
                  <a:schemeClr val="tx1">
                    <a:lumMod val="85000"/>
                    <a:lumOff val="15000"/>
                  </a:schemeClr>
                </a:solidFill>
              </a:rPr>
              <a:t>3. explore the dataset</a:t>
            </a:r>
          </a:p>
          <a:p>
            <a:pPr marL="0" indent="0">
              <a:buNone/>
            </a:pPr>
            <a:r>
              <a:rPr lang="en-US" sz="2400" dirty="0"/>
              <a:t>viewed the first few rows of the data to understand the columns and the types of values present.</a:t>
            </a:r>
          </a:p>
          <a:p>
            <a:pPr marL="0" indent="0">
              <a:buNone/>
            </a:pPr>
            <a:r>
              <a:rPr lang="en-US" sz="2800" b="1" dirty="0">
                <a:solidFill>
                  <a:schemeClr val="tx1">
                    <a:lumMod val="85000"/>
                    <a:lumOff val="15000"/>
                  </a:schemeClr>
                </a:solidFill>
              </a:rPr>
              <a:t>4. clean or preprocess the data</a:t>
            </a:r>
          </a:p>
          <a:p>
            <a:pPr marL="0" indent="0">
              <a:buNone/>
            </a:pPr>
            <a:r>
              <a:rPr lang="en-US" sz="2400" dirty="0"/>
              <a:t>I identify and handle missing values or placeholder values (for example, "?" is changed to "Others" or "Unknown" in certain categorical columns).</a:t>
            </a:r>
          </a:p>
          <a:p>
            <a:pPr marL="0" indent="0">
              <a:buNone/>
            </a:pPr>
            <a:r>
              <a:rPr lang="en-US" sz="2400" dirty="0"/>
              <a:t>I drop unnecessary columns if needed, such as </a:t>
            </a:r>
            <a:r>
              <a:rPr lang="en-US" sz="2400" dirty="0" err="1"/>
              <a:t>fnlwgt</a:t>
            </a:r>
            <a:r>
              <a:rPr lang="en-US" sz="2400" dirty="0"/>
              <a:t>, which is typically not useful for income prediction.</a:t>
            </a:r>
          </a:p>
          <a:p>
            <a:pPr marL="0" indent="0">
              <a:buNone/>
            </a:pPr>
            <a:r>
              <a:rPr lang="en-US" sz="2400" dirty="0"/>
              <a:t>I ensure correct data types for each column.</a:t>
            </a:r>
          </a:p>
        </p:txBody>
      </p:sp>
    </p:spTree>
    <p:extLst>
      <p:ext uri="{BB962C8B-B14F-4D97-AF65-F5344CB8AC3E}">
        <p14:creationId xmlns:p14="http://schemas.microsoft.com/office/powerpoint/2010/main" val="132184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B4D2-8D22-47E5-A481-E5435DEF7CE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6C9F54-E755-3FAD-04B9-5E4BBD885D9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449A01D-DF67-D593-108F-9B3F95D0FA68}"/>
              </a:ext>
            </a:extLst>
          </p:cNvPr>
          <p:cNvSpPr>
            <a:spLocks noGrp="1"/>
          </p:cNvSpPr>
          <p:nvPr>
            <p:ph idx="1"/>
          </p:nvPr>
        </p:nvSpPr>
        <p:spPr/>
        <p:txBody>
          <a:bodyPr>
            <a:normAutofit/>
          </a:bodyPr>
          <a:lstStyle/>
          <a:p>
            <a:pPr marL="0" indent="0">
              <a:buNone/>
            </a:pPr>
            <a:r>
              <a:rPr lang="en-US" sz="2800" b="1" dirty="0"/>
              <a:t> </a:t>
            </a:r>
            <a:r>
              <a:rPr lang="en-US" sz="2800" b="1" dirty="0">
                <a:solidFill>
                  <a:schemeClr val="tx1">
                    <a:lumMod val="85000"/>
                    <a:lumOff val="15000"/>
                  </a:schemeClr>
                </a:solidFill>
              </a:rPr>
              <a:t>5. encode categorical variables</a:t>
            </a:r>
          </a:p>
          <a:p>
            <a:pPr marL="0" indent="0">
              <a:buNone/>
            </a:pPr>
            <a:r>
              <a:rPr lang="en-US" sz="2600" dirty="0">
                <a:solidFill>
                  <a:schemeClr val="tx1">
                    <a:lumMod val="85000"/>
                    <a:lumOff val="15000"/>
                  </a:schemeClr>
                </a:solidFill>
              </a:rPr>
              <a:t>I transform categorical variables (like </a:t>
            </a:r>
            <a:r>
              <a:rPr lang="en-US" sz="2600" dirty="0" err="1">
                <a:solidFill>
                  <a:schemeClr val="tx1">
                    <a:lumMod val="85000"/>
                    <a:lumOff val="15000"/>
                  </a:schemeClr>
                </a:solidFill>
              </a:rPr>
              <a:t>workclass</a:t>
            </a:r>
            <a:r>
              <a:rPr lang="en-US" sz="2600" dirty="0">
                <a:solidFill>
                  <a:schemeClr val="tx1">
                    <a:lumMod val="85000"/>
                    <a:lumOff val="15000"/>
                  </a:schemeClr>
                </a:solidFill>
              </a:rPr>
              <a:t>, occupation, and gender) into numerical format so machine learning models can work with them.</a:t>
            </a:r>
          </a:p>
          <a:p>
            <a:pPr marL="0" indent="0">
              <a:buNone/>
            </a:pPr>
            <a:r>
              <a:rPr lang="en-US" sz="2600" dirty="0">
                <a:solidFill>
                  <a:schemeClr val="tx1">
                    <a:lumMod val="85000"/>
                    <a:lumOff val="15000"/>
                  </a:schemeClr>
                </a:solidFill>
              </a:rPr>
              <a:t>For some categorical columns, I use label encoding; for others, I may use one-hot encoding, depending on the data and model requirements.</a:t>
            </a:r>
          </a:p>
          <a:p>
            <a:pPr marL="0" indent="0">
              <a:buNone/>
            </a:pPr>
            <a:r>
              <a:rPr lang="en-US" sz="2600" dirty="0">
                <a:solidFill>
                  <a:schemeClr val="tx1">
                    <a:lumMod val="85000"/>
                    <a:lumOff val="15000"/>
                  </a:schemeClr>
                </a:solidFill>
              </a:rPr>
              <a:t>I also check to make sure that values like "Others" and "Unknown" are correctly handled during this process.</a:t>
            </a:r>
            <a:endParaRPr lang="en-US" sz="2600" dirty="0"/>
          </a:p>
        </p:txBody>
      </p:sp>
    </p:spTree>
    <p:extLst>
      <p:ext uri="{BB962C8B-B14F-4D97-AF65-F5344CB8AC3E}">
        <p14:creationId xmlns:p14="http://schemas.microsoft.com/office/powerpoint/2010/main" val="2802405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3501F-E7F0-28C3-16B1-D15F5B8B4A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99ACBC-7DC9-D61C-090B-9F8EC79E83C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BAF7834D-BC0B-4A8D-D992-58F96C809530}"/>
              </a:ext>
            </a:extLst>
          </p:cNvPr>
          <p:cNvSpPr>
            <a:spLocks noGrp="1"/>
          </p:cNvSpPr>
          <p:nvPr>
            <p:ph idx="1"/>
          </p:nvPr>
        </p:nvSpPr>
        <p:spPr/>
        <p:txBody>
          <a:bodyPr>
            <a:normAutofit lnSpcReduction="10000"/>
          </a:bodyPr>
          <a:lstStyle/>
          <a:p>
            <a:pPr marL="0" indent="0">
              <a:buNone/>
            </a:pPr>
            <a:r>
              <a:rPr lang="en-US" sz="2800" b="1" dirty="0"/>
              <a:t> </a:t>
            </a:r>
            <a:r>
              <a:rPr lang="en-US" sz="2800" b="1" dirty="0">
                <a:solidFill>
                  <a:schemeClr val="tx1">
                    <a:lumMod val="85000"/>
                    <a:lumOff val="15000"/>
                  </a:schemeClr>
                </a:solidFill>
              </a:rPr>
              <a:t>6. select the features and target</a:t>
            </a:r>
            <a:endParaRPr lang="en-US" sz="2400" dirty="0">
              <a:solidFill>
                <a:schemeClr val="tx1">
                  <a:lumMod val="85000"/>
                  <a:lumOff val="15000"/>
                </a:schemeClr>
              </a:solidFill>
            </a:endParaRPr>
          </a:p>
          <a:p>
            <a:pPr marL="0" indent="0">
              <a:buNone/>
            </a:pPr>
            <a:r>
              <a:rPr lang="en-US" sz="2400" dirty="0">
                <a:solidFill>
                  <a:schemeClr val="tx1">
                    <a:lumMod val="85000"/>
                    <a:lumOff val="15000"/>
                  </a:schemeClr>
                </a:solidFill>
              </a:rPr>
              <a:t>decided which columns will be input features (such as age, educational-num, hours-per-week, etc.) and which column will be the target variable (income, in this case).</a:t>
            </a:r>
          </a:p>
          <a:p>
            <a:pPr marL="0" indent="0">
              <a:buNone/>
            </a:pPr>
            <a:r>
              <a:rPr lang="en-US" sz="2800" b="1" dirty="0">
                <a:solidFill>
                  <a:schemeClr val="tx1">
                    <a:lumMod val="85000"/>
                    <a:lumOff val="15000"/>
                  </a:schemeClr>
                </a:solidFill>
              </a:rPr>
              <a:t>7. split the data</a:t>
            </a:r>
          </a:p>
          <a:p>
            <a:pPr marL="0" indent="0">
              <a:buNone/>
            </a:pPr>
            <a:r>
              <a:rPr lang="en-US" sz="2400" dirty="0"/>
              <a:t>split my cleaned and encoded data into training and testing sets so I can train my model on one part and evaluate its performance on unseen data.</a:t>
            </a:r>
          </a:p>
          <a:p>
            <a:pPr marL="0" indent="0">
              <a:buNone/>
            </a:pPr>
            <a:r>
              <a:rPr lang="en-US" sz="3000" b="1" dirty="0">
                <a:solidFill>
                  <a:schemeClr val="tx1">
                    <a:lumMod val="85000"/>
                    <a:lumOff val="15000"/>
                  </a:schemeClr>
                </a:solidFill>
              </a:rPr>
              <a:t>8. train a model</a:t>
            </a:r>
          </a:p>
          <a:p>
            <a:pPr marL="0" indent="0">
              <a:buNone/>
            </a:pPr>
            <a:r>
              <a:rPr lang="en-US" sz="2400" dirty="0"/>
              <a:t>select an appropriate machine learning model  used the training data to fit the model.</a:t>
            </a:r>
          </a:p>
        </p:txBody>
      </p:sp>
    </p:spTree>
    <p:extLst>
      <p:ext uri="{BB962C8B-B14F-4D97-AF65-F5344CB8AC3E}">
        <p14:creationId xmlns:p14="http://schemas.microsoft.com/office/powerpoint/2010/main" val="225909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45E93-853A-A978-F792-5B6A35AD7B6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499C11-3985-FF0D-3A9D-C5FD3BE79ED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B03BC713-A910-E8DD-D889-D1CEA858E115}"/>
              </a:ext>
            </a:extLst>
          </p:cNvPr>
          <p:cNvSpPr>
            <a:spLocks noGrp="1"/>
          </p:cNvSpPr>
          <p:nvPr>
            <p:ph idx="1"/>
          </p:nvPr>
        </p:nvSpPr>
        <p:spPr/>
        <p:txBody>
          <a:bodyPr>
            <a:normAutofit fontScale="92500" lnSpcReduction="20000"/>
          </a:bodyPr>
          <a:lstStyle/>
          <a:p>
            <a:pPr marL="0" indent="0">
              <a:buNone/>
            </a:pPr>
            <a:r>
              <a:rPr lang="en-US" sz="2800" b="1" dirty="0">
                <a:solidFill>
                  <a:schemeClr val="tx1">
                    <a:lumMod val="85000"/>
                    <a:lumOff val="15000"/>
                  </a:schemeClr>
                </a:solidFill>
              </a:rPr>
              <a:t>9. evaluate the model</a:t>
            </a:r>
          </a:p>
          <a:p>
            <a:pPr marL="0" indent="0">
              <a:buNone/>
            </a:pPr>
            <a:r>
              <a:rPr lang="en-US" sz="2800" dirty="0"/>
              <a:t>I test the trained model on the test data and calculate performance metrics such as accuracy, precision, and recall to assess how well my model predicts employee income.</a:t>
            </a:r>
          </a:p>
          <a:p>
            <a:pPr marL="0" indent="0">
              <a:buNone/>
            </a:pPr>
            <a:r>
              <a:rPr lang="en-US" sz="2800" b="1" dirty="0">
                <a:solidFill>
                  <a:schemeClr val="tx1">
                    <a:lumMod val="85000"/>
                    <a:lumOff val="15000"/>
                  </a:schemeClr>
                </a:solidFill>
              </a:rPr>
              <a:t>10. visualize the results</a:t>
            </a:r>
          </a:p>
          <a:p>
            <a:pPr marL="0" indent="0">
              <a:buNone/>
            </a:pPr>
            <a:r>
              <a:rPr lang="en-US" sz="2800" dirty="0"/>
              <a:t>I use matplotlib to plot charts or graphs, such as the distribution of a feature or model performance metrics, to better understand the results.</a:t>
            </a:r>
          </a:p>
          <a:p>
            <a:pPr marL="0" indent="0">
              <a:buNone/>
            </a:pPr>
            <a:r>
              <a:rPr lang="en-US" sz="2800" b="1" dirty="0">
                <a:solidFill>
                  <a:schemeClr val="tx1">
                    <a:lumMod val="85000"/>
                    <a:lumOff val="15000"/>
                  </a:schemeClr>
                </a:solidFill>
              </a:rPr>
              <a:t>11. interpret and report findings</a:t>
            </a:r>
          </a:p>
          <a:p>
            <a:pPr marL="0" indent="0">
              <a:buNone/>
            </a:pPr>
            <a:r>
              <a:rPr lang="en-US" sz="2800" dirty="0"/>
              <a:t>I analyze the output and note which factors are most influential in predicting income based on the model results and feature importances.</a:t>
            </a:r>
            <a:endParaRPr lang="en-US" sz="2400" dirty="0"/>
          </a:p>
        </p:txBody>
      </p:sp>
    </p:spTree>
    <p:extLst>
      <p:ext uri="{BB962C8B-B14F-4D97-AF65-F5344CB8AC3E}">
        <p14:creationId xmlns:p14="http://schemas.microsoft.com/office/powerpoint/2010/main" val="3980364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endParaRPr lang="en-US" sz="2800" b="1" dirty="0"/>
          </a:p>
          <a:p>
            <a:pPr marL="305435" indent="-305435"/>
            <a:r>
              <a:rPr lang="en-US" sz="2800" b="1" dirty="0">
                <a:ea typeface="+mn-lt"/>
                <a:cs typeface="+mn-lt"/>
              </a:rPr>
              <a:t>GitHub: </a:t>
            </a:r>
            <a:r>
              <a:rPr lang="en-US" sz="2800" b="1" dirty="0">
                <a:ea typeface="+mn-lt"/>
                <a:cs typeface="+mn-lt"/>
                <a:hlinkClick r:id="rId2"/>
              </a:rPr>
              <a:t>Click Here</a:t>
            </a:r>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7" name="Picture 6">
            <a:extLst>
              <a:ext uri="{FF2B5EF4-FFF2-40B4-BE49-F238E27FC236}">
                <a16:creationId xmlns:a16="http://schemas.microsoft.com/office/drawing/2014/main" id="{DBCE13D5-128E-3B1B-19EE-DD48CCF9E3A7}"/>
              </a:ext>
            </a:extLst>
          </p:cNvPr>
          <p:cNvPicPr>
            <a:picLocks noChangeAspect="1"/>
          </p:cNvPicPr>
          <p:nvPr/>
        </p:nvPicPr>
        <p:blipFill>
          <a:blip r:embed="rId3"/>
          <a:stretch>
            <a:fillRect/>
          </a:stretch>
        </p:blipFill>
        <p:spPr>
          <a:xfrm>
            <a:off x="252647" y="2743200"/>
            <a:ext cx="6865850" cy="3894385"/>
          </a:xfrm>
          <a:prstGeom prst="rect">
            <a:avLst/>
          </a:prstGeom>
        </p:spPr>
      </p:pic>
      <p:pic>
        <p:nvPicPr>
          <p:cNvPr id="9" name="Picture 8">
            <a:extLst>
              <a:ext uri="{FF2B5EF4-FFF2-40B4-BE49-F238E27FC236}">
                <a16:creationId xmlns:a16="http://schemas.microsoft.com/office/drawing/2014/main" id="{F2E7D719-A991-F77F-87F3-0ADBADA9397F}"/>
              </a:ext>
            </a:extLst>
          </p:cNvPr>
          <p:cNvPicPr>
            <a:picLocks noChangeAspect="1"/>
          </p:cNvPicPr>
          <p:nvPr/>
        </p:nvPicPr>
        <p:blipFill>
          <a:blip r:embed="rId4"/>
          <a:stretch>
            <a:fillRect/>
          </a:stretch>
        </p:blipFill>
        <p:spPr>
          <a:xfrm>
            <a:off x="5688766" y="2743200"/>
            <a:ext cx="6405769" cy="360227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B9753-E89F-0DD5-159B-0D6A8DAB2B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1AFFAB8-9010-343D-0576-27A6BDCDDF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37CCAF2F-620F-D7EC-FB91-082A8AB66B72}"/>
              </a:ext>
            </a:extLst>
          </p:cNvPr>
          <p:cNvSpPr>
            <a:spLocks noGrp="1"/>
          </p:cNvSpPr>
          <p:nvPr>
            <p:ph idx="1"/>
          </p:nvPr>
        </p:nvSpPr>
        <p:spPr/>
        <p:txBody>
          <a:bodyPr>
            <a:normAutofit/>
          </a:bodyPr>
          <a:lstStyle/>
          <a:p>
            <a:pPr marL="305435" indent="-305435"/>
            <a:endParaRPr lang="en-US" sz="2800" b="1" dirty="0"/>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8" name="Picture 7">
            <a:extLst>
              <a:ext uri="{FF2B5EF4-FFF2-40B4-BE49-F238E27FC236}">
                <a16:creationId xmlns:a16="http://schemas.microsoft.com/office/drawing/2014/main" id="{101439CE-22EE-90BA-18AE-C101466AEB33}"/>
              </a:ext>
            </a:extLst>
          </p:cNvPr>
          <p:cNvPicPr>
            <a:picLocks noChangeAspect="1"/>
          </p:cNvPicPr>
          <p:nvPr/>
        </p:nvPicPr>
        <p:blipFill>
          <a:blip r:embed="rId2"/>
          <a:stretch>
            <a:fillRect/>
          </a:stretch>
        </p:blipFill>
        <p:spPr>
          <a:xfrm>
            <a:off x="6828872" y="1461977"/>
            <a:ext cx="4664924" cy="4178149"/>
          </a:xfrm>
          <a:prstGeom prst="rect">
            <a:avLst/>
          </a:prstGeom>
        </p:spPr>
      </p:pic>
      <p:pic>
        <p:nvPicPr>
          <p:cNvPr id="6" name="Picture 5">
            <a:extLst>
              <a:ext uri="{FF2B5EF4-FFF2-40B4-BE49-F238E27FC236}">
                <a16:creationId xmlns:a16="http://schemas.microsoft.com/office/drawing/2014/main" id="{93C792CE-83F1-40D5-3389-53E0B88D1AC8}"/>
              </a:ext>
            </a:extLst>
          </p:cNvPr>
          <p:cNvPicPr>
            <a:picLocks noChangeAspect="1"/>
          </p:cNvPicPr>
          <p:nvPr/>
        </p:nvPicPr>
        <p:blipFill>
          <a:blip r:embed="rId3"/>
          <a:stretch>
            <a:fillRect/>
          </a:stretch>
        </p:blipFill>
        <p:spPr>
          <a:xfrm>
            <a:off x="581192" y="1253717"/>
            <a:ext cx="5688299" cy="5162855"/>
          </a:xfrm>
          <a:prstGeom prst="rect">
            <a:avLst/>
          </a:prstGeom>
        </p:spPr>
      </p:pic>
    </p:spTree>
    <p:extLst>
      <p:ext uri="{BB962C8B-B14F-4D97-AF65-F5344CB8AC3E}">
        <p14:creationId xmlns:p14="http://schemas.microsoft.com/office/powerpoint/2010/main" val="423225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CC804-C172-A589-7824-063746EBE5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0BD673-62E7-06F9-383D-BCF5159D80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E0E65062-0512-6DFC-0088-A711C09D3194}"/>
              </a:ext>
            </a:extLst>
          </p:cNvPr>
          <p:cNvSpPr>
            <a:spLocks noGrp="1"/>
          </p:cNvSpPr>
          <p:nvPr>
            <p:ph idx="1"/>
          </p:nvPr>
        </p:nvSpPr>
        <p:spPr/>
        <p:txBody>
          <a:bodyPr>
            <a:normAutofit/>
          </a:bodyPr>
          <a:lstStyle/>
          <a:p>
            <a:pPr marL="305435" indent="-305435"/>
            <a:endParaRPr lang="en-US" sz="2800" b="1" dirty="0"/>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4" name="Picture 3">
            <a:extLst>
              <a:ext uri="{FF2B5EF4-FFF2-40B4-BE49-F238E27FC236}">
                <a16:creationId xmlns:a16="http://schemas.microsoft.com/office/drawing/2014/main" id="{4C3DBB33-6BDB-7323-4795-85EF75C69EFE}"/>
              </a:ext>
            </a:extLst>
          </p:cNvPr>
          <p:cNvPicPr>
            <a:picLocks noChangeAspect="1"/>
          </p:cNvPicPr>
          <p:nvPr/>
        </p:nvPicPr>
        <p:blipFill>
          <a:blip r:embed="rId2"/>
          <a:stretch>
            <a:fillRect/>
          </a:stretch>
        </p:blipFill>
        <p:spPr>
          <a:xfrm>
            <a:off x="581192" y="1534568"/>
            <a:ext cx="10611293" cy="4208239"/>
          </a:xfrm>
          <a:prstGeom prst="rect">
            <a:avLst/>
          </a:prstGeom>
        </p:spPr>
      </p:pic>
    </p:spTree>
    <p:extLst>
      <p:ext uri="{BB962C8B-B14F-4D97-AF65-F5344CB8AC3E}">
        <p14:creationId xmlns:p14="http://schemas.microsoft.com/office/powerpoint/2010/main" val="168774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27EC0-5AB2-5F74-C546-3ABB9189057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00C0C-CE33-5CD0-7119-B723E0D5D38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38954CE4-A457-5FBC-EA17-2EB0FF7C8D92}"/>
              </a:ext>
            </a:extLst>
          </p:cNvPr>
          <p:cNvSpPr>
            <a:spLocks noGrp="1"/>
          </p:cNvSpPr>
          <p:nvPr>
            <p:ph idx="1"/>
          </p:nvPr>
        </p:nvSpPr>
        <p:spPr/>
        <p:txBody>
          <a:bodyPr>
            <a:normAutofit/>
          </a:bodyPr>
          <a:lstStyle/>
          <a:p>
            <a:pPr marL="305435" indent="-305435"/>
            <a:endParaRPr lang="en-US" sz="2800" b="1" dirty="0"/>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0" indent="0">
              <a:buNone/>
            </a:pPr>
            <a:endParaRPr lang="en-US" sz="2800" b="1" dirty="0">
              <a:ea typeface="+mn-lt"/>
              <a:cs typeface="+mn-lt"/>
            </a:endParaRPr>
          </a:p>
        </p:txBody>
      </p:sp>
      <p:pic>
        <p:nvPicPr>
          <p:cNvPr id="4" name="Picture 3">
            <a:extLst>
              <a:ext uri="{FF2B5EF4-FFF2-40B4-BE49-F238E27FC236}">
                <a16:creationId xmlns:a16="http://schemas.microsoft.com/office/drawing/2014/main" id="{627EFCF2-2F62-B5F3-5CF8-82C27A47E7BF}"/>
              </a:ext>
            </a:extLst>
          </p:cNvPr>
          <p:cNvPicPr>
            <a:picLocks noChangeAspect="1"/>
          </p:cNvPicPr>
          <p:nvPr/>
        </p:nvPicPr>
        <p:blipFill>
          <a:blip r:embed="rId2"/>
          <a:stretch>
            <a:fillRect/>
          </a:stretch>
        </p:blipFill>
        <p:spPr>
          <a:xfrm>
            <a:off x="581192" y="1365253"/>
            <a:ext cx="4879737" cy="4127493"/>
          </a:xfrm>
          <a:prstGeom prst="rect">
            <a:avLst/>
          </a:prstGeom>
        </p:spPr>
      </p:pic>
      <p:pic>
        <p:nvPicPr>
          <p:cNvPr id="8" name="Picture 7">
            <a:extLst>
              <a:ext uri="{FF2B5EF4-FFF2-40B4-BE49-F238E27FC236}">
                <a16:creationId xmlns:a16="http://schemas.microsoft.com/office/drawing/2014/main" id="{9F738FB6-5E25-CC58-0AF9-09F9E5BED3BF}"/>
              </a:ext>
            </a:extLst>
          </p:cNvPr>
          <p:cNvPicPr>
            <a:picLocks noChangeAspect="1"/>
          </p:cNvPicPr>
          <p:nvPr/>
        </p:nvPicPr>
        <p:blipFill>
          <a:blip r:embed="rId3"/>
          <a:stretch>
            <a:fillRect/>
          </a:stretch>
        </p:blipFill>
        <p:spPr>
          <a:xfrm>
            <a:off x="5659789" y="1365253"/>
            <a:ext cx="4669741" cy="4086527"/>
          </a:xfrm>
          <a:prstGeom prst="rect">
            <a:avLst/>
          </a:prstGeom>
        </p:spPr>
      </p:pic>
    </p:spTree>
    <p:extLst>
      <p:ext uri="{BB962C8B-B14F-4D97-AF65-F5344CB8AC3E}">
        <p14:creationId xmlns:p14="http://schemas.microsoft.com/office/powerpoint/2010/main" val="423637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800" dirty="0"/>
              <a:t>The project aimed to predict employee income using a Machine learning algorithm. The data was cleaned by replacing missing values, dropping irrelevant columns, and encoding categories into numbers. After training and testing the model, it showed good accuracy in classifying income as above or below 50K.</a:t>
            </a:r>
          </a:p>
          <a:p>
            <a:pPr marL="0" indent="0">
              <a:buNone/>
            </a:pPr>
            <a:r>
              <a:rPr lang="en-US" sz="2800" dirty="0"/>
              <a:t>Some challenges included handling missing values marked as "?" and converting categorical data correctly. To improve the model, techniques like one-hot encoding, parameter tuning, or using ensemble models like Random Forest can be applied.</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800" b="1" dirty="0"/>
              <a:t>Potential Enhancements and Expansions</a:t>
            </a:r>
          </a:p>
          <a:p>
            <a:pPr marL="0" indent="0">
              <a:buNone/>
            </a:pPr>
            <a:r>
              <a:rPr lang="en-US" sz="2800" b="1" dirty="0"/>
              <a:t>Enhance prediction accuracy by using advanced models like </a:t>
            </a:r>
            <a:r>
              <a:rPr lang="en-US" sz="2800" b="1" dirty="0" err="1"/>
              <a:t>XGBoost</a:t>
            </a:r>
            <a:r>
              <a:rPr lang="en-US" sz="2800" b="1" dirty="0"/>
              <a:t> or neural networks. Automate data pipelines for real-time processing and seamless updates. Add more features such as experience level or market data. Integrate bias detection for ethical AI. Expand the system to other HR tasks like promotion or attrition prediction, ensuring transparency and adaptability.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endParaRPr lang="en-IN" sz="2400" dirty="0"/>
          </a:p>
          <a:p>
            <a:pPr marL="305435" indent="-305435"/>
            <a:r>
              <a:rPr lang="en-IN" sz="2400" dirty="0"/>
              <a:t>IBM </a:t>
            </a:r>
            <a:r>
              <a:rPr lang="en-IN" sz="2400" dirty="0" err="1"/>
              <a:t>SkillsBuild</a:t>
            </a:r>
            <a:endParaRPr lang="en-IN" sz="2400" dirty="0"/>
          </a:p>
          <a:p>
            <a:pPr marL="305435" indent="-305435"/>
            <a:r>
              <a:rPr lang="en-IN" sz="2400" dirty="0"/>
              <a:t>Stream-lit</a:t>
            </a:r>
          </a:p>
          <a:p>
            <a:pPr marL="305435" indent="-305435"/>
            <a:r>
              <a:rPr lang="en-IN" sz="2400" dirty="0"/>
              <a:t>Scikit-learn</a:t>
            </a:r>
          </a:p>
          <a:p>
            <a:pPr marL="305435" indent="-305435"/>
            <a:r>
              <a:rPr lang="en-IN" sz="2400" dirty="0" err="1"/>
              <a:t>Edunet</a:t>
            </a:r>
            <a:r>
              <a:rPr lang="en-IN" sz="2400" dirty="0"/>
              <a:t> Foundation (AI Learning plan)</a:t>
            </a:r>
          </a:p>
          <a:p>
            <a:pPr marL="305435" indent="-305435"/>
            <a:r>
              <a:rPr lang="en-IN" sz="2400" dirty="0"/>
              <a:t>Adult3.csv (training data)</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Organizations and HR professionals often need to estimate whether an employee is likely to earn more or less than $50,000 per year based on their demographic and professional attributes. Manual analysis is time-consuming and prone to bias. There is a need for an automated, user-friendly tool that can predict salary class (≤$50K or &gt;$50K) using machine learning, based on employee details such as age, education, occupation, work hours, and more.</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IN" sz="2800" b="1" dirty="0">
              <a:solidFill>
                <a:srgbClr val="0F0F0F"/>
              </a:solidFill>
              <a:ea typeface="+mn-lt"/>
              <a:cs typeface="+mn-lt"/>
            </a:endParaRPr>
          </a:p>
          <a:p>
            <a:pPr marL="305435" indent="-305435"/>
            <a:r>
              <a:rPr lang="en-IN" sz="2800" b="1" u="sng" dirty="0">
                <a:solidFill>
                  <a:srgbClr val="0F0F0F"/>
                </a:solidFill>
              </a:rPr>
              <a:t>System requirements</a:t>
            </a:r>
          </a:p>
          <a:p>
            <a:pPr marL="0" indent="0">
              <a:buNone/>
            </a:pPr>
            <a:r>
              <a:rPr lang="en-IN" sz="2800" b="1" dirty="0">
                <a:solidFill>
                  <a:srgbClr val="0F0F0F"/>
                </a:solidFill>
              </a:rPr>
              <a:t>RAM: 2GB </a:t>
            </a:r>
          </a:p>
          <a:p>
            <a:pPr marL="0" indent="0">
              <a:buNone/>
            </a:pPr>
            <a:r>
              <a:rPr lang="en-IN" sz="2800" b="1" dirty="0">
                <a:solidFill>
                  <a:srgbClr val="0F0F0F"/>
                </a:solidFill>
              </a:rPr>
              <a:t>Disk Space: 1GB</a:t>
            </a:r>
          </a:p>
          <a:p>
            <a:pPr marL="0" indent="0">
              <a:buNone/>
            </a:pPr>
            <a:r>
              <a:rPr lang="en-IN" sz="2800" b="1" dirty="0">
                <a:solidFill>
                  <a:srgbClr val="0F0F0F"/>
                </a:solidFill>
              </a:rPr>
              <a:t>Processor: intel i3 or above</a:t>
            </a:r>
          </a:p>
          <a:p>
            <a:pPr marL="0" indent="0">
              <a:buNone/>
            </a:pPr>
            <a:r>
              <a:rPr lang="en-IN" sz="2800" b="1" dirty="0">
                <a:solidFill>
                  <a:srgbClr val="0F0F0F"/>
                </a:solidFill>
              </a:rPr>
              <a:t>Windows 11</a:t>
            </a:r>
          </a:p>
          <a:p>
            <a:pPr marL="0" indent="0">
              <a:buNone/>
            </a:pPr>
            <a:r>
              <a:rPr lang="en-IN" sz="2800" b="1" dirty="0">
                <a:solidFill>
                  <a:srgbClr val="0F0F0F"/>
                </a:solidFill>
              </a:rPr>
              <a:t>Stable internet connection</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02765-436A-2ED1-8201-887ED8C38E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D28E956-2F74-4A0D-A71B-A8EF3375C676}"/>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A4325353-E7B8-DB46-D0E6-ACC590F56F4B}"/>
              </a:ext>
            </a:extLst>
          </p:cNvPr>
          <p:cNvSpPr>
            <a:spLocks noGrp="1"/>
          </p:cNvSpPr>
          <p:nvPr>
            <p:ph idx="1"/>
          </p:nvPr>
        </p:nvSpPr>
        <p:spPr/>
        <p:txBody>
          <a:bodyPr>
            <a:normAutofit lnSpcReduction="10000"/>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p>
          <a:p>
            <a:pPr marL="0" indent="0">
              <a:buNone/>
            </a:pPr>
            <a:r>
              <a:rPr lang="en-IN" sz="2800" b="1" u="sng" dirty="0">
                <a:solidFill>
                  <a:srgbClr val="0F0F0F"/>
                </a:solidFill>
              </a:rPr>
              <a:t>.Pandas</a:t>
            </a:r>
          </a:p>
          <a:p>
            <a:pPr marL="0" indent="0">
              <a:buNone/>
            </a:pPr>
            <a:r>
              <a:rPr lang="en-IN" sz="2800" dirty="0">
                <a:solidFill>
                  <a:srgbClr val="0F0F0F"/>
                </a:solidFill>
              </a:rPr>
              <a:t>Used for importing csv file and representing the data in the form of </a:t>
            </a:r>
            <a:r>
              <a:rPr lang="en-IN" sz="2800" dirty="0" err="1">
                <a:solidFill>
                  <a:srgbClr val="0F0F0F"/>
                </a:solidFill>
              </a:rPr>
              <a:t>dataframe</a:t>
            </a:r>
            <a:r>
              <a:rPr lang="en-IN" sz="2800" dirty="0">
                <a:solidFill>
                  <a:srgbClr val="0F0F0F"/>
                </a:solidFill>
              </a:rPr>
              <a:t>.</a:t>
            </a:r>
          </a:p>
          <a:p>
            <a:pPr marL="0" indent="0">
              <a:buNone/>
            </a:pPr>
            <a:r>
              <a:rPr lang="en-IN" sz="2800" b="1" u="sng" dirty="0">
                <a:solidFill>
                  <a:srgbClr val="0F0F0F"/>
                </a:solidFill>
              </a:rPr>
              <a:t>.Matplotlib</a:t>
            </a:r>
          </a:p>
          <a:p>
            <a:pPr marL="0" indent="0">
              <a:buNone/>
            </a:pPr>
            <a:r>
              <a:rPr lang="en-IN" sz="2800" dirty="0">
                <a:solidFill>
                  <a:srgbClr val="0F0F0F"/>
                </a:solidFill>
              </a:rPr>
              <a:t>Used for data Visualization to finding the Unwanted data in the record.</a:t>
            </a:r>
          </a:p>
          <a:p>
            <a:pPr marL="0" indent="0">
              <a:buNone/>
            </a:pPr>
            <a:r>
              <a:rPr lang="en-IN" sz="2800" dirty="0">
                <a:solidFill>
                  <a:srgbClr val="0F0F0F"/>
                </a:solidFill>
              </a:rPr>
              <a:t>.</a:t>
            </a:r>
            <a:r>
              <a:rPr lang="en-IN" sz="2800" dirty="0" err="1">
                <a:solidFill>
                  <a:srgbClr val="0F0F0F"/>
                </a:solidFill>
              </a:rPr>
              <a:t>StreamLit</a:t>
            </a:r>
            <a:r>
              <a:rPr lang="en-IN" sz="2800" dirty="0">
                <a:solidFill>
                  <a:srgbClr val="0F0F0F"/>
                </a:solidFill>
              </a:rPr>
              <a:t>: For webhosting</a:t>
            </a:r>
          </a:p>
          <a:p>
            <a:pPr marL="0" indent="0">
              <a:buNone/>
            </a:pPr>
            <a:endParaRPr lang="en-IN" sz="2800" b="1" dirty="0">
              <a:solidFill>
                <a:srgbClr val="0F0F0F"/>
              </a:solidFill>
            </a:endParaRPr>
          </a:p>
          <a:p>
            <a:pPr marL="0" indent="0">
              <a:buNone/>
            </a:pPr>
            <a:endParaRPr lang="en-IN" sz="2800" b="1" dirty="0">
              <a:solidFill>
                <a:srgbClr val="0F0F0F"/>
              </a:solidFill>
            </a:endParaRPr>
          </a:p>
        </p:txBody>
      </p:sp>
    </p:spTree>
    <p:extLst>
      <p:ext uri="{BB962C8B-B14F-4D97-AF65-F5344CB8AC3E}">
        <p14:creationId xmlns:p14="http://schemas.microsoft.com/office/powerpoint/2010/main" val="176170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1FC7-2FB2-09D6-FEF7-FEADF5F163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5747DC4-4A8F-38E1-3951-60C42B23EC59}"/>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14565FC2-BCBD-BA4B-0E7F-2CA83EDE9855}"/>
              </a:ext>
            </a:extLst>
          </p:cNvPr>
          <p:cNvSpPr>
            <a:spLocks noGrp="1"/>
          </p:cNvSpPr>
          <p:nvPr>
            <p:ph idx="1"/>
          </p:nvPr>
        </p:nvSpPr>
        <p:spPr/>
        <p:txBody>
          <a:bodyPr>
            <a:normAutofit fontScale="92500" lnSpcReduction="10000"/>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p>
          <a:p>
            <a:pPr marL="0" indent="0">
              <a:buNone/>
            </a:pPr>
            <a:r>
              <a:rPr lang="en-IN" sz="2800" b="1" u="sng" dirty="0">
                <a:solidFill>
                  <a:srgbClr val="0F0F0F"/>
                </a:solidFill>
              </a:rPr>
              <a:t>.</a:t>
            </a:r>
            <a:r>
              <a:rPr lang="en-IN" sz="2800" b="1" u="sng" dirty="0" err="1">
                <a:solidFill>
                  <a:srgbClr val="0F0F0F"/>
                </a:solidFill>
              </a:rPr>
              <a:t>Sklearn</a:t>
            </a:r>
            <a:endParaRPr lang="en-IN" sz="2800" b="1" u="sng" dirty="0">
              <a:solidFill>
                <a:srgbClr val="0F0F0F"/>
              </a:solidFill>
            </a:endParaRPr>
          </a:p>
          <a:p>
            <a:pPr marL="0" indent="0">
              <a:buNone/>
            </a:pPr>
            <a:r>
              <a:rPr lang="en-US" sz="2800" b="1" dirty="0">
                <a:solidFill>
                  <a:srgbClr val="0F0F0F"/>
                </a:solidFill>
              </a:rPr>
              <a:t>1. Preprocessing</a:t>
            </a:r>
          </a:p>
          <a:p>
            <a:pPr marL="0" indent="0">
              <a:buNone/>
            </a:pPr>
            <a:r>
              <a:rPr lang="en-US" sz="2800" b="1" dirty="0" err="1">
                <a:solidFill>
                  <a:srgbClr val="0F0F0F"/>
                </a:solidFill>
              </a:rPr>
              <a:t>StandardScaler</a:t>
            </a:r>
            <a:r>
              <a:rPr lang="en-US" sz="2800" b="1" dirty="0">
                <a:solidFill>
                  <a:srgbClr val="0F0F0F"/>
                </a:solidFill>
              </a:rPr>
              <a:t>: </a:t>
            </a:r>
            <a:r>
              <a:rPr lang="en-US" sz="2800" dirty="0">
                <a:solidFill>
                  <a:srgbClr val="0F0F0F"/>
                </a:solidFill>
              </a:rPr>
              <a:t>Scales (standardizes) the features so each has mean 0 and variance 1. Ensures all features contribute equally to the model.</a:t>
            </a:r>
          </a:p>
          <a:p>
            <a:pPr marL="0" indent="0">
              <a:buNone/>
            </a:pPr>
            <a:r>
              <a:rPr lang="en-US" sz="2800" b="1" dirty="0" err="1">
                <a:solidFill>
                  <a:srgbClr val="0F0F0F"/>
                </a:solidFill>
              </a:rPr>
              <a:t>LabelEncoder</a:t>
            </a:r>
            <a:r>
              <a:rPr lang="en-US" sz="2800" b="1" dirty="0">
                <a:solidFill>
                  <a:srgbClr val="0F0F0F"/>
                </a:solidFill>
              </a:rPr>
              <a:t>:  </a:t>
            </a:r>
            <a:r>
              <a:rPr lang="en-US" sz="2800" dirty="0">
                <a:solidFill>
                  <a:srgbClr val="0F0F0F"/>
                </a:solidFill>
              </a:rPr>
              <a:t>Converts categorical string labels (like gender, </a:t>
            </a:r>
            <a:r>
              <a:rPr lang="en-US" sz="2800" dirty="0" err="1">
                <a:solidFill>
                  <a:srgbClr val="0F0F0F"/>
                </a:solidFill>
              </a:rPr>
              <a:t>workclass</a:t>
            </a:r>
            <a:r>
              <a:rPr lang="en-US" sz="2800" dirty="0">
                <a:solidFill>
                  <a:srgbClr val="0F0F0F"/>
                </a:solidFill>
              </a:rPr>
              <a:t>, etc.) into numeric </a:t>
            </a:r>
            <a:r>
              <a:rPr lang="en-US" sz="2800" dirty="0" err="1">
                <a:solidFill>
                  <a:srgbClr val="0F0F0F"/>
                </a:solidFill>
              </a:rPr>
              <a:t>codes.Required</a:t>
            </a:r>
            <a:r>
              <a:rPr lang="en-US" sz="2800" dirty="0">
                <a:solidFill>
                  <a:srgbClr val="0F0F0F"/>
                </a:solidFill>
              </a:rPr>
              <a:t> for machine learning algorithms that only accept numeric input.</a:t>
            </a:r>
            <a:endParaRPr lang="en-IN" sz="2800" dirty="0">
              <a:solidFill>
                <a:srgbClr val="0F0F0F"/>
              </a:solidFill>
            </a:endParaRPr>
          </a:p>
          <a:p>
            <a:pPr marL="0" indent="0">
              <a:buNone/>
            </a:pPr>
            <a:endParaRPr lang="en-IN" sz="2800" b="1" dirty="0">
              <a:solidFill>
                <a:srgbClr val="0F0F0F"/>
              </a:solidFill>
            </a:endParaRPr>
          </a:p>
        </p:txBody>
      </p:sp>
    </p:spTree>
    <p:extLst>
      <p:ext uri="{BB962C8B-B14F-4D97-AF65-F5344CB8AC3E}">
        <p14:creationId xmlns:p14="http://schemas.microsoft.com/office/powerpoint/2010/main" val="413681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B44D8-032A-8B18-89E0-A13517B719D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9E5C89-DB14-4582-5192-6B93C17F0D7A}"/>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B498A416-1A87-4F63-7D39-7182B8D681B2}"/>
              </a:ext>
            </a:extLst>
          </p:cNvPr>
          <p:cNvSpPr>
            <a:spLocks noGrp="1"/>
          </p:cNvSpPr>
          <p:nvPr>
            <p:ph idx="1"/>
          </p:nvPr>
        </p:nvSpPr>
        <p:spPr/>
        <p:txBody>
          <a:bodyPr>
            <a:normAutofit/>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p>
          <a:p>
            <a:pPr marL="0" indent="0">
              <a:buNone/>
            </a:pPr>
            <a:r>
              <a:rPr lang="en-IN" sz="2800" b="1" u="sng" dirty="0">
                <a:solidFill>
                  <a:srgbClr val="0F0F0F"/>
                </a:solidFill>
              </a:rPr>
              <a:t>.</a:t>
            </a:r>
            <a:r>
              <a:rPr lang="en-IN" sz="2800" b="1" u="sng" dirty="0" err="1">
                <a:solidFill>
                  <a:srgbClr val="0F0F0F"/>
                </a:solidFill>
              </a:rPr>
              <a:t>Sklearn</a:t>
            </a:r>
            <a:endParaRPr lang="en-IN" sz="2800" b="1" u="sng" dirty="0">
              <a:solidFill>
                <a:srgbClr val="0F0F0F"/>
              </a:solidFill>
            </a:endParaRPr>
          </a:p>
          <a:p>
            <a:pPr marL="0" indent="0">
              <a:buNone/>
            </a:pPr>
            <a:r>
              <a:rPr lang="en-IN" sz="2800" b="1" dirty="0">
                <a:solidFill>
                  <a:srgbClr val="0F0F0F"/>
                </a:solidFill>
              </a:rPr>
              <a:t>2. Model Selection and Training</a:t>
            </a:r>
          </a:p>
          <a:p>
            <a:pPr marL="0" indent="0">
              <a:buNone/>
            </a:pPr>
            <a:r>
              <a:rPr lang="en-IN" sz="2800" b="1" dirty="0" err="1">
                <a:solidFill>
                  <a:srgbClr val="0F0F0F"/>
                </a:solidFill>
              </a:rPr>
              <a:t>train_test_split</a:t>
            </a:r>
            <a:r>
              <a:rPr lang="en-IN" sz="2800" b="1" dirty="0">
                <a:solidFill>
                  <a:srgbClr val="0F0F0F"/>
                </a:solidFill>
              </a:rPr>
              <a:t>: </a:t>
            </a:r>
            <a:r>
              <a:rPr lang="en-IN" sz="2800" dirty="0">
                <a:solidFill>
                  <a:srgbClr val="0F0F0F"/>
                </a:solidFill>
              </a:rPr>
              <a:t>Splits the dataset into training and testing sets.</a:t>
            </a:r>
          </a:p>
          <a:p>
            <a:pPr marL="0" indent="0">
              <a:buNone/>
            </a:pPr>
            <a:r>
              <a:rPr lang="en-US" sz="2800" dirty="0">
                <a:solidFill>
                  <a:srgbClr val="0F0F0F"/>
                </a:solidFill>
              </a:rPr>
              <a:t>Helps evaluate model performance on unseen data.</a:t>
            </a:r>
          </a:p>
          <a:p>
            <a:pPr marL="0" indent="0">
              <a:buNone/>
            </a:pPr>
            <a:endParaRPr lang="en-US" sz="2800" dirty="0">
              <a:solidFill>
                <a:srgbClr val="0F0F0F"/>
              </a:solidFill>
            </a:endParaRPr>
          </a:p>
          <a:p>
            <a:pPr marL="0" indent="0">
              <a:buNone/>
            </a:pPr>
            <a:endParaRPr lang="en-US" sz="2800" dirty="0">
              <a:solidFill>
                <a:srgbClr val="0F0F0F"/>
              </a:solidFill>
            </a:endParaRPr>
          </a:p>
          <a:p>
            <a:pPr marL="0" indent="0">
              <a:buNone/>
            </a:pPr>
            <a:endParaRPr lang="en-IN" sz="2800" dirty="0">
              <a:solidFill>
                <a:srgbClr val="0F0F0F"/>
              </a:solidFill>
            </a:endParaRPr>
          </a:p>
        </p:txBody>
      </p:sp>
    </p:spTree>
    <p:extLst>
      <p:ext uri="{BB962C8B-B14F-4D97-AF65-F5344CB8AC3E}">
        <p14:creationId xmlns:p14="http://schemas.microsoft.com/office/powerpoint/2010/main" val="3142871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22F18-68EA-51CA-3DD0-B43A1555A2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D00B8DF-BCD6-4F76-EB3F-0C332C44FDAC}"/>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F3EBD400-4F1E-0AEB-DE72-1B173F182D9E}"/>
              </a:ext>
            </a:extLst>
          </p:cNvPr>
          <p:cNvSpPr>
            <a:spLocks noGrp="1"/>
          </p:cNvSpPr>
          <p:nvPr>
            <p:ph idx="1"/>
          </p:nvPr>
        </p:nvSpPr>
        <p:spPr>
          <a:xfrm>
            <a:off x="581192" y="1302025"/>
            <a:ext cx="11029615" cy="5125355"/>
          </a:xfrm>
        </p:spPr>
        <p:txBody>
          <a:bodyPr>
            <a:normAutofit fontScale="70000" lnSpcReduction="20000"/>
          </a:bodyPr>
          <a:lstStyle/>
          <a:p>
            <a:pPr marL="0" indent="0">
              <a:buNone/>
            </a:pPr>
            <a:endParaRPr lang="en-IN" sz="2800" b="1" dirty="0">
              <a:solidFill>
                <a:srgbClr val="0F0F0F"/>
              </a:solidFill>
              <a:ea typeface="+mn-lt"/>
              <a:cs typeface="+mn-lt"/>
            </a:endParaRPr>
          </a:p>
          <a:p>
            <a:pPr marL="305435" indent="-305435"/>
            <a:r>
              <a:rPr lang="en-IN" sz="2800" b="1" u="sng" dirty="0">
                <a:solidFill>
                  <a:schemeClr val="accent1"/>
                </a:solidFill>
              </a:rPr>
              <a:t>Library required to build the model</a:t>
            </a:r>
            <a:endParaRPr lang="en-IN" sz="2800" b="1" u="sng" dirty="0">
              <a:solidFill>
                <a:srgbClr val="0F0F0F"/>
              </a:solidFill>
            </a:endParaRPr>
          </a:p>
          <a:p>
            <a:pPr marL="0" indent="0">
              <a:buNone/>
            </a:pPr>
            <a:r>
              <a:rPr lang="en-US" sz="2800" b="1" dirty="0">
                <a:solidFill>
                  <a:srgbClr val="0F0F0F"/>
                </a:solidFill>
              </a:rPr>
              <a:t>Machine Learning Models</a:t>
            </a:r>
          </a:p>
          <a:p>
            <a:pPr marL="0" indent="0">
              <a:buNone/>
            </a:pPr>
            <a:r>
              <a:rPr lang="en-US" sz="2800" dirty="0">
                <a:solidFill>
                  <a:srgbClr val="0F0F0F"/>
                </a:solidFill>
              </a:rPr>
              <a:t>models = {</a:t>
            </a:r>
          </a:p>
          <a:p>
            <a:pPr marL="0" indent="0">
              <a:buNone/>
            </a:pPr>
            <a:r>
              <a:rPr lang="en-US" sz="2800" dirty="0">
                <a:solidFill>
                  <a:srgbClr val="0F0F0F"/>
                </a:solidFill>
              </a:rPr>
              <a:t>    "Logistic Regression": </a:t>
            </a:r>
            <a:r>
              <a:rPr lang="en-US" sz="2800" dirty="0" err="1">
                <a:solidFill>
                  <a:srgbClr val="0F0F0F"/>
                </a:solidFill>
              </a:rPr>
              <a:t>LogisticRegression</a:t>
            </a:r>
            <a:r>
              <a:rPr lang="en-US" sz="2800" dirty="0">
                <a:solidFill>
                  <a:srgbClr val="0F0F0F"/>
                </a:solidFill>
              </a:rPr>
              <a:t>(</a:t>
            </a:r>
            <a:r>
              <a:rPr lang="en-US" sz="2800" dirty="0" err="1">
                <a:solidFill>
                  <a:srgbClr val="0F0F0F"/>
                </a:solidFill>
              </a:rPr>
              <a:t>max_iter</a:t>
            </a:r>
            <a:r>
              <a:rPr lang="en-US" sz="2800" dirty="0">
                <a:solidFill>
                  <a:srgbClr val="0F0F0F"/>
                </a:solidFill>
              </a:rPr>
              <a:t>=1000),</a:t>
            </a:r>
          </a:p>
          <a:p>
            <a:pPr marL="0" indent="0">
              <a:buNone/>
            </a:pPr>
            <a:r>
              <a:rPr lang="en-US" sz="2800" dirty="0">
                <a:solidFill>
                  <a:srgbClr val="0F0F0F"/>
                </a:solidFill>
              </a:rPr>
              <a:t>    "Decision Tree": </a:t>
            </a:r>
            <a:r>
              <a:rPr lang="en-US" sz="2800" dirty="0" err="1">
                <a:solidFill>
                  <a:srgbClr val="0F0F0F"/>
                </a:solidFill>
              </a:rPr>
              <a:t>DecisionTreeClassifier</a:t>
            </a:r>
            <a:r>
              <a:rPr lang="en-US" sz="2800" dirty="0">
                <a:solidFill>
                  <a:srgbClr val="0F0F0F"/>
                </a:solidFill>
              </a:rPr>
              <a:t>(),</a:t>
            </a:r>
          </a:p>
          <a:p>
            <a:pPr marL="0" indent="0">
              <a:buNone/>
            </a:pPr>
            <a:r>
              <a:rPr lang="en-US" sz="2800" dirty="0">
                <a:solidFill>
                  <a:srgbClr val="0F0F0F"/>
                </a:solidFill>
              </a:rPr>
              <a:t>    "Random Forest": </a:t>
            </a:r>
            <a:r>
              <a:rPr lang="en-US" sz="2800" dirty="0" err="1">
                <a:solidFill>
                  <a:srgbClr val="0F0F0F"/>
                </a:solidFill>
              </a:rPr>
              <a:t>RandomForestClassifier</a:t>
            </a:r>
            <a:r>
              <a:rPr lang="en-US" sz="2800" dirty="0">
                <a:solidFill>
                  <a:srgbClr val="0F0F0F"/>
                </a:solidFill>
              </a:rPr>
              <a:t>(),</a:t>
            </a:r>
          </a:p>
          <a:p>
            <a:pPr marL="0" indent="0">
              <a:buNone/>
            </a:pPr>
            <a:r>
              <a:rPr lang="en-US" sz="2800" dirty="0">
                <a:solidFill>
                  <a:srgbClr val="0F0F0F"/>
                </a:solidFill>
              </a:rPr>
              <a:t>    "SVM": SVC(),</a:t>
            </a:r>
          </a:p>
          <a:p>
            <a:pPr marL="0" indent="0">
              <a:buNone/>
            </a:pPr>
            <a:r>
              <a:rPr lang="en-US" sz="2800" dirty="0">
                <a:solidFill>
                  <a:srgbClr val="0F0F0F"/>
                </a:solidFill>
              </a:rPr>
              <a:t>    "KNN": </a:t>
            </a:r>
            <a:r>
              <a:rPr lang="en-US" sz="2800" dirty="0" err="1">
                <a:solidFill>
                  <a:srgbClr val="0F0F0F"/>
                </a:solidFill>
              </a:rPr>
              <a:t>KNeighborsClassifier</a:t>
            </a:r>
            <a:r>
              <a:rPr lang="en-US" sz="2800" dirty="0">
                <a:solidFill>
                  <a:srgbClr val="0F0F0F"/>
                </a:solidFill>
              </a:rPr>
              <a:t>(),</a:t>
            </a:r>
          </a:p>
          <a:p>
            <a:pPr marL="0" indent="0">
              <a:buNone/>
            </a:pPr>
            <a:r>
              <a:rPr lang="en-US" sz="2800" dirty="0">
                <a:solidFill>
                  <a:srgbClr val="0F0F0F"/>
                </a:solidFill>
              </a:rPr>
              <a:t>    "Gradient Boosting": </a:t>
            </a:r>
            <a:r>
              <a:rPr lang="en-US" sz="2800" dirty="0" err="1">
                <a:solidFill>
                  <a:srgbClr val="0F0F0F"/>
                </a:solidFill>
              </a:rPr>
              <a:t>GradientBoostingClassifier</a:t>
            </a:r>
            <a:r>
              <a:rPr lang="en-US" sz="2800" dirty="0">
                <a:solidFill>
                  <a:srgbClr val="0F0F0F"/>
                </a:solidFill>
              </a:rPr>
              <a:t>(),</a:t>
            </a:r>
          </a:p>
          <a:p>
            <a:pPr marL="0" indent="0">
              <a:buNone/>
            </a:pPr>
            <a:r>
              <a:rPr lang="en-US" sz="2800" dirty="0">
                <a:solidFill>
                  <a:srgbClr val="0F0F0F"/>
                </a:solidFill>
              </a:rPr>
              <a:t>    "AdaBoost": </a:t>
            </a:r>
            <a:r>
              <a:rPr lang="en-US" sz="2800" dirty="0" err="1">
                <a:solidFill>
                  <a:srgbClr val="0F0F0F"/>
                </a:solidFill>
              </a:rPr>
              <a:t>AdaBoostClassifier</a:t>
            </a:r>
            <a:r>
              <a:rPr lang="en-US" sz="2800" dirty="0">
                <a:solidFill>
                  <a:srgbClr val="0F0F0F"/>
                </a:solidFill>
              </a:rPr>
              <a:t>()</a:t>
            </a:r>
          </a:p>
          <a:p>
            <a:pPr marL="0" indent="0">
              <a:buNone/>
            </a:pPr>
            <a:r>
              <a:rPr lang="en-US" sz="2800" dirty="0">
                <a:solidFill>
                  <a:srgbClr val="0F0F0F"/>
                </a:solidFill>
              </a:rPr>
              <a:t>}</a:t>
            </a:r>
          </a:p>
          <a:p>
            <a:pPr marL="0" indent="0">
              <a:buNone/>
            </a:pPr>
            <a:endParaRPr lang="en-IN" sz="2800" dirty="0">
              <a:solidFill>
                <a:srgbClr val="0F0F0F"/>
              </a:solidFill>
            </a:endParaRPr>
          </a:p>
        </p:txBody>
      </p:sp>
    </p:spTree>
    <p:extLst>
      <p:ext uri="{BB962C8B-B14F-4D97-AF65-F5344CB8AC3E}">
        <p14:creationId xmlns:p14="http://schemas.microsoft.com/office/powerpoint/2010/main" val="2526845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800" b="1" dirty="0"/>
              <a:t> </a:t>
            </a:r>
            <a:r>
              <a:rPr lang="en-US" sz="2800" b="1" dirty="0">
                <a:solidFill>
                  <a:schemeClr val="tx1">
                    <a:lumMod val="85000"/>
                    <a:lumOff val="15000"/>
                  </a:schemeClr>
                </a:solidFill>
              </a:rPr>
              <a:t>1. import the required libraries</a:t>
            </a:r>
          </a:p>
          <a:p>
            <a:pPr marL="0" indent="0">
              <a:buNone/>
            </a:pPr>
            <a:r>
              <a:rPr lang="en-US" sz="2400" dirty="0"/>
              <a:t>imported the pandas library as pd for data handling and manipulation.</a:t>
            </a:r>
          </a:p>
          <a:p>
            <a:pPr marL="0" indent="0">
              <a:buNone/>
            </a:pPr>
            <a:r>
              <a:rPr lang="en-US" sz="2400" dirty="0"/>
              <a:t>imported </a:t>
            </a:r>
            <a:r>
              <a:rPr lang="en-US" sz="2400" dirty="0" err="1"/>
              <a:t>matplotlib.pyplot</a:t>
            </a:r>
            <a:r>
              <a:rPr lang="en-US" sz="2400" dirty="0"/>
              <a:t> as </a:t>
            </a:r>
            <a:r>
              <a:rPr lang="en-US" sz="2400" dirty="0" err="1"/>
              <a:t>plt</a:t>
            </a:r>
            <a:r>
              <a:rPr lang="en-US" sz="2400" dirty="0"/>
              <a:t> for data visualization.</a:t>
            </a:r>
          </a:p>
          <a:p>
            <a:pPr marL="0" indent="0">
              <a:buNone/>
            </a:pPr>
            <a:r>
              <a:rPr lang="en-US" sz="2800" b="1" dirty="0">
                <a:solidFill>
                  <a:schemeClr val="tx1">
                    <a:lumMod val="85000"/>
                    <a:lumOff val="15000"/>
                  </a:schemeClr>
                </a:solidFill>
              </a:rPr>
              <a:t>2. load the dataset</a:t>
            </a:r>
          </a:p>
          <a:p>
            <a:pPr marL="0" indent="0">
              <a:buNone/>
            </a:pPr>
            <a:r>
              <a:rPr lang="en-US" sz="2400" dirty="0"/>
              <a:t>read the dataset containing employee salary information. The data has various columns like age, </a:t>
            </a:r>
            <a:r>
              <a:rPr lang="en-US" sz="2400" dirty="0" err="1"/>
              <a:t>workclass</a:t>
            </a:r>
            <a:r>
              <a:rPr lang="en-US" sz="2400" dirty="0"/>
              <a:t>, </a:t>
            </a:r>
            <a:r>
              <a:rPr lang="en-US" sz="2400" dirty="0" err="1"/>
              <a:t>fnlwgt</a:t>
            </a:r>
            <a:r>
              <a:rPr lang="en-US" sz="2400" dirty="0"/>
              <a:t>, education, educational-num, marital-status, occupation, relationship, race, gender, capital-gain, capital-loss, hours-per-week, native-country, and income.</a:t>
            </a: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124</TotalTime>
  <Words>1041</Words>
  <Application>Microsoft Office PowerPoint</Application>
  <PresentationFormat>Widescreen</PresentationFormat>
  <Paragraphs>133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EMPLOYEE SALARY PREDICTION  Using mAchine learning</vt:lpstr>
      <vt:lpstr>OUTLINE</vt:lpstr>
      <vt:lpstr>Problem Statement</vt:lpstr>
      <vt:lpstr>System  Approach</vt:lpstr>
      <vt:lpstr>System  Approach</vt:lpstr>
      <vt:lpstr>System  Approach</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Abhisek Das</cp:lastModifiedBy>
  <cp:revision>45</cp:revision>
  <dcterms:created xsi:type="dcterms:W3CDTF">2021-05-26T16:50:10Z</dcterms:created>
  <dcterms:modified xsi:type="dcterms:W3CDTF">2025-07-22T04:35:25Z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