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1" r:id="rId18"/>
    <p:sldId id="274"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47" d="100"/>
          <a:sy n="47" d="100"/>
        </p:scale>
        <p:origin x="-106" y="-9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264B3A93-1EA3-4742-A19C-0E2823A49C9F}"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264B3A93-1EA3-4742-A19C-0E2823A49C9F}"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7A36FB5E-9CCB-4C5E-9CB6-ABF99B960DE6}" type="datetimeFigureOut">
              <a:rPr lang="en-IN" smtClean="0"/>
              <a:pPr/>
              <a:t>09-05-2020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264B3A93-1EA3-4742-A19C-0E2823A49C9F}"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264B3A93-1EA3-4742-A19C-0E2823A49C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264B3A93-1EA3-4742-A19C-0E2823A49C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36FB5E-9CCB-4C5E-9CB6-ABF99B960DE6}" type="datetimeFigureOut">
              <a:rPr lang="en-IN" smtClean="0"/>
              <a:pPr/>
              <a:t>09-05-2020</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264B3A93-1EA3-4742-A19C-0E2823A49C9F}"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7A36FB5E-9CCB-4C5E-9CB6-ABF99B960DE6}" type="datetimeFigureOut">
              <a:rPr lang="en-IN" smtClean="0"/>
              <a:pPr/>
              <a:t>09-05-2020</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7A36FB5E-9CCB-4C5E-9CB6-ABF99B960DE6}" type="datetimeFigureOut">
              <a:rPr lang="en-IN" smtClean="0"/>
              <a:pPr/>
              <a:t>09-05-2020</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4B3A93-1EA3-4742-A19C-0E2823A49C9F}"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allasopendata.com/api/views/dri5-wcct/rows.csv?accessType=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2395F50-8D69-4696-94B0-73FED2E0A237}"/>
              </a:ext>
            </a:extLst>
          </p:cNvPr>
          <p:cNvSpPr>
            <a:spLocks noGrp="1"/>
          </p:cNvSpPr>
          <p:nvPr>
            <p:ph type="subTitle" idx="1"/>
          </p:nvPr>
        </p:nvSpPr>
        <p:spPr/>
        <p:txBody>
          <a:bodyPr>
            <a:normAutofit/>
          </a:bodyPr>
          <a:lstStyle/>
          <a:p>
            <a:r>
              <a:rPr lang="en-US" dirty="0"/>
              <a:t>By</a:t>
            </a:r>
          </a:p>
          <a:p>
            <a:r>
              <a:rPr lang="en-US" dirty="0" err="1" smtClean="0"/>
              <a:t>Abhisek</a:t>
            </a:r>
            <a:r>
              <a:rPr lang="en-US" dirty="0" smtClean="0"/>
              <a:t> </a:t>
            </a:r>
            <a:r>
              <a:rPr lang="en-US" dirty="0" err="1" smtClean="0"/>
              <a:t>Keshari</a:t>
            </a:r>
            <a:endParaRPr lang="en-IN" dirty="0"/>
          </a:p>
        </p:txBody>
      </p:sp>
      <p:sp>
        <p:nvSpPr>
          <p:cNvPr id="2" name="Title 1">
            <a:extLst>
              <a:ext uri="{FF2B5EF4-FFF2-40B4-BE49-F238E27FC236}">
                <a16:creationId xmlns="" xmlns:a16="http://schemas.microsoft.com/office/drawing/2014/main" id="{438DF1B8-B177-49DC-B0D6-322C97B9C820}"/>
              </a:ext>
            </a:extLst>
          </p:cNvPr>
          <p:cNvSpPr>
            <a:spLocks noGrp="1"/>
          </p:cNvSpPr>
          <p:nvPr>
            <p:ph type="ctrTitle"/>
          </p:nvPr>
        </p:nvSpPr>
        <p:spPr/>
        <p:txBody>
          <a:bodyPr>
            <a:normAutofit/>
          </a:bodyPr>
          <a:lstStyle/>
          <a:p>
            <a:r>
              <a:rPr lang="en-IN" b="1" dirty="0"/>
              <a:t>Coursera Capstone Project for IBM Data Science Specialization - Week 2</a:t>
            </a:r>
            <a:endParaRPr lang="en-US" dirty="0"/>
          </a:p>
        </p:txBody>
      </p:sp>
    </p:spTree>
    <p:extLst>
      <p:ext uri="{BB962C8B-B14F-4D97-AF65-F5344CB8AC3E}">
        <p14:creationId xmlns="" xmlns:p14="http://schemas.microsoft.com/office/powerpoint/2010/main"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15D18-ABE2-4960-A7EF-B3DC5473FA1C}"/>
              </a:ext>
            </a:extLst>
          </p:cNvPr>
          <p:cNvSpPr>
            <a:spLocks noGrp="1"/>
          </p:cNvSpPr>
          <p:nvPr>
            <p:ph type="title"/>
          </p:nvPr>
        </p:nvSpPr>
        <p:spPr/>
        <p:txBody>
          <a:bodyPr>
            <a:normAutofit/>
          </a:bodyPr>
          <a:lstStyle/>
          <a:p>
            <a:r>
              <a:rPr lang="en-US" dirty="0"/>
              <a:t>Overall inspection based on day of week</a:t>
            </a:r>
            <a:endParaRPr lang="en-IN" dirty="0"/>
          </a:p>
        </p:txBody>
      </p:sp>
      <p:pic>
        <p:nvPicPr>
          <p:cNvPr id="5" name="Content Placeholder 4">
            <a:extLst>
              <a:ext uri="{FF2B5EF4-FFF2-40B4-BE49-F238E27FC236}">
                <a16:creationId xmlns="" xmlns:a16="http://schemas.microsoft.com/office/drawing/2014/main" id="{A362416F-7778-4AF9-A48D-6D58DD3B63B0}"/>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34555" y="2492074"/>
            <a:ext cx="10873677" cy="2642202"/>
          </a:xfrm>
        </p:spPr>
      </p:pic>
    </p:spTree>
    <p:extLst>
      <p:ext uri="{BB962C8B-B14F-4D97-AF65-F5344CB8AC3E}">
        <p14:creationId xmlns="" xmlns:p14="http://schemas.microsoft.com/office/powerpoint/2010/main"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58A6FD-C2DD-4F4F-89EA-944262142E1C}"/>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 xmlns:a16="http://schemas.microsoft.com/office/drawing/2014/main" id="{31D92F2F-CC4C-4C30-9CE5-31F5A54DB3E1}"/>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642218" y="1952529"/>
            <a:ext cx="6858352" cy="3721291"/>
          </a:xfrm>
        </p:spPr>
      </p:pic>
    </p:spTree>
    <p:extLst>
      <p:ext uri="{BB962C8B-B14F-4D97-AF65-F5344CB8AC3E}">
        <p14:creationId xmlns="" xmlns:p14="http://schemas.microsoft.com/office/powerpoint/2010/main"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5" name="Content Placeholder 4">
            <a:extLst>
              <a:ext uri="{FF2B5EF4-FFF2-40B4-BE49-F238E27FC236}">
                <a16:creationId xmlns="" xmlns:a16="http://schemas.microsoft.com/office/drawing/2014/main" id="{1EEC36A3-AF56-4EC1-B717-168D9A13DF35}"/>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34555" y="2492074"/>
            <a:ext cx="10873677" cy="2642202"/>
          </a:xfrm>
        </p:spPr>
      </p:pic>
    </p:spTree>
    <p:extLst>
      <p:ext uri="{BB962C8B-B14F-4D97-AF65-F5344CB8AC3E}">
        <p14:creationId xmlns="" xmlns:p14="http://schemas.microsoft.com/office/powerpoint/2010/main"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827AF-A809-48B9-98EF-FBAB4487568E}"/>
              </a:ext>
            </a:extLst>
          </p:cNvPr>
          <p:cNvSpPr>
            <a:spLocks noGrp="1"/>
          </p:cNvSpPr>
          <p:nvPr>
            <p:ph type="title"/>
          </p:nvPr>
        </p:nvSpPr>
        <p:spPr/>
        <p:txBody>
          <a:bodyPr>
            <a:normAutofit fontScale="90000"/>
          </a:bodyPr>
          <a:lstStyle/>
          <a:p>
            <a:r>
              <a:rPr lang="en-US" dirty="0"/>
              <a:t>Word Cloud for Violation Description of Indian Restaurants from 2016-2019</a:t>
            </a:r>
            <a:endParaRPr lang="en-IN" dirty="0"/>
          </a:p>
        </p:txBody>
      </p:sp>
      <p:pic>
        <p:nvPicPr>
          <p:cNvPr id="5" name="Content Placeholder 4">
            <a:extLst>
              <a:ext uri="{FF2B5EF4-FFF2-40B4-BE49-F238E27FC236}">
                <a16:creationId xmlns="" xmlns:a16="http://schemas.microsoft.com/office/drawing/2014/main" id="{612A0D19-4CE9-4981-B596-D3D9EBFFFF7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934333" y="2266870"/>
            <a:ext cx="6274122" cy="3092609"/>
          </a:xfrm>
        </p:spPr>
      </p:pic>
    </p:spTree>
    <p:extLst>
      <p:ext uri="{BB962C8B-B14F-4D97-AF65-F5344CB8AC3E}">
        <p14:creationId xmlns="" xmlns:p14="http://schemas.microsoft.com/office/powerpoint/2010/main"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5" name="Content Placeholder 4">
            <a:extLst>
              <a:ext uri="{FF2B5EF4-FFF2-40B4-BE49-F238E27FC236}">
                <a16:creationId xmlns="" xmlns:a16="http://schemas.microsoft.com/office/drawing/2014/main" id="{DFF4A9CD-0ED7-429C-9C6D-3B1A3CF0A65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16463" y="1600086"/>
            <a:ext cx="10909861" cy="4426177"/>
          </a:xfrm>
        </p:spPr>
      </p:pic>
    </p:spTree>
    <p:extLst>
      <p:ext uri="{BB962C8B-B14F-4D97-AF65-F5344CB8AC3E}">
        <p14:creationId xmlns="" xmlns:p14="http://schemas.microsoft.com/office/powerpoint/2010/main"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41B48-C4E5-424A-9FCD-66C782F1001A}"/>
              </a:ext>
            </a:extLst>
          </p:cNvPr>
          <p:cNvSpPr>
            <a:spLocks noGrp="1"/>
          </p:cNvSpPr>
          <p:nvPr>
            <p:ph type="title"/>
          </p:nvPr>
        </p:nvSpPr>
        <p:spPr/>
        <p:txBody>
          <a:bodyPr/>
          <a:lstStyle/>
          <a:p>
            <a:r>
              <a:rPr lang="en-US" dirty="0"/>
              <a:t>Feature Correlations</a:t>
            </a:r>
            <a:endParaRPr lang="en-IN" dirty="0"/>
          </a:p>
        </p:txBody>
      </p:sp>
      <p:pic>
        <p:nvPicPr>
          <p:cNvPr id="5" name="Content Placeholder 4">
            <a:extLst>
              <a:ext uri="{FF2B5EF4-FFF2-40B4-BE49-F238E27FC236}">
                <a16:creationId xmlns="" xmlns:a16="http://schemas.microsoft.com/office/drawing/2014/main" id="{E4770F20-1B1A-41CB-A925-7A1D054C10B7}"/>
              </a:ext>
            </a:extLst>
          </p:cNvPr>
          <p:cNvPicPr>
            <a:picLocks noGrp="1" noChangeAspect="1"/>
          </p:cNvPicPr>
          <p:nvPr>
            <p:ph sz="quarter" idx="1"/>
          </p:nvPr>
        </p:nvPicPr>
        <p:blipFill rotWithShape="1">
          <a:blip r:embed="rId2">
            <a:extLst>
              <a:ext uri="{28A0092B-C50C-407E-A947-70E740481C1C}">
                <a14:useLocalDpi xmlns="" xmlns:a14="http://schemas.microsoft.com/office/drawing/2010/main" val="0"/>
              </a:ext>
            </a:extLst>
          </a:blip>
          <a:srcRect l="2346"/>
          <a:stretch/>
        </p:blipFill>
        <p:spPr>
          <a:xfrm>
            <a:off x="3800475" y="2064779"/>
            <a:ext cx="4362450" cy="4353492"/>
          </a:xfrm>
        </p:spPr>
      </p:pic>
    </p:spTree>
    <p:extLst>
      <p:ext uri="{BB962C8B-B14F-4D97-AF65-F5344CB8AC3E}">
        <p14:creationId xmlns="" xmlns:p14="http://schemas.microsoft.com/office/powerpoint/2010/main"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 xmlns:a16="http://schemas.microsoft.com/office/drawing/2014/main" id="{73CB5F06-C17C-47ED-90F4-3E05A2487539}"/>
              </a:ext>
            </a:extLst>
          </p:cNvPr>
          <p:cNvGraphicFramePr>
            <a:graphicFrameLocks noGrp="1"/>
          </p:cNvGraphicFramePr>
          <p:nvPr>
            <p:ph sz="quarter" idx="1"/>
            <p:extLst>
              <p:ext uri="{D42A27DB-BD31-4B8C-83A1-F6EECF244321}">
                <p14:modId xmlns="" xmlns:p14="http://schemas.microsoft.com/office/powerpoint/2010/main" val="2372301223"/>
              </p:ext>
            </p:extLst>
          </p:nvPr>
        </p:nvGraphicFramePr>
        <p:xfrm>
          <a:off x="401638" y="1527175"/>
          <a:ext cx="11339512" cy="1112520"/>
        </p:xfrm>
        <a:graphic>
          <a:graphicData uri="http://schemas.openxmlformats.org/drawingml/2006/table">
            <a:tbl>
              <a:tblPr firstRow="1" bandRow="1">
                <a:tableStyleId>{5C22544A-7EE6-4342-B048-85BDC9FD1C3A}</a:tableStyleId>
              </a:tblPr>
              <a:tblGrid>
                <a:gridCol w="5669756">
                  <a:extLst>
                    <a:ext uri="{9D8B030D-6E8A-4147-A177-3AD203B41FA5}">
                      <a16:colId xmlns="" xmlns:a16="http://schemas.microsoft.com/office/drawing/2014/main" val="1249202964"/>
                    </a:ext>
                  </a:extLst>
                </a:gridCol>
                <a:gridCol w="5669756">
                  <a:extLst>
                    <a:ext uri="{9D8B030D-6E8A-4147-A177-3AD203B41FA5}">
                      <a16:colId xmlns="" xmlns:a16="http://schemas.microsoft.com/office/drawing/2014/main" val="3143482832"/>
                    </a:ext>
                  </a:extLst>
                </a:gridCol>
              </a:tblGrid>
              <a:tr h="370840">
                <a:tc>
                  <a:txBody>
                    <a:bodyPr/>
                    <a:lstStyle/>
                    <a:p>
                      <a:r>
                        <a:rPr lang="en-US" dirty="0"/>
                        <a:t>Machine Learning Algorithm</a:t>
                      </a:r>
                      <a:endParaRPr lang="en-IN" dirty="0"/>
                    </a:p>
                  </a:txBody>
                  <a:tcPr marL="100055" marR="100055"/>
                </a:tc>
                <a:tc>
                  <a:txBody>
                    <a:bodyPr/>
                    <a:lstStyle/>
                    <a:p>
                      <a:r>
                        <a:rPr lang="en-US" dirty="0"/>
                        <a:t>Accuracy Score</a:t>
                      </a:r>
                      <a:endParaRPr lang="en-IN" dirty="0"/>
                    </a:p>
                  </a:txBody>
                  <a:tcPr marL="100055" marR="100055"/>
                </a:tc>
                <a:extLst>
                  <a:ext uri="{0D108BD9-81ED-4DB2-BD59-A6C34878D82A}">
                    <a16:rowId xmlns="" xmlns:a16="http://schemas.microsoft.com/office/drawing/2014/main" val="941474707"/>
                  </a:ext>
                </a:extLst>
              </a:tr>
              <a:tr h="370840">
                <a:tc>
                  <a:txBody>
                    <a:bodyPr/>
                    <a:lstStyle/>
                    <a:p>
                      <a:r>
                        <a:rPr lang="en-US" dirty="0"/>
                        <a:t>Decision Tree Classifier</a:t>
                      </a:r>
                      <a:endParaRPr lang="en-IN" dirty="0"/>
                    </a:p>
                  </a:txBody>
                  <a:tcPr marL="100055" marR="100055"/>
                </a:tc>
                <a:tc>
                  <a:txBody>
                    <a:bodyPr/>
                    <a:lstStyle/>
                    <a:p>
                      <a:r>
                        <a:rPr lang="en-IN" sz="1800" b="0" i="0" kern="1200" dirty="0">
                          <a:solidFill>
                            <a:schemeClr val="dk1"/>
                          </a:solidFill>
                          <a:effectLst/>
                          <a:latin typeface="+mn-lt"/>
                          <a:ea typeface="+mn-ea"/>
                          <a:cs typeface="+mn-cs"/>
                        </a:rPr>
                        <a:t>0.9988801791713325</a:t>
                      </a:r>
                      <a:endParaRPr lang="en-IN" dirty="0"/>
                    </a:p>
                  </a:txBody>
                  <a:tcPr marL="100055" marR="100055"/>
                </a:tc>
                <a:extLst>
                  <a:ext uri="{0D108BD9-81ED-4DB2-BD59-A6C34878D82A}">
                    <a16:rowId xmlns="" xmlns:a16="http://schemas.microsoft.com/office/drawing/2014/main" val="2687545843"/>
                  </a:ext>
                </a:extLst>
              </a:tr>
              <a:tr h="370840">
                <a:tc>
                  <a:txBody>
                    <a:bodyPr/>
                    <a:lstStyle/>
                    <a:p>
                      <a:r>
                        <a:rPr lang="en-US" dirty="0"/>
                        <a:t>Random Forest Classifier</a:t>
                      </a:r>
                      <a:endParaRPr lang="en-IN" dirty="0"/>
                    </a:p>
                  </a:txBody>
                  <a:tcPr marL="100055" marR="100055"/>
                </a:tc>
                <a:tc>
                  <a:txBody>
                    <a:bodyPr/>
                    <a:lstStyle/>
                    <a:p>
                      <a:r>
                        <a:rPr lang="en-IN" sz="1800" b="0" i="0" kern="1200" dirty="0">
                          <a:solidFill>
                            <a:schemeClr val="dk1"/>
                          </a:solidFill>
                          <a:effectLst/>
                          <a:latin typeface="+mn-lt"/>
                          <a:ea typeface="+mn-ea"/>
                          <a:cs typeface="+mn-cs"/>
                        </a:rPr>
                        <a:t>0.9988801791713325</a:t>
                      </a:r>
                      <a:endParaRPr lang="en-IN" dirty="0"/>
                    </a:p>
                  </a:txBody>
                  <a:tcPr marL="100055" marR="100055"/>
                </a:tc>
                <a:extLst>
                  <a:ext uri="{0D108BD9-81ED-4DB2-BD59-A6C34878D82A}">
                    <a16:rowId xmlns="" xmlns:a16="http://schemas.microsoft.com/office/drawing/2014/main" val="1963274457"/>
                  </a:ext>
                </a:extLst>
              </a:tr>
            </a:tbl>
          </a:graphicData>
        </a:graphic>
      </p:graphicFrame>
    </p:spTree>
    <p:extLst>
      <p:ext uri="{BB962C8B-B14F-4D97-AF65-F5344CB8AC3E}">
        <p14:creationId xmlns="" xmlns:p14="http://schemas.microsoft.com/office/powerpoint/2010/main"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49ED45-C7F7-49E8-B408-9DE449F85C86}"/>
              </a:ext>
            </a:extLst>
          </p:cNvPr>
          <p:cNvSpPr>
            <a:spLocks noGrp="1"/>
          </p:cNvSpPr>
          <p:nvPr>
            <p:ph type="title"/>
          </p:nvPr>
        </p:nvSpPr>
        <p:spPr/>
        <p:txBody>
          <a:bodyPr>
            <a:normAutofit/>
          </a:bodyPr>
          <a:lstStyle/>
          <a:p>
            <a:r>
              <a:rPr lang="en-US" dirty="0"/>
              <a:t>Sample Tree from the Random Forest Model</a:t>
            </a:r>
            <a:endParaRPr lang="en-IN" dirty="0"/>
          </a:p>
        </p:txBody>
      </p:sp>
      <p:pic>
        <p:nvPicPr>
          <p:cNvPr id="5" name="Content Placeholder 4">
            <a:extLst>
              <a:ext uri="{FF2B5EF4-FFF2-40B4-BE49-F238E27FC236}">
                <a16:creationId xmlns="" xmlns:a16="http://schemas.microsoft.com/office/drawing/2014/main" id="{C772346E-53CD-4566-BED4-1B9B800D1B0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829049" y="2366962"/>
            <a:ext cx="3714751" cy="3879445"/>
          </a:xfrm>
        </p:spPr>
      </p:pic>
    </p:spTree>
    <p:extLst>
      <p:ext uri="{BB962C8B-B14F-4D97-AF65-F5344CB8AC3E}">
        <p14:creationId xmlns="" xmlns:p14="http://schemas.microsoft.com/office/powerpoint/2010/main" val="248580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8BE957-DB40-4233-9594-08725A06CE2E}"/>
              </a:ext>
            </a:extLst>
          </p:cNvPr>
          <p:cNvSpPr>
            <a:spLocks noGrp="1"/>
          </p:cNvSpPr>
          <p:nvPr>
            <p:ph type="title"/>
          </p:nvPr>
        </p:nvSpPr>
        <p:spPr/>
        <p:txBody>
          <a:bodyPr>
            <a:normAutofit fontScale="90000"/>
          </a:bodyPr>
          <a:lstStyle/>
          <a:p>
            <a:r>
              <a:rPr lang="en-US" dirty="0"/>
              <a:t>Likes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 xmlns:a16="http://schemas.microsoft.com/office/drawing/2014/main" id="{3C75389A-6996-41E5-AF3C-DF764E51E8F5}"/>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563015" y="1892201"/>
            <a:ext cx="5016758" cy="3841947"/>
          </a:xfrm>
        </p:spPr>
      </p:pic>
    </p:spTree>
    <p:extLst>
      <p:ext uri="{BB962C8B-B14F-4D97-AF65-F5344CB8AC3E}">
        <p14:creationId xmlns="" xmlns:p14="http://schemas.microsoft.com/office/powerpoint/2010/main" val="137111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FD5F7-1F14-4D62-8315-6C9F591B6363}"/>
              </a:ext>
            </a:extLst>
          </p:cNvPr>
          <p:cNvSpPr>
            <a:spLocks noGrp="1"/>
          </p:cNvSpPr>
          <p:nvPr>
            <p:ph type="title"/>
          </p:nvPr>
        </p:nvSpPr>
        <p:spPr/>
        <p:txBody>
          <a:bodyPr>
            <a:normAutofit fontScale="90000"/>
          </a:bodyPr>
          <a:lstStyle/>
          <a:p>
            <a:r>
              <a:rPr lang="en-US" dirty="0"/>
              <a:t>Average Ratings received by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 xmlns:a16="http://schemas.microsoft.com/office/drawing/2014/main" id="{867D86E8-3CAF-4F52-A3D1-DD688D40187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166119" y="1863625"/>
            <a:ext cx="5810549" cy="3899100"/>
          </a:xfrm>
        </p:spPr>
      </p:pic>
    </p:spTree>
    <p:extLst>
      <p:ext uri="{BB962C8B-B14F-4D97-AF65-F5344CB8AC3E}">
        <p14:creationId xmlns="" xmlns:p14="http://schemas.microsoft.com/office/powerpoint/2010/main" val="224683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0037E-3EDA-4374-B518-2D8642BEBA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1FCC6C26-1E14-490F-B2FF-39F581A6D8E9}"/>
              </a:ext>
            </a:extLst>
          </p:cNvPr>
          <p:cNvSpPr>
            <a:spLocks noGrp="1"/>
          </p:cNvSpPr>
          <p:nvPr>
            <p:ph sz="quarter" idx="1"/>
          </p:nvPr>
        </p:nvSpPr>
        <p:spPr/>
        <p:txBody>
          <a:bodyPr>
            <a:normAutofit/>
          </a:bodyPr>
          <a:lstStyle/>
          <a:p>
            <a:r>
              <a:rPr lang="en-US" dirty="0"/>
              <a:t>Background</a:t>
            </a:r>
          </a:p>
          <a:p>
            <a:pPr lvl="1"/>
            <a:r>
              <a:rPr lang="en-US" dirty="0"/>
              <a:t>Dallas city is one of the most </a:t>
            </a:r>
            <a:r>
              <a:rPr lang="en-US" dirty="0" err="1"/>
              <a:t>popoulous</a:t>
            </a:r>
            <a:r>
              <a:rPr lang="en-US" dirty="0"/>
              <a:t> city in U.S. and is home to many immigrant population in Texas after San Antonio and Houston. </a:t>
            </a:r>
          </a:p>
          <a:p>
            <a:pPr lvl="1"/>
            <a:r>
              <a:rPr lang="en-US" dirty="0"/>
              <a:t>Being an metropolitan city, Dallas is also home to many restaurants which serves wide variety of cuisines. Owing to significant number of Indian expatriate population, Dallas City and its nearby Suburbs have handful of Indian restaurant.</a:t>
            </a:r>
          </a:p>
          <a:p>
            <a:pPr lvl="1"/>
            <a:r>
              <a:rPr lang="en-US" dirty="0"/>
              <a:t>So, as a part of this project the Indian restaurants in Dallas city will be listed and visualized.  </a:t>
            </a:r>
            <a:endParaRPr lang="en-IN" dirty="0"/>
          </a:p>
        </p:txBody>
      </p:sp>
    </p:spTree>
    <p:extLst>
      <p:ext uri="{BB962C8B-B14F-4D97-AF65-F5344CB8AC3E}">
        <p14:creationId xmlns="" xmlns:p14="http://schemas.microsoft.com/office/powerpoint/2010/main"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BB948-5B1A-4721-BA5F-066B38207E67}"/>
              </a:ext>
            </a:extLst>
          </p:cNvPr>
          <p:cNvSpPr>
            <a:spLocks noGrp="1"/>
          </p:cNvSpPr>
          <p:nvPr>
            <p:ph type="title"/>
          </p:nvPr>
        </p:nvSpPr>
        <p:spPr/>
        <p:txBody>
          <a:bodyPr>
            <a:normAutofit fontScale="90000"/>
          </a:bodyPr>
          <a:lstStyle/>
          <a:p>
            <a:r>
              <a:rPr lang="en-US" dirty="0"/>
              <a:t>Number of Tips for the Indian Restaurants from </a:t>
            </a:r>
            <a:r>
              <a:rPr lang="en-US" dirty="0" err="1"/>
              <a:t>FourSqure</a:t>
            </a:r>
            <a:r>
              <a:rPr lang="en-US" dirty="0"/>
              <a:t> API </a:t>
            </a:r>
            <a:endParaRPr lang="en-IN" dirty="0"/>
          </a:p>
        </p:txBody>
      </p:sp>
      <p:pic>
        <p:nvPicPr>
          <p:cNvPr id="5" name="Content Placeholder 4">
            <a:extLst>
              <a:ext uri="{FF2B5EF4-FFF2-40B4-BE49-F238E27FC236}">
                <a16:creationId xmlns="" xmlns:a16="http://schemas.microsoft.com/office/drawing/2014/main" id="{02E8BEFB-ADD2-47EE-AA56-9A91EFB3752D}"/>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436008" y="1841398"/>
            <a:ext cx="5270771" cy="3943553"/>
          </a:xfrm>
        </p:spPr>
      </p:pic>
    </p:spTree>
    <p:extLst>
      <p:ext uri="{BB962C8B-B14F-4D97-AF65-F5344CB8AC3E}">
        <p14:creationId xmlns="" xmlns:p14="http://schemas.microsoft.com/office/powerpoint/2010/main" val="2554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 xmlns:a16="http://schemas.microsoft.com/office/drawing/2014/main" id="{51CDFCF9-739B-4F6E-B743-23FA5889CED9}"/>
              </a:ext>
            </a:extLst>
          </p:cNvPr>
          <p:cNvSpPr>
            <a:spLocks noGrp="1"/>
          </p:cNvSpPr>
          <p:nvPr>
            <p:ph sz="quarter" idx="1"/>
          </p:nvPr>
        </p:nvSpPr>
        <p:spPr>
          <a:xfrm>
            <a:off x="913774" y="1838326"/>
            <a:ext cx="10363826" cy="4772024"/>
          </a:xfrm>
        </p:spPr>
        <p:txBody>
          <a:bodyPr>
            <a:normAutofit fontScale="70000" lnSpcReduction="20000"/>
          </a:bodyPr>
          <a:lstStyle/>
          <a:p>
            <a:r>
              <a:rPr lang="en-US" dirty="0"/>
              <a:t>This project successfully completes my IBM Data Science Professional Certification </a:t>
            </a:r>
            <a:r>
              <a:rPr lang="en-US" dirty="0" err="1"/>
              <a:t>Trianing</a:t>
            </a:r>
            <a:r>
              <a:rPr lang="en-US" dirty="0"/>
              <a:t>. I am quite new to the data science and I had a steep </a:t>
            </a:r>
            <a:r>
              <a:rPr lang="en-US" dirty="0" err="1"/>
              <a:t>learnig</a:t>
            </a:r>
            <a:r>
              <a:rPr lang="en-US" dirty="0"/>
              <a:t> curve during the course. I have really enjoyed doing all the lab </a:t>
            </a:r>
            <a:r>
              <a:rPr lang="en-US" dirty="0" err="1"/>
              <a:t>excersies</a:t>
            </a:r>
            <a:r>
              <a:rPr lang="en-US" dirty="0"/>
              <a:t> and the courses were really informative. </a:t>
            </a:r>
          </a:p>
          <a:p>
            <a:r>
              <a:rPr lang="en-US" dirty="0"/>
              <a:t>The following are the conclusions that I derive from this project:</a:t>
            </a:r>
          </a:p>
          <a:p>
            <a:r>
              <a:rPr lang="en-US" dirty="0"/>
              <a:t>Dallas City have only very few Indian restaurants. Hence, it has a potential market for opening a new Indian restaurant</a:t>
            </a:r>
          </a:p>
          <a:p>
            <a:r>
              <a:rPr lang="en-US" dirty="0"/>
              <a:t>Roughly 80% of Indian restaurants that are </a:t>
            </a:r>
            <a:r>
              <a:rPr lang="en-US" dirty="0" err="1"/>
              <a:t>cuurrently</a:t>
            </a:r>
            <a:r>
              <a:rPr lang="en-US" dirty="0"/>
              <a:t> present in Dallas City are placed in low risk category based on the inspection data from 2016-2019</a:t>
            </a:r>
          </a:p>
          <a:p>
            <a:r>
              <a:rPr lang="en-US" dirty="0"/>
              <a:t>A decision tree classifier model is built for classifying the restaurants into various risk categories and the model performs well for the given data set. This will help the restaurants in predicting their risk category for a given year.</a:t>
            </a:r>
          </a:p>
          <a:p>
            <a:r>
              <a:rPr lang="en-US" dirty="0"/>
              <a:t>The Indian restaurants in the Dallas City were </a:t>
            </a:r>
            <a:r>
              <a:rPr lang="en-US" dirty="0" err="1"/>
              <a:t>visulaized</a:t>
            </a:r>
            <a:r>
              <a:rPr lang="en-US" dirty="0"/>
              <a:t> using the folium map rendering library</a:t>
            </a:r>
          </a:p>
          <a:p>
            <a:r>
              <a:rPr lang="en-US" dirty="0"/>
              <a:t>Using </a:t>
            </a:r>
            <a:r>
              <a:rPr lang="en-US" dirty="0" err="1"/>
              <a:t>FourSquare</a:t>
            </a:r>
            <a:r>
              <a:rPr lang="en-US" dirty="0"/>
              <a:t> API, the venue details for the Indian restaurants were analyzed and found that among all the restaurants in Dallas City India Palace is the best place to dine.</a:t>
            </a:r>
          </a:p>
          <a:p>
            <a:endParaRPr lang="en-IN" dirty="0"/>
          </a:p>
        </p:txBody>
      </p:sp>
    </p:spTree>
    <p:extLst>
      <p:ext uri="{BB962C8B-B14F-4D97-AF65-F5344CB8AC3E}">
        <p14:creationId xmlns="" xmlns:p14="http://schemas.microsoft.com/office/powerpoint/2010/main" val="211107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 xmlns:a16="http://schemas.microsoft.com/office/drawing/2014/main" id="{9E48FF9B-192C-4BF8-A1DB-02D03091DF9F}"/>
              </a:ext>
            </a:extLst>
          </p:cNvPr>
          <p:cNvSpPr>
            <a:spLocks noGrp="1"/>
          </p:cNvSpPr>
          <p:nvPr>
            <p:ph sz="quarter" idx="1"/>
          </p:nvPr>
        </p:nvSpPr>
        <p:spPr/>
        <p:txBody>
          <a:bodyPr/>
          <a:lstStyle/>
          <a:p>
            <a:r>
              <a:rPr lang="en-US" dirty="0"/>
              <a:t>The restaurants are ranked solely on the data provided by </a:t>
            </a:r>
            <a:r>
              <a:rPr lang="en-US" dirty="0" err="1"/>
              <a:t>FourSquare</a:t>
            </a:r>
            <a:r>
              <a:rPr lang="en-US" dirty="0"/>
              <a:t> API. If data on other demographics are available this can be improved</a:t>
            </a:r>
          </a:p>
          <a:p>
            <a:r>
              <a:rPr lang="en-US" dirty="0"/>
              <a:t>The accuracy of location data depends on Dallas City Inspection Data and </a:t>
            </a:r>
            <a:r>
              <a:rPr lang="en-US" dirty="0" err="1"/>
              <a:t>FourSquare</a:t>
            </a:r>
            <a:r>
              <a:rPr lang="en-US" dirty="0"/>
              <a:t> API. Hence, need to be analyzed further as there are some ambiguous entries.</a:t>
            </a:r>
          </a:p>
          <a:p>
            <a:r>
              <a:rPr lang="en-US" dirty="0"/>
              <a:t>The machine learning model will be further improved as the model developed may be prone to over-fitting</a:t>
            </a:r>
            <a:endParaRPr lang="en-IN" dirty="0"/>
          </a:p>
        </p:txBody>
      </p:sp>
    </p:spTree>
    <p:extLst>
      <p:ext uri="{BB962C8B-B14F-4D97-AF65-F5344CB8AC3E}">
        <p14:creationId xmlns="" xmlns:p14="http://schemas.microsoft.com/office/powerpoint/2010/main"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A1E40C25-A01B-4D16-B35D-EF9A7F799F11}"/>
              </a:ext>
            </a:extLst>
          </p:cNvPr>
          <p:cNvSpPr>
            <a:spLocks noGrp="1"/>
          </p:cNvSpPr>
          <p:nvPr>
            <p:ph sz="quarter" idx="1"/>
          </p:nvPr>
        </p:nvSpPr>
        <p:spPr/>
        <p:txBody>
          <a:bodyPr>
            <a:normAutofit/>
          </a:bodyPr>
          <a:lstStyle/>
          <a:p>
            <a:r>
              <a:rPr lang="en-US" dirty="0"/>
              <a:t>Problem Description</a:t>
            </a:r>
          </a:p>
          <a:p>
            <a:pPr lvl="1"/>
            <a:r>
              <a:rPr lang="en-US" dirty="0"/>
              <a:t>By utilizing the Dallas City restaurants inspection data, Indian Restaurants in Dallas City and their risk category will be Analyzed. Secondly, a </a:t>
            </a:r>
            <a:r>
              <a:rPr lang="en-US" dirty="0" err="1"/>
              <a:t>classsifier</a:t>
            </a:r>
            <a:r>
              <a:rPr lang="en-US" dirty="0"/>
              <a:t> model will be built to predict the risk categories of </a:t>
            </a:r>
            <a:r>
              <a:rPr lang="en-US" dirty="0" err="1"/>
              <a:t>resturants</a:t>
            </a:r>
            <a:r>
              <a:rPr lang="en-US" dirty="0"/>
              <a:t>. Furthermore, using the </a:t>
            </a:r>
            <a:r>
              <a:rPr lang="en-US" dirty="0" err="1"/>
              <a:t>foursqure</a:t>
            </a:r>
            <a:r>
              <a:rPr lang="en-US" dirty="0"/>
              <a:t> API we will get the ratings of Indian Restaurants in Dallas City.</a:t>
            </a:r>
          </a:p>
          <a:p>
            <a:r>
              <a:rPr lang="en-US" dirty="0"/>
              <a:t>Target Audience</a:t>
            </a:r>
          </a:p>
          <a:p>
            <a:pPr lvl="1"/>
            <a:r>
              <a:rPr lang="en-US" dirty="0"/>
              <a:t>People 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 xmlns:p14="http://schemas.microsoft.com/office/powerpoint/2010/main"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 xmlns:a16="http://schemas.microsoft.com/office/drawing/2014/main" id="{C57ED58A-936A-4B04-B332-8183DF978838}"/>
              </a:ext>
            </a:extLst>
          </p:cNvPr>
          <p:cNvSpPr>
            <a:spLocks noGrp="1"/>
          </p:cNvSpPr>
          <p:nvPr>
            <p:ph sz="quarter" idx="1"/>
          </p:nvPr>
        </p:nvSpPr>
        <p:spPr>
          <a:xfrm>
            <a:off x="913774" y="1847850"/>
            <a:ext cx="10363826" cy="4533900"/>
          </a:xfrm>
        </p:spPr>
        <p:txBody>
          <a:bodyPr>
            <a:normAutofit/>
          </a:bodyPr>
          <a:lstStyle/>
          <a:p>
            <a:pPr marL="0" indent="0">
              <a:buNone/>
            </a:pPr>
            <a:r>
              <a:rPr lang="en-US" sz="1600" dirty="0"/>
              <a:t>For this project we will use the following data :</a:t>
            </a:r>
          </a:p>
          <a:p>
            <a:pPr marL="0" indent="0">
              <a:buNone/>
            </a:pPr>
            <a:endParaRPr lang="en-US" sz="1600" dirty="0"/>
          </a:p>
          <a:p>
            <a:pPr marL="0" indent="0">
              <a:buNone/>
            </a:pPr>
            <a:r>
              <a:rPr lang="en-US" sz="1600" dirty="0"/>
              <a:t>1. Dallas City restaurants inspection data from 2016-2019</a:t>
            </a:r>
          </a:p>
          <a:p>
            <a:pPr marL="0" indent="0">
              <a:buNone/>
            </a:pPr>
            <a:r>
              <a:rPr lang="en-US" sz="1600" dirty="0"/>
              <a:t>*  Data source : https://www.dallasopendata.com/api/views/dri5-wcct/rows.csv?accessType=DOWNLOAD</a:t>
            </a:r>
          </a:p>
          <a:p>
            <a:pPr marL="0" indent="0">
              <a:buNone/>
            </a:pPr>
            <a:r>
              <a:rPr lang="en-US" sz="1600" dirty="0"/>
              <a:t>*  Description : This data set contains 37876 rows and 114 </a:t>
            </a:r>
            <a:r>
              <a:rPr lang="en-US" sz="1600" dirty="0" err="1"/>
              <a:t>coulmns</a:t>
            </a:r>
            <a:r>
              <a:rPr lang="en-US" sz="1600" dirty="0"/>
              <a:t> contains Restaurant Name, Street Name, violation descriptions along with their latitude and longitude. </a:t>
            </a:r>
          </a:p>
          <a:p>
            <a:pPr marL="0" indent="0">
              <a:buNone/>
            </a:pPr>
            <a:endParaRPr lang="en-US" sz="1600" dirty="0"/>
          </a:p>
          <a:p>
            <a:pPr marL="0" indent="0">
              <a:buNone/>
            </a:pPr>
            <a:r>
              <a:rPr lang="en-US" sz="1600" dirty="0"/>
              <a:t>2. Ratings of Indian </a:t>
            </a:r>
            <a:r>
              <a:rPr lang="en-US" sz="1600" dirty="0" err="1"/>
              <a:t>resturants</a:t>
            </a:r>
            <a:r>
              <a:rPr lang="en-US" sz="1600" dirty="0"/>
              <a:t> for selected locality in Dallas City</a:t>
            </a:r>
          </a:p>
          <a:p>
            <a:pPr marL="0" indent="0">
              <a:buNone/>
            </a:pPr>
            <a:r>
              <a:rPr lang="en-US" sz="1600" dirty="0"/>
              <a:t>*  Data source : </a:t>
            </a:r>
            <a:r>
              <a:rPr lang="en-US" sz="1600" dirty="0" err="1"/>
              <a:t>Fousquare</a:t>
            </a:r>
            <a:r>
              <a:rPr lang="en-US" sz="1600" dirty="0"/>
              <a:t> API</a:t>
            </a:r>
          </a:p>
          <a:p>
            <a:pPr marL="0" indent="0">
              <a:buNone/>
            </a:pPr>
            <a:r>
              <a:rPr lang="en-US" sz="1600" dirty="0"/>
              <a:t>*  Description : By using this </a:t>
            </a:r>
            <a:r>
              <a:rPr lang="en-US" sz="1600" dirty="0" err="1"/>
              <a:t>api</a:t>
            </a:r>
            <a:r>
              <a:rPr lang="en-US" sz="1600" dirty="0"/>
              <a:t> we will get all the ratings for Indian restaurants in selected neighborhood </a:t>
            </a:r>
            <a:endParaRPr lang="en-IN" sz="1600" dirty="0"/>
          </a:p>
        </p:txBody>
      </p:sp>
    </p:spTree>
    <p:extLst>
      <p:ext uri="{BB962C8B-B14F-4D97-AF65-F5344CB8AC3E}">
        <p14:creationId xmlns="" xmlns:p14="http://schemas.microsoft.com/office/powerpoint/2010/main"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 xmlns:a16="http://schemas.microsoft.com/office/drawing/2014/main" id="{2BECF74E-8C66-47F0-BB19-81C675B4517B}"/>
              </a:ext>
            </a:extLst>
          </p:cNvPr>
          <p:cNvSpPr>
            <a:spLocks noGrp="1"/>
          </p:cNvSpPr>
          <p:nvPr>
            <p:ph sz="quarter" idx="1"/>
          </p:nvPr>
        </p:nvSpPr>
        <p:spPr/>
        <p:txBody>
          <a:bodyPr>
            <a:normAutofit fontScale="92500" lnSpcReduction="10000"/>
          </a:bodyPr>
          <a:lstStyle/>
          <a:p>
            <a:r>
              <a:rPr lang="en-US" dirty="0"/>
              <a:t>Collect the Dallas City Restaurants Inspection data from </a:t>
            </a:r>
            <a:r>
              <a:rPr lang="en-US" dirty="0">
                <a:hlinkClick r:id="rId2"/>
              </a:rPr>
              <a:t>https://www.dallasopendata.com/api/views/dri5-wcct/rows.csv?accessType=DOWNLOAD</a:t>
            </a:r>
            <a:endParaRPr lang="en-US" dirty="0"/>
          </a:p>
          <a:p>
            <a:r>
              <a:rPr lang="en-US" dirty="0"/>
              <a:t>Analyze the restaurants based on their risk category</a:t>
            </a:r>
          </a:p>
          <a:p>
            <a:r>
              <a:rPr lang="en-US" dirty="0"/>
              <a:t>Built a machine learning model for predicting the risk category the </a:t>
            </a:r>
            <a:r>
              <a:rPr lang="en-US" dirty="0" err="1"/>
              <a:t>resturants</a:t>
            </a:r>
            <a:r>
              <a:rPr lang="en-US" dirty="0"/>
              <a:t> are placed</a:t>
            </a:r>
          </a:p>
          <a:p>
            <a:r>
              <a:rPr lang="en-US" dirty="0"/>
              <a:t>Filter out all venues from the inspection data that are Indian </a:t>
            </a:r>
            <a:r>
              <a:rPr lang="en-US" dirty="0" err="1"/>
              <a:t>Resturants</a:t>
            </a:r>
            <a:r>
              <a:rPr lang="en-US" dirty="0"/>
              <a:t>.</a:t>
            </a:r>
          </a:p>
          <a:p>
            <a:r>
              <a:rPr lang="en-US" dirty="0"/>
              <a:t>Find rating , tips and like count for each Indian </a:t>
            </a:r>
            <a:r>
              <a:rPr lang="en-US" dirty="0" err="1"/>
              <a:t>Resturants</a:t>
            </a:r>
            <a:r>
              <a:rPr lang="en-US" dirty="0"/>
              <a:t> using </a:t>
            </a:r>
            <a:r>
              <a:rPr lang="en-US" dirty="0" err="1"/>
              <a:t>FourSquare</a:t>
            </a:r>
            <a:r>
              <a:rPr lang="en-US" dirty="0"/>
              <a:t> API.</a:t>
            </a:r>
          </a:p>
          <a:p>
            <a:r>
              <a:rPr lang="en-US" dirty="0"/>
              <a:t>Using rating for each </a:t>
            </a:r>
            <a:r>
              <a:rPr lang="en-US" dirty="0" err="1"/>
              <a:t>resturant</a:t>
            </a:r>
            <a:r>
              <a:rPr lang="en-US" dirty="0"/>
              <a:t> , we will sort that data.</a:t>
            </a:r>
          </a:p>
          <a:p>
            <a:r>
              <a:rPr lang="en-US" dirty="0"/>
              <a:t>Visualize the Ranking of neighborhoods using folium library(python)</a:t>
            </a:r>
          </a:p>
          <a:p>
            <a:endParaRPr lang="en-IN" dirty="0"/>
          </a:p>
        </p:txBody>
      </p:sp>
    </p:spTree>
    <p:extLst>
      <p:ext uri="{BB962C8B-B14F-4D97-AF65-F5344CB8AC3E}">
        <p14:creationId xmlns="" xmlns:p14="http://schemas.microsoft.com/office/powerpoint/2010/main"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FD37D-A665-4A5C-9926-2A09463F7229}"/>
              </a:ext>
            </a:extLst>
          </p:cNvPr>
          <p:cNvSpPr>
            <a:spLocks noGrp="1"/>
          </p:cNvSpPr>
          <p:nvPr>
            <p:ph type="title"/>
          </p:nvPr>
        </p:nvSpPr>
        <p:spPr/>
        <p:txBody>
          <a:bodyPr/>
          <a:lstStyle/>
          <a:p>
            <a:r>
              <a:rPr lang="en-US" dirty="0"/>
              <a:t>Dallas City Inspections from 2016-2019</a:t>
            </a:r>
            <a:endParaRPr lang="en-IN" dirty="0"/>
          </a:p>
        </p:txBody>
      </p:sp>
      <p:pic>
        <p:nvPicPr>
          <p:cNvPr id="5" name="Content Placeholder 4">
            <a:extLst>
              <a:ext uri="{FF2B5EF4-FFF2-40B4-BE49-F238E27FC236}">
                <a16:creationId xmlns="" xmlns:a16="http://schemas.microsoft.com/office/drawing/2014/main" id="{C602378E-3F49-4DB9-A13B-14DE5ED8BF75}"/>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515035" y="1790596"/>
            <a:ext cx="9112718" cy="4045158"/>
          </a:xfrm>
        </p:spPr>
      </p:pic>
    </p:spTree>
    <p:extLst>
      <p:ext uri="{BB962C8B-B14F-4D97-AF65-F5344CB8AC3E}">
        <p14:creationId xmlns="" xmlns:p14="http://schemas.microsoft.com/office/powerpoint/2010/main"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383628-9875-482F-AAF7-15717D6AE595}"/>
              </a:ext>
            </a:extLst>
          </p:cNvPr>
          <p:cNvSpPr>
            <a:spLocks noGrp="1"/>
          </p:cNvSpPr>
          <p:nvPr>
            <p:ph type="title"/>
          </p:nvPr>
        </p:nvSpPr>
        <p:spPr/>
        <p:txBody>
          <a:bodyPr/>
          <a:lstStyle/>
          <a:p>
            <a:r>
              <a:rPr lang="en-US" dirty="0"/>
              <a:t>Inspections Counts from 2016-2019</a:t>
            </a:r>
            <a:endParaRPr lang="en-IN" dirty="0"/>
          </a:p>
        </p:txBody>
      </p:sp>
      <p:pic>
        <p:nvPicPr>
          <p:cNvPr id="5" name="Content Placeholder 4">
            <a:extLst>
              <a:ext uri="{FF2B5EF4-FFF2-40B4-BE49-F238E27FC236}">
                <a16:creationId xmlns="" xmlns:a16="http://schemas.microsoft.com/office/drawing/2014/main" id="{47D492AD-39A7-4C24-AFE5-CCC34B47A3CD}"/>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3572540" y="2187491"/>
            <a:ext cx="4997707" cy="3251367"/>
          </a:xfrm>
        </p:spPr>
      </p:pic>
    </p:spTree>
    <p:extLst>
      <p:ext uri="{BB962C8B-B14F-4D97-AF65-F5344CB8AC3E}">
        <p14:creationId xmlns="" xmlns:p14="http://schemas.microsoft.com/office/powerpoint/2010/main"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16912-8352-47B8-9340-8D64DCD6E012}"/>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 xmlns:a16="http://schemas.microsoft.com/office/drawing/2014/main" id="{4DC1245A-4DA1-4CE2-9169-3992F03EAB74}"/>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451531" y="1796946"/>
            <a:ext cx="9239725" cy="4032457"/>
          </a:xfrm>
        </p:spPr>
      </p:pic>
    </p:spTree>
    <p:extLst>
      <p:ext uri="{BB962C8B-B14F-4D97-AF65-F5344CB8AC3E}">
        <p14:creationId xmlns="" xmlns:p14="http://schemas.microsoft.com/office/powerpoint/2010/main"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7EBAE-9AD0-441C-91C8-AD400DE339E3}"/>
              </a:ext>
            </a:extLst>
          </p:cNvPr>
          <p:cNvSpPr>
            <a:spLocks noGrp="1"/>
          </p:cNvSpPr>
          <p:nvPr>
            <p:ph type="title"/>
          </p:nvPr>
        </p:nvSpPr>
        <p:spPr/>
        <p:txBody>
          <a:bodyPr/>
          <a:lstStyle/>
          <a:p>
            <a:r>
              <a:rPr lang="en-US" dirty="0"/>
              <a:t>INSPECTIONS By Year</a:t>
            </a:r>
            <a:endParaRPr lang="en-IN" dirty="0"/>
          </a:p>
        </p:txBody>
      </p:sp>
      <p:pic>
        <p:nvPicPr>
          <p:cNvPr id="5" name="Content Placeholder 4">
            <a:extLst>
              <a:ext uri="{FF2B5EF4-FFF2-40B4-BE49-F238E27FC236}">
                <a16:creationId xmlns="" xmlns:a16="http://schemas.microsoft.com/office/drawing/2014/main" id="{796AFBFE-0066-4D70-B50F-E6797CD93EB6}"/>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34555" y="2492074"/>
            <a:ext cx="10873677" cy="2642202"/>
          </a:xfrm>
        </p:spPr>
      </p:pic>
    </p:spTree>
    <p:extLst>
      <p:ext uri="{BB962C8B-B14F-4D97-AF65-F5344CB8AC3E}">
        <p14:creationId xmlns="" xmlns:p14="http://schemas.microsoft.com/office/powerpoint/2010/main" val="30514359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131</TotalTime>
  <Words>646</Words>
  <Application>Microsoft Office PowerPoint</Application>
  <PresentationFormat>Custom</PresentationFormat>
  <Paragraphs>66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Coursera Capstone Project for IBM Data Science Specialization - Week 2</vt:lpstr>
      <vt:lpstr>introduction</vt:lpstr>
      <vt:lpstr>introduction</vt:lpstr>
      <vt:lpstr>DATA</vt:lpstr>
      <vt:lpstr>Approach</vt:lpstr>
      <vt:lpstr>Dallas City Inspections from 2016-2019</vt:lpstr>
      <vt:lpstr>Inspections Counts from 2016-2019</vt:lpstr>
      <vt:lpstr>INSPECTIONS By Year</vt:lpstr>
      <vt:lpstr>INSPECTIONS By Year</vt:lpstr>
      <vt:lpstr>Overall inspection based on day of week</vt:lpstr>
      <vt:lpstr>Indian Restaurants Inspections by year </vt:lpstr>
      <vt:lpstr>Indian Restaurants Inspections by year </vt:lpstr>
      <vt:lpstr>Word Cloud for Violation Description of Indian Restaurants from 2016-2019</vt:lpstr>
      <vt:lpstr>Indian Restaurants Visualizations</vt:lpstr>
      <vt:lpstr>Feature Correlations</vt:lpstr>
      <vt:lpstr>Machine Learning Results</vt:lpstr>
      <vt:lpstr>Sample Tree from the Random Forest Model</vt:lpstr>
      <vt:lpstr>Likes received by the Indian Restaurants from FourSqure API </vt:lpstr>
      <vt:lpstr>Average Ratings received by the Indian Restaurants from FourSqure API </vt:lpstr>
      <vt:lpstr>Number of Tips for the Indian Restaurants from FourSqure API </vt:lpstr>
      <vt:lpstr>Conclusions</vt:lpstr>
      <vt:lpstr>Limitations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Abhisek keshari</cp:lastModifiedBy>
  <cp:revision>15</cp:revision>
  <dcterms:created xsi:type="dcterms:W3CDTF">2019-09-10T13:25:56Z</dcterms:created>
  <dcterms:modified xsi:type="dcterms:W3CDTF">2020-05-09T09:19:14Z</dcterms:modified>
</cp:coreProperties>
</file>