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7" r:id="rId3"/>
    <p:sldId id="258" r:id="rId4"/>
    <p:sldId id="259" r:id="rId5"/>
    <p:sldId id="267" r:id="rId6"/>
    <p:sldId id="260" r:id="rId7"/>
    <p:sldId id="261" r:id="rId8"/>
    <p:sldId id="262" r:id="rId9"/>
    <p:sldId id="263" r:id="rId10"/>
    <p:sldId id="264" r:id="rId11"/>
    <p:sldId id="266" r:id="rId12"/>
    <p:sldId id="271" r:id="rId13"/>
    <p:sldId id="284" r:id="rId14"/>
    <p:sldId id="285" r:id="rId15"/>
    <p:sldId id="269" r:id="rId16"/>
    <p:sldId id="275" r:id="rId17"/>
    <p:sldId id="286" r:id="rId18"/>
    <p:sldId id="276" r:id="rId19"/>
    <p:sldId id="288" r:id="rId20"/>
    <p:sldId id="279" r:id="rId21"/>
    <p:sldId id="278" r:id="rId22"/>
    <p:sldId id="281" r:id="rId23"/>
    <p:sldId id="282" r:id="rId24"/>
    <p:sldId id="283" r:id="rId25"/>
    <p:sldId id="289" r:id="rId26"/>
    <p:sldId id="290"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8783E-8E64-4EAF-924D-FC47CF1F01D0}"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IN"/>
        </a:p>
      </dgm:t>
    </dgm:pt>
    <dgm:pt modelId="{06F896DB-6882-4DB6-B16E-1497DA703097}">
      <dgm:prSet phldrT="[Text]"/>
      <dgm:spPr/>
      <dgm:t>
        <a:bodyPr/>
        <a:lstStyle/>
        <a:p>
          <a:r>
            <a:rPr lang="en-US" dirty="0" smtClean="0"/>
            <a:t>Data</a:t>
          </a:r>
          <a:endParaRPr lang="en-IN" dirty="0"/>
        </a:p>
      </dgm:t>
    </dgm:pt>
    <dgm:pt modelId="{D8B442BE-F079-4693-A2D5-4D1E5EB9D527}" type="parTrans" cxnId="{F6D5F4AB-3E42-40E9-8717-416430D30615}">
      <dgm:prSet/>
      <dgm:spPr/>
      <dgm:t>
        <a:bodyPr/>
        <a:lstStyle/>
        <a:p>
          <a:endParaRPr lang="en-IN"/>
        </a:p>
      </dgm:t>
    </dgm:pt>
    <dgm:pt modelId="{419C7F34-D7D0-43E1-8463-BEC6D0392A66}" type="sibTrans" cxnId="{F6D5F4AB-3E42-40E9-8717-416430D30615}">
      <dgm:prSet/>
      <dgm:spPr/>
      <dgm:t>
        <a:bodyPr/>
        <a:lstStyle/>
        <a:p>
          <a:endParaRPr lang="en-IN"/>
        </a:p>
      </dgm:t>
    </dgm:pt>
    <dgm:pt modelId="{E990EAAC-7825-4B94-B5CE-CE9D2B14D491}">
      <dgm:prSet phldrT="[Text]"/>
      <dgm:spPr/>
      <dgm:t>
        <a:bodyPr/>
        <a:lstStyle/>
        <a:p>
          <a:r>
            <a:rPr lang="en-US" dirty="0" smtClean="0"/>
            <a:t>Business Understanding</a:t>
          </a:r>
          <a:endParaRPr lang="en-IN" dirty="0"/>
        </a:p>
      </dgm:t>
    </dgm:pt>
    <dgm:pt modelId="{D2A6A705-1DF4-42B0-A389-6350890327E5}" type="parTrans" cxnId="{C8A7C936-3D9A-4FAB-A46A-37F3414BB7AA}">
      <dgm:prSet/>
      <dgm:spPr/>
      <dgm:t>
        <a:bodyPr/>
        <a:lstStyle/>
        <a:p>
          <a:endParaRPr lang="en-IN"/>
        </a:p>
      </dgm:t>
    </dgm:pt>
    <dgm:pt modelId="{C61E8875-AD53-425F-A150-44522264707B}" type="sibTrans" cxnId="{C8A7C936-3D9A-4FAB-A46A-37F3414BB7AA}">
      <dgm:prSet/>
      <dgm:spPr/>
      <dgm:t>
        <a:bodyPr/>
        <a:lstStyle/>
        <a:p>
          <a:endParaRPr lang="en-IN"/>
        </a:p>
      </dgm:t>
    </dgm:pt>
    <dgm:pt modelId="{0D2043CE-EEAC-4615-8630-225C3B64D0C6}">
      <dgm:prSet phldrT="[Text]"/>
      <dgm:spPr/>
      <dgm:t>
        <a:bodyPr/>
        <a:lstStyle/>
        <a:p>
          <a:r>
            <a:rPr lang="en-US" dirty="0" smtClean="0"/>
            <a:t>Data Understanding</a:t>
          </a:r>
          <a:endParaRPr lang="en-IN" dirty="0"/>
        </a:p>
      </dgm:t>
    </dgm:pt>
    <dgm:pt modelId="{8009204D-3D0F-4811-9399-C8C5DFD80254}" type="parTrans" cxnId="{4066539D-1C4F-469A-B679-5D4E8212A4C3}">
      <dgm:prSet/>
      <dgm:spPr/>
      <dgm:t>
        <a:bodyPr/>
        <a:lstStyle/>
        <a:p>
          <a:endParaRPr lang="en-IN"/>
        </a:p>
      </dgm:t>
    </dgm:pt>
    <dgm:pt modelId="{49E8A290-9DE5-4F58-A57E-B6181471EB29}" type="sibTrans" cxnId="{4066539D-1C4F-469A-B679-5D4E8212A4C3}">
      <dgm:prSet/>
      <dgm:spPr/>
      <dgm:t>
        <a:bodyPr/>
        <a:lstStyle/>
        <a:p>
          <a:endParaRPr lang="en-IN"/>
        </a:p>
      </dgm:t>
    </dgm:pt>
    <dgm:pt modelId="{C1CE52BC-3F80-46A4-B4C8-FCC266B36B60}">
      <dgm:prSet phldrT="[Text]"/>
      <dgm:spPr/>
      <dgm:t>
        <a:bodyPr/>
        <a:lstStyle/>
        <a:p>
          <a:r>
            <a:rPr lang="en-US" dirty="0" smtClean="0"/>
            <a:t>Data Preparation &amp; EDA</a:t>
          </a:r>
          <a:endParaRPr lang="en-IN" dirty="0"/>
        </a:p>
      </dgm:t>
    </dgm:pt>
    <dgm:pt modelId="{52C8465D-709C-44B2-BAC9-6235ABEAADD9}" type="parTrans" cxnId="{C05C9AF0-ABBD-4BCD-BE0C-93AB3C678D4E}">
      <dgm:prSet/>
      <dgm:spPr/>
      <dgm:t>
        <a:bodyPr/>
        <a:lstStyle/>
        <a:p>
          <a:endParaRPr lang="en-IN"/>
        </a:p>
      </dgm:t>
    </dgm:pt>
    <dgm:pt modelId="{B95F2919-2668-436B-A47F-4D19AC175953}" type="sibTrans" cxnId="{C05C9AF0-ABBD-4BCD-BE0C-93AB3C678D4E}">
      <dgm:prSet/>
      <dgm:spPr/>
      <dgm:t>
        <a:bodyPr/>
        <a:lstStyle/>
        <a:p>
          <a:endParaRPr lang="en-IN"/>
        </a:p>
      </dgm:t>
    </dgm:pt>
    <dgm:pt modelId="{8B934A69-E65D-40F0-9C77-C47533FCDC71}">
      <dgm:prSet phldrT="[Text]"/>
      <dgm:spPr/>
      <dgm:t>
        <a:bodyPr/>
        <a:lstStyle/>
        <a:p>
          <a:r>
            <a:rPr lang="en-US" dirty="0" smtClean="0"/>
            <a:t>Feature Engineering &amp; Feature Extraction</a:t>
          </a:r>
          <a:endParaRPr lang="en-IN" dirty="0"/>
        </a:p>
      </dgm:t>
    </dgm:pt>
    <dgm:pt modelId="{FF79CF72-3E8B-4AA7-8C66-2A0A569DA841}" type="parTrans" cxnId="{ABBFE27E-751A-483A-84CC-407515D5E503}">
      <dgm:prSet/>
      <dgm:spPr/>
      <dgm:t>
        <a:bodyPr/>
        <a:lstStyle/>
        <a:p>
          <a:endParaRPr lang="en-IN"/>
        </a:p>
      </dgm:t>
    </dgm:pt>
    <dgm:pt modelId="{470836C9-F6A0-4818-9E2B-CD356EF768AE}" type="sibTrans" cxnId="{ABBFE27E-751A-483A-84CC-407515D5E503}">
      <dgm:prSet/>
      <dgm:spPr/>
      <dgm:t>
        <a:bodyPr/>
        <a:lstStyle/>
        <a:p>
          <a:endParaRPr lang="en-IN"/>
        </a:p>
      </dgm:t>
    </dgm:pt>
    <dgm:pt modelId="{A09F87BE-A46F-4DAE-AB55-AA0486842C6E}">
      <dgm:prSet phldrT="[Text]"/>
      <dgm:spPr/>
      <dgm:t>
        <a:bodyPr/>
        <a:lstStyle/>
        <a:p>
          <a:r>
            <a:rPr lang="en-US" dirty="0" smtClean="0"/>
            <a:t>Model Building</a:t>
          </a:r>
          <a:endParaRPr lang="en-IN" dirty="0"/>
        </a:p>
      </dgm:t>
    </dgm:pt>
    <dgm:pt modelId="{26AE8F8C-1CE6-4A91-99CE-88B71EFF5497}" type="parTrans" cxnId="{A4D5C7C5-CBA0-48DE-B5E2-29B629C1A1F3}">
      <dgm:prSet/>
      <dgm:spPr/>
      <dgm:t>
        <a:bodyPr/>
        <a:lstStyle/>
        <a:p>
          <a:endParaRPr lang="en-IN"/>
        </a:p>
      </dgm:t>
    </dgm:pt>
    <dgm:pt modelId="{0C19605C-4A62-4741-B2C8-8EE545BDA44B}" type="sibTrans" cxnId="{A4D5C7C5-CBA0-48DE-B5E2-29B629C1A1F3}">
      <dgm:prSet/>
      <dgm:spPr/>
      <dgm:t>
        <a:bodyPr/>
        <a:lstStyle/>
        <a:p>
          <a:endParaRPr lang="en-IN"/>
        </a:p>
      </dgm:t>
    </dgm:pt>
    <dgm:pt modelId="{E8D15B9D-B95D-4D3B-8CDD-520C181A4769}">
      <dgm:prSet phldrT="[Text]"/>
      <dgm:spPr/>
      <dgm:t>
        <a:bodyPr/>
        <a:lstStyle/>
        <a:p>
          <a:r>
            <a:rPr lang="en-US" dirty="0" smtClean="0"/>
            <a:t>Model</a:t>
          </a:r>
        </a:p>
        <a:p>
          <a:r>
            <a:rPr lang="en-US" dirty="0" smtClean="0"/>
            <a:t>Evaluation</a:t>
          </a:r>
          <a:endParaRPr lang="en-IN" dirty="0"/>
        </a:p>
      </dgm:t>
    </dgm:pt>
    <dgm:pt modelId="{34A6D76F-9A22-4451-835F-F7B03B9C6836}" type="parTrans" cxnId="{856A40D8-998B-4179-A6A7-05EF5381F97A}">
      <dgm:prSet/>
      <dgm:spPr/>
      <dgm:t>
        <a:bodyPr/>
        <a:lstStyle/>
        <a:p>
          <a:endParaRPr lang="en-IN"/>
        </a:p>
      </dgm:t>
    </dgm:pt>
    <dgm:pt modelId="{7D2D14E2-017D-4A54-A03E-0A6EB09B6F77}" type="sibTrans" cxnId="{856A40D8-998B-4179-A6A7-05EF5381F97A}">
      <dgm:prSet/>
      <dgm:spPr/>
      <dgm:t>
        <a:bodyPr/>
        <a:lstStyle/>
        <a:p>
          <a:endParaRPr lang="en-IN"/>
        </a:p>
      </dgm:t>
    </dgm:pt>
    <dgm:pt modelId="{9AB8B4CA-215D-467E-8C5D-0991C5AEB944}" type="pres">
      <dgm:prSet presAssocID="{7E78783E-8E64-4EAF-924D-FC47CF1F01D0}" presName="composite" presStyleCnt="0">
        <dgm:presLayoutVars>
          <dgm:chMax val="1"/>
          <dgm:dir/>
          <dgm:resizeHandles val="exact"/>
        </dgm:presLayoutVars>
      </dgm:prSet>
      <dgm:spPr/>
      <dgm:t>
        <a:bodyPr/>
        <a:lstStyle/>
        <a:p>
          <a:endParaRPr lang="en-IN"/>
        </a:p>
      </dgm:t>
    </dgm:pt>
    <dgm:pt modelId="{FCD6B663-F76C-4F2C-B7A0-85C40B4EC9A3}" type="pres">
      <dgm:prSet presAssocID="{7E78783E-8E64-4EAF-924D-FC47CF1F01D0}" presName="radial" presStyleCnt="0">
        <dgm:presLayoutVars>
          <dgm:animLvl val="ctr"/>
        </dgm:presLayoutVars>
      </dgm:prSet>
      <dgm:spPr/>
    </dgm:pt>
    <dgm:pt modelId="{C9F5990E-AD21-4A7D-91DE-7EFDD894B1C3}" type="pres">
      <dgm:prSet presAssocID="{06F896DB-6882-4DB6-B16E-1497DA703097}" presName="centerShape" presStyleLbl="vennNode1" presStyleIdx="0" presStyleCnt="7"/>
      <dgm:spPr/>
      <dgm:t>
        <a:bodyPr/>
        <a:lstStyle/>
        <a:p>
          <a:endParaRPr lang="en-IN"/>
        </a:p>
      </dgm:t>
    </dgm:pt>
    <dgm:pt modelId="{D27A864C-143B-4130-826A-9FA68DFD3C1B}" type="pres">
      <dgm:prSet presAssocID="{E990EAAC-7825-4B94-B5CE-CE9D2B14D491}" presName="node" presStyleLbl="vennNode1" presStyleIdx="1" presStyleCnt="7">
        <dgm:presLayoutVars>
          <dgm:bulletEnabled val="1"/>
        </dgm:presLayoutVars>
      </dgm:prSet>
      <dgm:spPr/>
      <dgm:t>
        <a:bodyPr/>
        <a:lstStyle/>
        <a:p>
          <a:endParaRPr lang="en-IN"/>
        </a:p>
      </dgm:t>
    </dgm:pt>
    <dgm:pt modelId="{AAEFD8B8-10EA-4D07-B9D2-5CDF43D335EC}" type="pres">
      <dgm:prSet presAssocID="{0D2043CE-EEAC-4615-8630-225C3B64D0C6}" presName="node" presStyleLbl="vennNode1" presStyleIdx="2" presStyleCnt="7">
        <dgm:presLayoutVars>
          <dgm:bulletEnabled val="1"/>
        </dgm:presLayoutVars>
      </dgm:prSet>
      <dgm:spPr/>
      <dgm:t>
        <a:bodyPr/>
        <a:lstStyle/>
        <a:p>
          <a:endParaRPr lang="en-IN"/>
        </a:p>
      </dgm:t>
    </dgm:pt>
    <dgm:pt modelId="{744C138F-D499-4D2F-90CC-0F805C405A8E}" type="pres">
      <dgm:prSet presAssocID="{C1CE52BC-3F80-46A4-B4C8-FCC266B36B60}" presName="node" presStyleLbl="vennNode1" presStyleIdx="3" presStyleCnt="7">
        <dgm:presLayoutVars>
          <dgm:bulletEnabled val="1"/>
        </dgm:presLayoutVars>
      </dgm:prSet>
      <dgm:spPr/>
      <dgm:t>
        <a:bodyPr/>
        <a:lstStyle/>
        <a:p>
          <a:endParaRPr lang="en-IN"/>
        </a:p>
      </dgm:t>
    </dgm:pt>
    <dgm:pt modelId="{688915CD-12EC-44E6-A555-377C83767FCE}" type="pres">
      <dgm:prSet presAssocID="{8B934A69-E65D-40F0-9C77-C47533FCDC71}" presName="node" presStyleLbl="vennNode1" presStyleIdx="4" presStyleCnt="7">
        <dgm:presLayoutVars>
          <dgm:bulletEnabled val="1"/>
        </dgm:presLayoutVars>
      </dgm:prSet>
      <dgm:spPr/>
      <dgm:t>
        <a:bodyPr/>
        <a:lstStyle/>
        <a:p>
          <a:endParaRPr lang="en-IN"/>
        </a:p>
      </dgm:t>
    </dgm:pt>
    <dgm:pt modelId="{1CD3D507-5639-4B9D-98F0-1074BA6B8266}" type="pres">
      <dgm:prSet presAssocID="{A09F87BE-A46F-4DAE-AB55-AA0486842C6E}" presName="node" presStyleLbl="vennNode1" presStyleIdx="5" presStyleCnt="7">
        <dgm:presLayoutVars>
          <dgm:bulletEnabled val="1"/>
        </dgm:presLayoutVars>
      </dgm:prSet>
      <dgm:spPr/>
      <dgm:t>
        <a:bodyPr/>
        <a:lstStyle/>
        <a:p>
          <a:endParaRPr lang="en-IN"/>
        </a:p>
      </dgm:t>
    </dgm:pt>
    <dgm:pt modelId="{6F89E947-8EC3-4511-9543-2BD97D28F8DA}" type="pres">
      <dgm:prSet presAssocID="{E8D15B9D-B95D-4D3B-8CDD-520C181A4769}" presName="node" presStyleLbl="vennNode1" presStyleIdx="6" presStyleCnt="7">
        <dgm:presLayoutVars>
          <dgm:bulletEnabled val="1"/>
        </dgm:presLayoutVars>
      </dgm:prSet>
      <dgm:spPr/>
      <dgm:t>
        <a:bodyPr/>
        <a:lstStyle/>
        <a:p>
          <a:endParaRPr lang="en-IN"/>
        </a:p>
      </dgm:t>
    </dgm:pt>
  </dgm:ptLst>
  <dgm:cxnLst>
    <dgm:cxn modelId="{856A40D8-998B-4179-A6A7-05EF5381F97A}" srcId="{06F896DB-6882-4DB6-B16E-1497DA703097}" destId="{E8D15B9D-B95D-4D3B-8CDD-520C181A4769}" srcOrd="5" destOrd="0" parTransId="{34A6D76F-9A22-4451-835F-F7B03B9C6836}" sibTransId="{7D2D14E2-017D-4A54-A03E-0A6EB09B6F77}"/>
    <dgm:cxn modelId="{C8A7C936-3D9A-4FAB-A46A-37F3414BB7AA}" srcId="{06F896DB-6882-4DB6-B16E-1497DA703097}" destId="{E990EAAC-7825-4B94-B5CE-CE9D2B14D491}" srcOrd="0" destOrd="0" parTransId="{D2A6A705-1DF4-42B0-A389-6350890327E5}" sibTransId="{C61E8875-AD53-425F-A150-44522264707B}"/>
    <dgm:cxn modelId="{C05C9AF0-ABBD-4BCD-BE0C-93AB3C678D4E}" srcId="{06F896DB-6882-4DB6-B16E-1497DA703097}" destId="{C1CE52BC-3F80-46A4-B4C8-FCC266B36B60}" srcOrd="2" destOrd="0" parTransId="{52C8465D-709C-44B2-BAC9-6235ABEAADD9}" sibTransId="{B95F2919-2668-436B-A47F-4D19AC175953}"/>
    <dgm:cxn modelId="{B8B66436-2D16-481E-A06F-02341BE423C4}" type="presOf" srcId="{8B934A69-E65D-40F0-9C77-C47533FCDC71}" destId="{688915CD-12EC-44E6-A555-377C83767FCE}" srcOrd="0" destOrd="0" presId="urn:microsoft.com/office/officeart/2005/8/layout/radial3"/>
    <dgm:cxn modelId="{4066539D-1C4F-469A-B679-5D4E8212A4C3}" srcId="{06F896DB-6882-4DB6-B16E-1497DA703097}" destId="{0D2043CE-EEAC-4615-8630-225C3B64D0C6}" srcOrd="1" destOrd="0" parTransId="{8009204D-3D0F-4811-9399-C8C5DFD80254}" sibTransId="{49E8A290-9DE5-4F58-A57E-B6181471EB29}"/>
    <dgm:cxn modelId="{ABBFE27E-751A-483A-84CC-407515D5E503}" srcId="{06F896DB-6882-4DB6-B16E-1497DA703097}" destId="{8B934A69-E65D-40F0-9C77-C47533FCDC71}" srcOrd="3" destOrd="0" parTransId="{FF79CF72-3E8B-4AA7-8C66-2A0A569DA841}" sibTransId="{470836C9-F6A0-4818-9E2B-CD356EF768AE}"/>
    <dgm:cxn modelId="{EF952EDF-3575-4420-BAE3-6C1E1AE99278}" type="presOf" srcId="{E8D15B9D-B95D-4D3B-8CDD-520C181A4769}" destId="{6F89E947-8EC3-4511-9543-2BD97D28F8DA}" srcOrd="0" destOrd="0" presId="urn:microsoft.com/office/officeart/2005/8/layout/radial3"/>
    <dgm:cxn modelId="{09C15026-AF15-42B2-8694-A90A9AE2FB84}" type="presOf" srcId="{06F896DB-6882-4DB6-B16E-1497DA703097}" destId="{C9F5990E-AD21-4A7D-91DE-7EFDD894B1C3}" srcOrd="0" destOrd="0" presId="urn:microsoft.com/office/officeart/2005/8/layout/radial3"/>
    <dgm:cxn modelId="{5373C5E7-A663-4F84-8C87-D44A627090BE}" type="presOf" srcId="{C1CE52BC-3F80-46A4-B4C8-FCC266B36B60}" destId="{744C138F-D499-4D2F-90CC-0F805C405A8E}" srcOrd="0" destOrd="0" presId="urn:microsoft.com/office/officeart/2005/8/layout/radial3"/>
    <dgm:cxn modelId="{A4D5C7C5-CBA0-48DE-B5E2-29B629C1A1F3}" srcId="{06F896DB-6882-4DB6-B16E-1497DA703097}" destId="{A09F87BE-A46F-4DAE-AB55-AA0486842C6E}" srcOrd="4" destOrd="0" parTransId="{26AE8F8C-1CE6-4A91-99CE-88B71EFF5497}" sibTransId="{0C19605C-4A62-4741-B2C8-8EE545BDA44B}"/>
    <dgm:cxn modelId="{CE2B0A93-1071-409D-8694-EB9C27B159B0}" type="presOf" srcId="{E990EAAC-7825-4B94-B5CE-CE9D2B14D491}" destId="{D27A864C-143B-4130-826A-9FA68DFD3C1B}" srcOrd="0" destOrd="0" presId="urn:microsoft.com/office/officeart/2005/8/layout/radial3"/>
    <dgm:cxn modelId="{F6D5F4AB-3E42-40E9-8717-416430D30615}" srcId="{7E78783E-8E64-4EAF-924D-FC47CF1F01D0}" destId="{06F896DB-6882-4DB6-B16E-1497DA703097}" srcOrd="0" destOrd="0" parTransId="{D8B442BE-F079-4693-A2D5-4D1E5EB9D527}" sibTransId="{419C7F34-D7D0-43E1-8463-BEC6D0392A66}"/>
    <dgm:cxn modelId="{916CBFEC-D45B-47BF-B7FA-F1AE5CABC145}" type="presOf" srcId="{7E78783E-8E64-4EAF-924D-FC47CF1F01D0}" destId="{9AB8B4CA-215D-467E-8C5D-0991C5AEB944}" srcOrd="0" destOrd="0" presId="urn:microsoft.com/office/officeart/2005/8/layout/radial3"/>
    <dgm:cxn modelId="{55A63777-6C11-4B33-89D2-5B71FBD2609E}" type="presOf" srcId="{A09F87BE-A46F-4DAE-AB55-AA0486842C6E}" destId="{1CD3D507-5639-4B9D-98F0-1074BA6B8266}" srcOrd="0" destOrd="0" presId="urn:microsoft.com/office/officeart/2005/8/layout/radial3"/>
    <dgm:cxn modelId="{B2E09B66-1F85-4EF7-BDC5-DAC7B02BDA10}" type="presOf" srcId="{0D2043CE-EEAC-4615-8630-225C3B64D0C6}" destId="{AAEFD8B8-10EA-4D07-B9D2-5CDF43D335EC}" srcOrd="0" destOrd="0" presId="urn:microsoft.com/office/officeart/2005/8/layout/radial3"/>
    <dgm:cxn modelId="{25CA6C2E-76E1-4635-A95C-ED92E479AE17}" type="presParOf" srcId="{9AB8B4CA-215D-467E-8C5D-0991C5AEB944}" destId="{FCD6B663-F76C-4F2C-B7A0-85C40B4EC9A3}" srcOrd="0" destOrd="0" presId="urn:microsoft.com/office/officeart/2005/8/layout/radial3"/>
    <dgm:cxn modelId="{FE87F057-B097-45B1-BAA4-30F5FE1B0ABB}" type="presParOf" srcId="{FCD6B663-F76C-4F2C-B7A0-85C40B4EC9A3}" destId="{C9F5990E-AD21-4A7D-91DE-7EFDD894B1C3}" srcOrd="0" destOrd="0" presId="urn:microsoft.com/office/officeart/2005/8/layout/radial3"/>
    <dgm:cxn modelId="{778D393D-7E55-4839-A3F9-EE1A3ED0D3FB}" type="presParOf" srcId="{FCD6B663-F76C-4F2C-B7A0-85C40B4EC9A3}" destId="{D27A864C-143B-4130-826A-9FA68DFD3C1B}" srcOrd="1" destOrd="0" presId="urn:microsoft.com/office/officeart/2005/8/layout/radial3"/>
    <dgm:cxn modelId="{D325BD1A-6FAF-45AC-AFED-E03A669D09C0}" type="presParOf" srcId="{FCD6B663-F76C-4F2C-B7A0-85C40B4EC9A3}" destId="{AAEFD8B8-10EA-4D07-B9D2-5CDF43D335EC}" srcOrd="2" destOrd="0" presId="urn:microsoft.com/office/officeart/2005/8/layout/radial3"/>
    <dgm:cxn modelId="{7A7EFEAB-60C5-4A0F-9C2D-A03D550AA38D}" type="presParOf" srcId="{FCD6B663-F76C-4F2C-B7A0-85C40B4EC9A3}" destId="{744C138F-D499-4D2F-90CC-0F805C405A8E}" srcOrd="3" destOrd="0" presId="urn:microsoft.com/office/officeart/2005/8/layout/radial3"/>
    <dgm:cxn modelId="{957653B2-89B5-4108-85A2-999596B9D21F}" type="presParOf" srcId="{FCD6B663-F76C-4F2C-B7A0-85C40B4EC9A3}" destId="{688915CD-12EC-44E6-A555-377C83767FCE}" srcOrd="4" destOrd="0" presId="urn:microsoft.com/office/officeart/2005/8/layout/radial3"/>
    <dgm:cxn modelId="{DAC45F13-087B-44AB-9540-B390E01454EC}" type="presParOf" srcId="{FCD6B663-F76C-4F2C-B7A0-85C40B4EC9A3}" destId="{1CD3D507-5639-4B9D-98F0-1074BA6B8266}" srcOrd="5" destOrd="0" presId="urn:microsoft.com/office/officeart/2005/8/layout/radial3"/>
    <dgm:cxn modelId="{4E4550E4-EAC0-4AB7-9E59-04423EF71C9A}" type="presParOf" srcId="{FCD6B663-F76C-4F2C-B7A0-85C40B4EC9A3}" destId="{6F89E947-8EC3-4511-9543-2BD97D28F8DA}"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5990E-AD21-4A7D-91DE-7EFDD894B1C3}">
      <dsp:nvSpPr>
        <dsp:cNvPr id="0" name=""/>
        <dsp:cNvSpPr/>
      </dsp:nvSpPr>
      <dsp:spPr>
        <a:xfrm>
          <a:off x="3744453" y="895684"/>
          <a:ext cx="2231355" cy="2231355"/>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lvl="0" algn="ctr" defTabSz="2533650">
            <a:lnSpc>
              <a:spcPct val="90000"/>
            </a:lnSpc>
            <a:spcBef>
              <a:spcPct val="0"/>
            </a:spcBef>
            <a:spcAft>
              <a:spcPct val="35000"/>
            </a:spcAft>
          </a:pPr>
          <a:r>
            <a:rPr lang="en-US" sz="5700" kern="1200" dirty="0" smtClean="0"/>
            <a:t>Data</a:t>
          </a:r>
          <a:endParaRPr lang="en-IN" sz="5700" kern="1200" dirty="0"/>
        </a:p>
      </dsp:txBody>
      <dsp:txXfrm>
        <a:off x="4071227" y="1222458"/>
        <a:ext cx="1577807" cy="1577807"/>
      </dsp:txXfrm>
    </dsp:sp>
    <dsp:sp modelId="{D27A864C-143B-4130-826A-9FA68DFD3C1B}">
      <dsp:nvSpPr>
        <dsp:cNvPr id="0" name=""/>
        <dsp:cNvSpPr/>
      </dsp:nvSpPr>
      <dsp:spPr>
        <a:xfrm>
          <a:off x="4302292" y="398"/>
          <a:ext cx="1115677" cy="1115677"/>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Business Understanding</a:t>
          </a:r>
          <a:endParaRPr lang="en-IN" sz="1000" kern="1200" dirty="0"/>
        </a:p>
      </dsp:txBody>
      <dsp:txXfrm>
        <a:off x="4465679" y="163785"/>
        <a:ext cx="788903" cy="788903"/>
      </dsp:txXfrm>
    </dsp:sp>
    <dsp:sp modelId="{AAEFD8B8-10EA-4D07-B9D2-5CDF43D335EC}">
      <dsp:nvSpPr>
        <dsp:cNvPr id="0" name=""/>
        <dsp:cNvSpPr/>
      </dsp:nvSpPr>
      <dsp:spPr>
        <a:xfrm>
          <a:off x="5560735" y="726960"/>
          <a:ext cx="1115677" cy="1115677"/>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Data Understanding</a:t>
          </a:r>
          <a:endParaRPr lang="en-IN" sz="1000" kern="1200" dirty="0"/>
        </a:p>
      </dsp:txBody>
      <dsp:txXfrm>
        <a:off x="5724122" y="890347"/>
        <a:ext cx="788903" cy="788903"/>
      </dsp:txXfrm>
    </dsp:sp>
    <dsp:sp modelId="{744C138F-D499-4D2F-90CC-0F805C405A8E}">
      <dsp:nvSpPr>
        <dsp:cNvPr id="0" name=""/>
        <dsp:cNvSpPr/>
      </dsp:nvSpPr>
      <dsp:spPr>
        <a:xfrm>
          <a:off x="5560735" y="2180086"/>
          <a:ext cx="1115677" cy="1115677"/>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Data Preparation &amp; EDA</a:t>
          </a:r>
          <a:endParaRPr lang="en-IN" sz="1000" kern="1200" dirty="0"/>
        </a:p>
      </dsp:txBody>
      <dsp:txXfrm>
        <a:off x="5724122" y="2343473"/>
        <a:ext cx="788903" cy="788903"/>
      </dsp:txXfrm>
    </dsp:sp>
    <dsp:sp modelId="{688915CD-12EC-44E6-A555-377C83767FCE}">
      <dsp:nvSpPr>
        <dsp:cNvPr id="0" name=""/>
        <dsp:cNvSpPr/>
      </dsp:nvSpPr>
      <dsp:spPr>
        <a:xfrm>
          <a:off x="4302292" y="2906649"/>
          <a:ext cx="1115677" cy="1115677"/>
        </a:xfrm>
        <a:prstGeom prst="ellipse">
          <a:avLst/>
        </a:prstGeom>
        <a:solidFill>
          <a:schemeClr val="accent6">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Feature Engineering &amp; Feature Extraction</a:t>
          </a:r>
          <a:endParaRPr lang="en-IN" sz="1000" kern="1200" dirty="0"/>
        </a:p>
      </dsp:txBody>
      <dsp:txXfrm>
        <a:off x="4465679" y="3070036"/>
        <a:ext cx="788903" cy="788903"/>
      </dsp:txXfrm>
    </dsp:sp>
    <dsp:sp modelId="{1CD3D507-5639-4B9D-98F0-1074BA6B8266}">
      <dsp:nvSpPr>
        <dsp:cNvPr id="0" name=""/>
        <dsp:cNvSpPr/>
      </dsp:nvSpPr>
      <dsp:spPr>
        <a:xfrm>
          <a:off x="3043848" y="2180086"/>
          <a:ext cx="1115677" cy="1115677"/>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Model Building</a:t>
          </a:r>
          <a:endParaRPr lang="en-IN" sz="1000" kern="1200" dirty="0"/>
        </a:p>
      </dsp:txBody>
      <dsp:txXfrm>
        <a:off x="3207235" y="2343473"/>
        <a:ext cx="788903" cy="788903"/>
      </dsp:txXfrm>
    </dsp:sp>
    <dsp:sp modelId="{6F89E947-8EC3-4511-9543-2BD97D28F8DA}">
      <dsp:nvSpPr>
        <dsp:cNvPr id="0" name=""/>
        <dsp:cNvSpPr/>
      </dsp:nvSpPr>
      <dsp:spPr>
        <a:xfrm>
          <a:off x="3043848" y="726960"/>
          <a:ext cx="1115677" cy="1115677"/>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Model</a:t>
          </a:r>
        </a:p>
        <a:p>
          <a:pPr lvl="0" algn="ctr" defTabSz="444500">
            <a:lnSpc>
              <a:spcPct val="90000"/>
            </a:lnSpc>
            <a:spcBef>
              <a:spcPct val="0"/>
            </a:spcBef>
            <a:spcAft>
              <a:spcPct val="35000"/>
            </a:spcAft>
          </a:pPr>
          <a:r>
            <a:rPr lang="en-US" sz="1000" kern="1200" dirty="0" smtClean="0"/>
            <a:t>Evaluation</a:t>
          </a:r>
          <a:endParaRPr lang="en-IN" sz="1000" kern="1200" dirty="0"/>
        </a:p>
      </dsp:txBody>
      <dsp:txXfrm>
        <a:off x="3207235" y="890347"/>
        <a:ext cx="788903" cy="78890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81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158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9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683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75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564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083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053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461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809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35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11/18/2022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2608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card default</a:t>
            </a:r>
            <a:endParaRPr lang="en-IN" dirty="0"/>
          </a:p>
        </p:txBody>
      </p:sp>
      <p:sp>
        <p:nvSpPr>
          <p:cNvPr id="3" name="Subtitle 2"/>
          <p:cNvSpPr>
            <a:spLocks noGrp="1"/>
          </p:cNvSpPr>
          <p:nvPr>
            <p:ph type="subTitle" idx="1"/>
          </p:nvPr>
        </p:nvSpPr>
        <p:spPr>
          <a:xfrm>
            <a:off x="8610599" y="4645892"/>
            <a:ext cx="3341255" cy="2212108"/>
          </a:xfrm>
        </p:spPr>
        <p:txBody>
          <a:bodyPr>
            <a:normAutofit/>
          </a:bodyPr>
          <a:lstStyle/>
          <a:p>
            <a:r>
              <a:rPr lang="en-US" dirty="0">
                <a:solidFill>
                  <a:schemeClr val="tx1">
                    <a:lumMod val="85000"/>
                    <a:lumOff val="15000"/>
                  </a:schemeClr>
                </a:solidFill>
              </a:rPr>
              <a:t>by</a:t>
            </a:r>
          </a:p>
          <a:p>
            <a:r>
              <a:rPr lang="en-US" dirty="0">
                <a:solidFill>
                  <a:schemeClr val="tx1">
                    <a:lumMod val="85000"/>
                    <a:lumOff val="15000"/>
                  </a:schemeClr>
                </a:solidFill>
              </a:rPr>
              <a:t>Sushmitha Kappala</a:t>
            </a:r>
          </a:p>
          <a:p>
            <a:r>
              <a:rPr lang="en-US" dirty="0">
                <a:solidFill>
                  <a:schemeClr val="tx1">
                    <a:lumMod val="85000"/>
                    <a:lumOff val="15000"/>
                  </a:schemeClr>
                </a:solidFill>
              </a:rPr>
              <a:t>Abhishek Mohanty</a:t>
            </a:r>
          </a:p>
          <a:p>
            <a:r>
              <a:rPr lang="en-US" dirty="0">
                <a:solidFill>
                  <a:schemeClr val="tx1">
                    <a:lumMod val="85000"/>
                    <a:lumOff val="15000"/>
                  </a:schemeClr>
                </a:solidFill>
              </a:rPr>
              <a:t>Syed Hayath Yaseen</a:t>
            </a:r>
          </a:p>
          <a:p>
            <a:r>
              <a:rPr lang="en-US" dirty="0">
                <a:solidFill>
                  <a:schemeClr val="tx1">
                    <a:lumMod val="85000"/>
                    <a:lumOff val="15000"/>
                  </a:schemeClr>
                </a:solidFill>
              </a:rPr>
              <a:t>Mohammed Sameer Ahmed</a:t>
            </a:r>
          </a:p>
          <a:p>
            <a:r>
              <a:rPr lang="en-US" dirty="0">
                <a:solidFill>
                  <a:schemeClr val="tx1">
                    <a:lumMod val="85000"/>
                    <a:lumOff val="15000"/>
                  </a:schemeClr>
                </a:solidFill>
              </a:rPr>
              <a:t>Matcha </a:t>
            </a:r>
            <a:r>
              <a:rPr lang="en-US" dirty="0" smtClean="0">
                <a:solidFill>
                  <a:schemeClr val="tx1">
                    <a:lumMod val="85000"/>
                    <a:lumOff val="15000"/>
                  </a:schemeClr>
                </a:solidFill>
              </a:rPr>
              <a:t>Sai Akhil</a:t>
            </a:r>
            <a:endParaRPr lang="en-US" dirty="0">
              <a:solidFill>
                <a:schemeClr val="tx1">
                  <a:lumMod val="85000"/>
                  <a:lumOff val="15000"/>
                </a:schemeClr>
              </a:solidFill>
            </a:endParaRPr>
          </a:p>
        </p:txBody>
      </p:sp>
    </p:spTree>
    <p:extLst>
      <p:ext uri="{BB962C8B-B14F-4D97-AF65-F5344CB8AC3E}">
        <p14:creationId xmlns:p14="http://schemas.microsoft.com/office/powerpoint/2010/main" val="1464685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680192" cy="1375664"/>
          </a:xfrm>
        </p:spPr>
        <p:txBody>
          <a:bodyPr/>
          <a:lstStyle/>
          <a:p>
            <a:r>
              <a:rPr lang="en-US" dirty="0" smtClean="0"/>
              <a:t>Bill_AMTX </a:t>
            </a:r>
            <a:r>
              <a:rPr lang="en-US" sz="3200" dirty="0" smtClean="0"/>
              <a:t>(X=1,2,3,4,5,6)</a:t>
            </a:r>
            <a:r>
              <a:rPr lang="en-US" dirty="0" smtClean="0"/>
              <a:t>    |   PAY_AMTX </a:t>
            </a:r>
            <a:r>
              <a:rPr lang="en-US" sz="3200" dirty="0" smtClean="0"/>
              <a:t>(X=1,2,3,4,5,6)</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780" y="1724560"/>
            <a:ext cx="4977778" cy="34793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15" y="1794401"/>
            <a:ext cx="5219047" cy="3339682"/>
          </a:xfrm>
          <a:prstGeom prst="rect">
            <a:avLst/>
          </a:prstGeom>
        </p:spPr>
      </p:pic>
      <p:sp>
        <p:nvSpPr>
          <p:cNvPr id="6" name="TextBox 5"/>
          <p:cNvSpPr txBox="1"/>
          <p:nvPr/>
        </p:nvSpPr>
        <p:spPr>
          <a:xfrm>
            <a:off x="314960" y="5466080"/>
            <a:ext cx="592328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Distribution is nearly same for all the 6 bill amount features</a:t>
            </a:r>
          </a:p>
          <a:p>
            <a:pPr marL="285750" indent="-285750">
              <a:buFont typeface="Arial" panose="020B0604020202020204" pitchFamily="34" charset="0"/>
              <a:buChar char="•"/>
            </a:pPr>
            <a:r>
              <a:rPr lang="en-US" dirty="0" smtClean="0"/>
              <a:t>More clients </a:t>
            </a:r>
            <a:r>
              <a:rPr lang="en-US" dirty="0"/>
              <a:t>are in </a:t>
            </a:r>
            <a:r>
              <a:rPr lang="en-US" dirty="0" smtClean="0"/>
              <a:t>the range (0-100000)</a:t>
            </a:r>
          </a:p>
        </p:txBody>
      </p:sp>
      <p:sp>
        <p:nvSpPr>
          <p:cNvPr id="7" name="TextBox 6"/>
          <p:cNvSpPr txBox="1"/>
          <p:nvPr/>
        </p:nvSpPr>
        <p:spPr>
          <a:xfrm>
            <a:off x="6060970" y="5489078"/>
            <a:ext cx="5998950"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Distribution is nearly same for all the 6 pay amount features</a:t>
            </a:r>
          </a:p>
          <a:p>
            <a:pPr marL="285750" indent="-285750">
              <a:buFont typeface="Arial" panose="020B0604020202020204" pitchFamily="34" charset="0"/>
              <a:buChar char="•"/>
            </a:pPr>
            <a:r>
              <a:rPr lang="en-US" dirty="0" smtClean="0"/>
              <a:t>Around 75% of clients pay amount is below 5000</a:t>
            </a:r>
            <a:endParaRPr lang="en-IN" dirty="0"/>
          </a:p>
        </p:txBody>
      </p:sp>
    </p:spTree>
    <p:extLst>
      <p:ext uri="{BB962C8B-B14F-4D97-AF65-F5344CB8AC3E}">
        <p14:creationId xmlns:p14="http://schemas.microsoft.com/office/powerpoint/2010/main" val="1318783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942" y="158496"/>
            <a:ext cx="3996759" cy="839031"/>
          </a:xfrm>
        </p:spPr>
        <p:txBody>
          <a:bodyPr>
            <a:normAutofit fontScale="90000"/>
          </a:bodyPr>
          <a:lstStyle/>
          <a:p>
            <a:r>
              <a:rPr lang="en-US" dirty="0" smtClean="0"/>
              <a:t/>
            </a:r>
            <a:br>
              <a:rPr lang="en-US" dirty="0" smtClean="0"/>
            </a:br>
            <a:r>
              <a:rPr lang="en-US" dirty="0" smtClean="0"/>
              <a:t>Bivariate analysis</a:t>
            </a:r>
            <a:br>
              <a:rPr lang="en-US" dirty="0" smtClean="0"/>
            </a:b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32" y="997527"/>
            <a:ext cx="4508439" cy="3056587"/>
          </a:xfrm>
        </p:spPr>
      </p:pic>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323" y="960583"/>
            <a:ext cx="4079549" cy="293716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32" y="4054114"/>
            <a:ext cx="4508439" cy="279009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2067" y="3980223"/>
            <a:ext cx="4645821" cy="2790032"/>
          </a:xfrm>
          <a:prstGeom prst="rect">
            <a:avLst/>
          </a:prstGeom>
        </p:spPr>
      </p:pic>
    </p:spTree>
    <p:extLst>
      <p:ext uri="{BB962C8B-B14F-4D97-AF65-F5344CB8AC3E}">
        <p14:creationId xmlns:p14="http://schemas.microsoft.com/office/powerpoint/2010/main" val="2422236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56" y="232042"/>
            <a:ext cx="4750082" cy="3107640"/>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036" y="3633251"/>
            <a:ext cx="4981202" cy="31416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9655" y="3633251"/>
            <a:ext cx="4993061" cy="322474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0071" y="232043"/>
            <a:ext cx="4572646" cy="3107640"/>
          </a:xfrm>
          <a:prstGeom prst="rect">
            <a:avLst/>
          </a:prstGeom>
        </p:spPr>
      </p:pic>
    </p:spTree>
    <p:extLst>
      <p:ext uri="{BB962C8B-B14F-4D97-AF65-F5344CB8AC3E}">
        <p14:creationId xmlns:p14="http://schemas.microsoft.com/office/powerpoint/2010/main" val="2686175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 from bivariate analysis</a:t>
            </a:r>
            <a:endParaRPr lang="en-IN" dirty="0"/>
          </a:p>
        </p:txBody>
      </p:sp>
      <p:sp>
        <p:nvSpPr>
          <p:cNvPr id="3" name="Content Placeholder 2"/>
          <p:cNvSpPr>
            <a:spLocks noGrp="1"/>
          </p:cNvSpPr>
          <p:nvPr>
            <p:ph idx="1"/>
          </p:nvPr>
        </p:nvSpPr>
        <p:spPr>
          <a:xfrm>
            <a:off x="794326" y="2177196"/>
            <a:ext cx="11794837" cy="4862946"/>
          </a:xfrm>
        </p:spPr>
        <p:txBody>
          <a:bodyPr>
            <a:noAutofit/>
          </a:bodyPr>
          <a:lstStyle/>
          <a:p>
            <a:pPr>
              <a:buFont typeface="Wingdings" panose="05000000000000000000" pitchFamily="2" charset="2"/>
              <a:buChar char="Ø"/>
            </a:pPr>
            <a:r>
              <a:rPr lang="en-US" sz="2000" dirty="0" smtClean="0"/>
              <a:t> In </a:t>
            </a:r>
            <a:r>
              <a:rPr lang="en-US" sz="2000" dirty="0"/>
              <a:t>the range of (0 to 100000) defaulters more than non-defaulters</a:t>
            </a:r>
          </a:p>
          <a:p>
            <a:pPr>
              <a:buFont typeface="Wingdings" panose="05000000000000000000" pitchFamily="2" charset="2"/>
              <a:buChar char="Ø"/>
            </a:pPr>
            <a:r>
              <a:rPr lang="en-US" sz="2000" dirty="0" smtClean="0"/>
              <a:t> After </a:t>
            </a:r>
            <a:r>
              <a:rPr lang="en-US" sz="2000" dirty="0"/>
              <a:t>500000 defaulters count is very less compared to non-defaulters</a:t>
            </a:r>
          </a:p>
          <a:p>
            <a:pPr>
              <a:buFont typeface="Wingdings" panose="05000000000000000000" pitchFamily="2" charset="2"/>
              <a:buChar char="Ø"/>
            </a:pPr>
            <a:r>
              <a:rPr lang="en-US" sz="2000" dirty="0"/>
              <a:t>  Average limit balance of </a:t>
            </a:r>
            <a:r>
              <a:rPr lang="en-US" sz="2000" dirty="0" smtClean="0"/>
              <a:t>default </a:t>
            </a:r>
            <a:r>
              <a:rPr lang="en-US" sz="2000" dirty="0"/>
              <a:t>class is less than the </a:t>
            </a:r>
            <a:r>
              <a:rPr lang="en-US" sz="2000" dirty="0" smtClean="0"/>
              <a:t>average of non-default </a:t>
            </a:r>
            <a:r>
              <a:rPr lang="en-US" sz="2000" dirty="0"/>
              <a:t>class by around </a:t>
            </a:r>
            <a:r>
              <a:rPr lang="en-US" sz="2000" dirty="0" smtClean="0"/>
              <a:t>48000</a:t>
            </a:r>
          </a:p>
          <a:p>
            <a:pPr>
              <a:buFont typeface="Wingdings" panose="05000000000000000000" pitchFamily="2" charset="2"/>
              <a:buChar char="Ø"/>
            </a:pPr>
            <a:r>
              <a:rPr lang="en-US" sz="2000" dirty="0" smtClean="0"/>
              <a:t> Limit balance is high for the clients who pay duly</a:t>
            </a:r>
          </a:p>
          <a:p>
            <a:pPr>
              <a:buFont typeface="Wingdings" panose="05000000000000000000" pitchFamily="2" charset="2"/>
              <a:buChar char="Ø"/>
            </a:pPr>
            <a:r>
              <a:rPr lang="en-US" sz="2000" dirty="0" smtClean="0"/>
              <a:t> </a:t>
            </a:r>
            <a:r>
              <a:rPr lang="en-US" sz="2000" dirty="0"/>
              <a:t>24.17% of men are defaulters and 20.78% women are defaulters</a:t>
            </a:r>
          </a:p>
          <a:p>
            <a:pPr>
              <a:buFont typeface="Wingdings" panose="05000000000000000000" pitchFamily="2" charset="2"/>
              <a:buChar char="Ø"/>
            </a:pPr>
            <a:r>
              <a:rPr lang="en-US" sz="2000" dirty="0"/>
              <a:t> Men have higher chance of default than women</a:t>
            </a:r>
          </a:p>
          <a:p>
            <a:pPr>
              <a:buFont typeface="Wingdings" panose="05000000000000000000" pitchFamily="2" charset="2"/>
              <a:buChar char="Ø"/>
            </a:pPr>
            <a:r>
              <a:rPr lang="en-US" sz="2000" dirty="0"/>
              <a:t>  Probability of default for married is higher than single</a:t>
            </a:r>
          </a:p>
          <a:p>
            <a:pPr>
              <a:buFont typeface="Wingdings" panose="05000000000000000000" pitchFamily="2" charset="2"/>
              <a:buChar char="Ø"/>
            </a:pPr>
            <a:r>
              <a:rPr lang="en-US" sz="2000" dirty="0"/>
              <a:t> Most of the customers pay duly, probability of default is much low</a:t>
            </a:r>
          </a:p>
          <a:p>
            <a:pPr>
              <a:buFont typeface="Wingdings" panose="05000000000000000000" pitchFamily="2" charset="2"/>
              <a:buChar char="Ø"/>
            </a:pPr>
            <a:r>
              <a:rPr lang="en-US" sz="2000" dirty="0"/>
              <a:t> The earlier the payment is made lesser are the chances of those clients defaulting the payment</a:t>
            </a:r>
            <a:endParaRPr lang="en-IN" sz="2000" dirty="0"/>
          </a:p>
          <a:p>
            <a:endParaRPr lang="en-IN" sz="2000" dirty="0"/>
          </a:p>
        </p:txBody>
      </p:sp>
    </p:spTree>
    <p:extLst>
      <p:ext uri="{BB962C8B-B14F-4D97-AF65-F5344CB8AC3E}">
        <p14:creationId xmlns:p14="http://schemas.microsoft.com/office/powerpoint/2010/main" val="1614603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755363" cy="1499616"/>
          </a:xfrm>
        </p:spPr>
        <p:txBody>
          <a:bodyPr/>
          <a:lstStyle/>
          <a:p>
            <a:r>
              <a:rPr lang="en-IN" dirty="0" smtClean="0"/>
              <a:t>Multivariate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2281382"/>
            <a:ext cx="5328407" cy="35190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412" y="2239818"/>
            <a:ext cx="5696733" cy="3602181"/>
          </a:xfrm>
          <a:prstGeom prst="rect">
            <a:avLst/>
          </a:prstGeom>
        </p:spPr>
      </p:pic>
      <p:sp>
        <p:nvSpPr>
          <p:cNvPr id="6" name="TextBox 5"/>
          <p:cNvSpPr txBox="1"/>
          <p:nvPr/>
        </p:nvSpPr>
        <p:spPr>
          <a:xfrm>
            <a:off x="637309" y="6012873"/>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IN" dirty="0"/>
          </a:p>
        </p:txBody>
      </p:sp>
      <p:sp>
        <p:nvSpPr>
          <p:cNvPr id="7" name="TextBox 6"/>
          <p:cNvSpPr txBox="1"/>
          <p:nvPr/>
        </p:nvSpPr>
        <p:spPr>
          <a:xfrm>
            <a:off x="1487054" y="5996986"/>
            <a:ext cx="2884123" cy="369332"/>
          </a:xfrm>
          <a:prstGeom prst="rect">
            <a:avLst/>
          </a:prstGeom>
          <a:noFill/>
        </p:spPr>
        <p:txBody>
          <a:bodyPr wrap="none" rtlCol="0">
            <a:spAutoFit/>
          </a:bodyPr>
          <a:lstStyle/>
          <a:p>
            <a:r>
              <a:rPr lang="en-IN" dirty="0" smtClean="0"/>
              <a:t>EDUCATION-SEX-IS_DEFAULT</a:t>
            </a:r>
            <a:endParaRPr lang="en-IN" dirty="0"/>
          </a:p>
        </p:txBody>
      </p:sp>
      <p:sp>
        <p:nvSpPr>
          <p:cNvPr id="8" name="TextBox 7"/>
          <p:cNvSpPr txBox="1"/>
          <p:nvPr/>
        </p:nvSpPr>
        <p:spPr>
          <a:xfrm>
            <a:off x="7333668" y="6012873"/>
            <a:ext cx="3269998" cy="369332"/>
          </a:xfrm>
          <a:prstGeom prst="rect">
            <a:avLst/>
          </a:prstGeom>
          <a:noFill/>
        </p:spPr>
        <p:txBody>
          <a:bodyPr wrap="none" rtlCol="0">
            <a:spAutoFit/>
          </a:bodyPr>
          <a:lstStyle/>
          <a:p>
            <a:r>
              <a:rPr lang="en-IN" dirty="0" smtClean="0"/>
              <a:t>MARRIAGE-EDUCATION-DEFAULT</a:t>
            </a:r>
            <a:endParaRPr lang="en-IN" dirty="0"/>
          </a:p>
        </p:txBody>
      </p:sp>
      <p:sp>
        <p:nvSpPr>
          <p:cNvPr id="3" name="TextBox 2"/>
          <p:cNvSpPr txBox="1"/>
          <p:nvPr/>
        </p:nvSpPr>
        <p:spPr>
          <a:xfrm>
            <a:off x="6373091" y="1223925"/>
            <a:ext cx="5818909" cy="646331"/>
          </a:xfrm>
          <a:prstGeom prst="rect">
            <a:avLst/>
          </a:prstGeom>
          <a:noFill/>
        </p:spPr>
        <p:txBody>
          <a:bodyPr wrap="square" rtlCol="0">
            <a:spAutoFit/>
          </a:bodyPr>
          <a:lstStyle/>
          <a:p>
            <a:r>
              <a:rPr lang="en-IN" dirty="0" smtClean="0"/>
              <a:t>MARRIAGE: 1=married</a:t>
            </a:r>
            <a:r>
              <a:rPr lang="en-IN" dirty="0"/>
              <a:t>, 2=single, </a:t>
            </a:r>
            <a:r>
              <a:rPr lang="en-IN" dirty="0" smtClean="0"/>
              <a:t>3=others</a:t>
            </a:r>
          </a:p>
          <a:p>
            <a:r>
              <a:rPr lang="en-US" dirty="0" smtClean="0"/>
              <a:t>EDUCATION: 1=graduate </a:t>
            </a:r>
            <a:r>
              <a:rPr lang="en-US" dirty="0"/>
              <a:t>school, 2=university, 3=high school</a:t>
            </a:r>
            <a:endParaRPr lang="en-IN" dirty="0"/>
          </a:p>
        </p:txBody>
      </p:sp>
      <p:sp>
        <p:nvSpPr>
          <p:cNvPr id="10" name="Rounded Rectangle 9"/>
          <p:cNvSpPr/>
          <p:nvPr/>
        </p:nvSpPr>
        <p:spPr>
          <a:xfrm>
            <a:off x="637309" y="3565236"/>
            <a:ext cx="600364" cy="166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637309" y="4341091"/>
            <a:ext cx="600364" cy="1570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637309" y="3565236"/>
            <a:ext cx="600364" cy="1662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637309" y="5089236"/>
            <a:ext cx="600364" cy="1847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637309" y="2789382"/>
            <a:ext cx="600364" cy="1754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6373091" y="2715491"/>
            <a:ext cx="406400" cy="1570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6373091" y="4738255"/>
            <a:ext cx="406400" cy="1477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6373091" y="3888509"/>
            <a:ext cx="406400" cy="1385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6373091" y="3565236"/>
            <a:ext cx="480291" cy="1662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6373091" y="5006109"/>
            <a:ext cx="406400" cy="1662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6373091" y="5347855"/>
            <a:ext cx="406400" cy="10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6373091" y="4193309"/>
            <a:ext cx="406400" cy="831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ounded Rectangle 31"/>
          <p:cNvSpPr/>
          <p:nvPr/>
        </p:nvSpPr>
        <p:spPr>
          <a:xfrm>
            <a:off x="6373091" y="1223925"/>
            <a:ext cx="5708073" cy="7434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8178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46" y="144103"/>
            <a:ext cx="4535594" cy="308862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370" y="3566639"/>
            <a:ext cx="4256495" cy="2802639"/>
          </a:xfrm>
          <a:prstGeom prst="rect">
            <a:avLst/>
          </a:prstGeom>
        </p:spPr>
      </p:pic>
      <p:sp>
        <p:nvSpPr>
          <p:cNvPr id="2" name="TextBox 1"/>
          <p:cNvSpPr txBox="1"/>
          <p:nvPr/>
        </p:nvSpPr>
        <p:spPr>
          <a:xfrm>
            <a:off x="6945746" y="6401606"/>
            <a:ext cx="2854243" cy="369332"/>
          </a:xfrm>
          <a:prstGeom prst="rect">
            <a:avLst/>
          </a:prstGeom>
          <a:noFill/>
        </p:spPr>
        <p:txBody>
          <a:bodyPr wrap="none" rtlCol="0">
            <a:spAutoFit/>
          </a:bodyPr>
          <a:lstStyle/>
          <a:p>
            <a:r>
              <a:rPr lang="en-US" dirty="0" smtClean="0"/>
              <a:t>Marriage-age-</a:t>
            </a:r>
            <a:r>
              <a:rPr lang="en-US" dirty="0" err="1" smtClean="0"/>
              <a:t>prob</a:t>
            </a:r>
            <a:r>
              <a:rPr lang="en-US" dirty="0" smtClean="0"/>
              <a:t>(default)</a:t>
            </a:r>
            <a:endParaRPr lang="en-IN" dirty="0"/>
          </a:p>
        </p:txBody>
      </p:sp>
      <p:sp>
        <p:nvSpPr>
          <p:cNvPr id="9" name="TextBox 8"/>
          <p:cNvSpPr txBox="1"/>
          <p:nvPr/>
        </p:nvSpPr>
        <p:spPr>
          <a:xfrm>
            <a:off x="1481435" y="6414655"/>
            <a:ext cx="2301977" cy="369332"/>
          </a:xfrm>
          <a:prstGeom prst="rect">
            <a:avLst/>
          </a:prstGeom>
          <a:noFill/>
        </p:spPr>
        <p:txBody>
          <a:bodyPr wrap="none" rtlCol="0">
            <a:spAutoFit/>
          </a:bodyPr>
          <a:lstStyle/>
          <a:p>
            <a:r>
              <a:rPr lang="en-US" dirty="0" smtClean="0"/>
              <a:t>Marriage-sex-</a:t>
            </a:r>
            <a:r>
              <a:rPr lang="en-US" dirty="0" err="1" smtClean="0"/>
              <a:t>isdefault</a:t>
            </a:r>
            <a:endParaRPr lang="en-IN"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121" y="69199"/>
            <a:ext cx="4590744" cy="316352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98" y="3566639"/>
            <a:ext cx="4517342" cy="2802639"/>
          </a:xfrm>
          <a:prstGeom prst="rect">
            <a:avLst/>
          </a:prstGeom>
        </p:spPr>
      </p:pic>
      <p:sp>
        <p:nvSpPr>
          <p:cNvPr id="12" name="Rounded Rectangle 11"/>
          <p:cNvSpPr/>
          <p:nvPr/>
        </p:nvSpPr>
        <p:spPr>
          <a:xfrm>
            <a:off x="415636" y="5735782"/>
            <a:ext cx="480291" cy="1385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415636" y="4886036"/>
            <a:ext cx="480291" cy="1754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415636" y="4100945"/>
            <a:ext cx="480291" cy="1385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7977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492" y="110835"/>
            <a:ext cx="11905672" cy="6557819"/>
          </a:xfrm>
        </p:spPr>
        <p:txBody>
          <a:bodyPr>
            <a:normAutofit/>
          </a:bodyPr>
          <a:lstStyle/>
          <a:p>
            <a:r>
              <a:rPr lang="en-IN" sz="3600" dirty="0" smtClean="0"/>
              <a:t>HEAT MAP</a:t>
            </a: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1" y="443774"/>
            <a:ext cx="8945427" cy="6224880"/>
          </a:xfrm>
          <a:prstGeom prst="rect">
            <a:avLst/>
          </a:prstGeom>
        </p:spPr>
      </p:pic>
    </p:spTree>
    <p:extLst>
      <p:ext uri="{BB962C8B-B14F-4D97-AF65-F5344CB8AC3E}">
        <p14:creationId xmlns:p14="http://schemas.microsoft.com/office/powerpoint/2010/main" val="350144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 from multivariate analysis</a:t>
            </a:r>
            <a:endParaRPr lang="en-IN" dirty="0"/>
          </a:p>
        </p:txBody>
      </p:sp>
      <p:sp>
        <p:nvSpPr>
          <p:cNvPr id="3" name="Content Placeholder 2"/>
          <p:cNvSpPr>
            <a:spLocks noGrp="1"/>
          </p:cNvSpPr>
          <p:nvPr>
            <p:ph idx="1"/>
          </p:nvPr>
        </p:nvSpPr>
        <p:spPr>
          <a:xfrm>
            <a:off x="294455" y="2322946"/>
            <a:ext cx="11066272" cy="4023360"/>
          </a:xfrm>
        </p:spPr>
        <p:txBody>
          <a:bodyPr/>
          <a:lstStyle/>
          <a:p>
            <a:pPr>
              <a:buFont typeface="Wingdings" panose="05000000000000000000" pitchFamily="2" charset="2"/>
              <a:buChar char="Ø"/>
            </a:pPr>
            <a:r>
              <a:rPr lang="en-IN" dirty="0" smtClean="0"/>
              <a:t> </a:t>
            </a:r>
            <a:r>
              <a:rPr lang="en-US" dirty="0" smtClean="0"/>
              <a:t>Both for </a:t>
            </a:r>
            <a:r>
              <a:rPr lang="en-IN" dirty="0" smtClean="0"/>
              <a:t> </a:t>
            </a:r>
            <a:r>
              <a:rPr lang="en-US" dirty="0" smtClean="0"/>
              <a:t>male </a:t>
            </a:r>
            <a:r>
              <a:rPr lang="en-US" dirty="0"/>
              <a:t>and female median value </a:t>
            </a:r>
            <a:r>
              <a:rPr lang="en-US" dirty="0" smtClean="0"/>
              <a:t>limit balance or </a:t>
            </a:r>
            <a:r>
              <a:rPr lang="en-US" dirty="0"/>
              <a:t>defaulter is lower than </a:t>
            </a:r>
            <a:r>
              <a:rPr lang="en-US" dirty="0" smtClean="0"/>
              <a:t>non-defaulter</a:t>
            </a:r>
          </a:p>
          <a:p>
            <a:pPr>
              <a:buFont typeface="Wingdings" panose="05000000000000000000" pitchFamily="2" charset="2"/>
              <a:buChar char="Ø"/>
            </a:pPr>
            <a:r>
              <a:rPr lang="en-US" dirty="0"/>
              <a:t> </a:t>
            </a:r>
            <a:r>
              <a:rPr lang="en-US" dirty="0" smtClean="0"/>
              <a:t>In </a:t>
            </a:r>
            <a:r>
              <a:rPr lang="en-US" dirty="0"/>
              <a:t>all the </a:t>
            </a:r>
            <a:r>
              <a:rPr lang="en-US" dirty="0" smtClean="0"/>
              <a:t>education </a:t>
            </a:r>
            <a:r>
              <a:rPr lang="en-US" dirty="0"/>
              <a:t>sectors, the probability of default was higher for </a:t>
            </a:r>
            <a:r>
              <a:rPr lang="en-US" dirty="0" smtClean="0"/>
              <a:t>men</a:t>
            </a:r>
          </a:p>
          <a:p>
            <a:pPr>
              <a:buFont typeface="Wingdings" panose="05000000000000000000" pitchFamily="2" charset="2"/>
              <a:buChar char="Ø"/>
            </a:pPr>
            <a:r>
              <a:rPr lang="en-US" dirty="0"/>
              <a:t> </a:t>
            </a:r>
            <a:r>
              <a:rPr lang="en-US" dirty="0" smtClean="0"/>
              <a:t>Probability </a:t>
            </a:r>
            <a:r>
              <a:rPr lang="en-US" dirty="0"/>
              <a:t>of educated people who got married being default is </a:t>
            </a:r>
            <a:r>
              <a:rPr lang="en-US" dirty="0" smtClean="0"/>
              <a:t>0.22</a:t>
            </a:r>
          </a:p>
          <a:p>
            <a:pPr>
              <a:buFont typeface="Wingdings" panose="05000000000000000000" pitchFamily="2" charset="2"/>
              <a:buChar char="Ø"/>
            </a:pPr>
            <a:r>
              <a:rPr lang="en-US" dirty="0"/>
              <a:t> Probability </a:t>
            </a:r>
            <a:r>
              <a:rPr lang="en-US" dirty="0" smtClean="0"/>
              <a:t>of </a:t>
            </a:r>
            <a:r>
              <a:rPr lang="en-US" dirty="0"/>
              <a:t>educated people who are single being default is </a:t>
            </a:r>
            <a:r>
              <a:rPr lang="en-US" dirty="0" smtClean="0"/>
              <a:t>0.21</a:t>
            </a:r>
          </a:p>
          <a:p>
            <a:pPr>
              <a:buFont typeface="Wingdings" panose="05000000000000000000" pitchFamily="2" charset="2"/>
              <a:buChar char="Ø"/>
            </a:pPr>
            <a:r>
              <a:rPr lang="en-US" dirty="0"/>
              <a:t> Probability </a:t>
            </a:r>
            <a:r>
              <a:rPr lang="en-US" dirty="0" smtClean="0"/>
              <a:t>of others (educated) </a:t>
            </a:r>
            <a:r>
              <a:rPr lang="en-US" dirty="0"/>
              <a:t>being default is </a:t>
            </a:r>
            <a:r>
              <a:rPr lang="en-US" dirty="0" smtClean="0"/>
              <a:t>more </a:t>
            </a:r>
            <a:r>
              <a:rPr lang="en-US" dirty="0"/>
              <a:t>than married and </a:t>
            </a:r>
            <a:r>
              <a:rPr lang="en-US" dirty="0" smtClean="0"/>
              <a:t>single</a:t>
            </a:r>
          </a:p>
          <a:p>
            <a:pPr>
              <a:buFont typeface="Wingdings" panose="05000000000000000000" pitchFamily="2" charset="2"/>
              <a:buChar char="Ø"/>
            </a:pPr>
            <a:r>
              <a:rPr lang="en-US" dirty="0"/>
              <a:t> </a:t>
            </a:r>
            <a:r>
              <a:rPr lang="en-US" dirty="0" smtClean="0"/>
              <a:t>Who (male/female) </a:t>
            </a:r>
            <a:r>
              <a:rPr lang="en-US" dirty="0"/>
              <a:t>have low limit balance are more likely to </a:t>
            </a:r>
            <a:r>
              <a:rPr lang="en-US" dirty="0" smtClean="0"/>
              <a:t>default</a:t>
            </a:r>
          </a:p>
          <a:p>
            <a:pPr>
              <a:buFont typeface="Wingdings" panose="05000000000000000000" pitchFamily="2" charset="2"/>
              <a:buChar char="Ø"/>
            </a:pPr>
            <a:r>
              <a:rPr lang="en-US" dirty="0"/>
              <a:t> Average age of male being default is 36 years and for the female is 34 </a:t>
            </a:r>
            <a:r>
              <a:rPr lang="en-US" dirty="0" smtClean="0"/>
              <a:t>years</a:t>
            </a:r>
          </a:p>
          <a:p>
            <a:pPr>
              <a:buFont typeface="Wingdings" panose="05000000000000000000" pitchFamily="2" charset="2"/>
              <a:buChar char="Ø"/>
            </a:pPr>
            <a:r>
              <a:rPr lang="en-US" dirty="0"/>
              <a:t> </a:t>
            </a:r>
            <a:r>
              <a:rPr lang="en-US" dirty="0" smtClean="0"/>
              <a:t>In all the marriage categories, probability of male being default is high.</a:t>
            </a:r>
          </a:p>
        </p:txBody>
      </p:sp>
    </p:spTree>
    <p:extLst>
      <p:ext uri="{BB962C8B-B14F-4D97-AF65-F5344CB8AC3E}">
        <p14:creationId xmlns:p14="http://schemas.microsoft.com/office/powerpoint/2010/main" val="2900751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238" y="779179"/>
            <a:ext cx="9720072" cy="957257"/>
          </a:xfrm>
        </p:spPr>
        <p:txBody>
          <a:bodyPr/>
          <a:lstStyle/>
          <a:p>
            <a:r>
              <a:rPr lang="en-IN" dirty="0" smtClean="0"/>
              <a:t>Feature engineering</a:t>
            </a:r>
            <a:endParaRPr lang="en-IN" dirty="0"/>
          </a:p>
        </p:txBody>
      </p:sp>
      <p:sp>
        <p:nvSpPr>
          <p:cNvPr id="3" name="Content Placeholder 2"/>
          <p:cNvSpPr>
            <a:spLocks noGrp="1"/>
          </p:cNvSpPr>
          <p:nvPr>
            <p:ph idx="1"/>
          </p:nvPr>
        </p:nvSpPr>
        <p:spPr>
          <a:xfrm>
            <a:off x="526473" y="2133601"/>
            <a:ext cx="11434618" cy="3934690"/>
          </a:xfrm>
        </p:spPr>
        <p:txBody>
          <a:bodyPr/>
          <a:lstStyle/>
          <a:p>
            <a:pPr marL="0" indent="0">
              <a:buNone/>
            </a:pPr>
            <a:endParaRPr lang="en-IN" dirty="0"/>
          </a:p>
          <a:p>
            <a:pPr>
              <a:buFont typeface="Wingdings" panose="05000000000000000000" pitchFamily="2" charset="2"/>
              <a:buChar char="§"/>
            </a:pPr>
            <a:r>
              <a:rPr lang="en-IN" dirty="0" smtClean="0"/>
              <a:t> Created </a:t>
            </a:r>
            <a:r>
              <a:rPr lang="en-IN" dirty="0" smtClean="0"/>
              <a:t>a new feature </a:t>
            </a:r>
            <a:r>
              <a:rPr lang="en-IN" u="sng" dirty="0" smtClean="0"/>
              <a:t>AGE BINS</a:t>
            </a:r>
            <a:r>
              <a:rPr lang="en-IN" dirty="0" smtClean="0"/>
              <a:t> using </a:t>
            </a:r>
            <a:r>
              <a:rPr lang="en-IN" u="sng" dirty="0" smtClean="0"/>
              <a:t>AGE</a:t>
            </a:r>
            <a:r>
              <a:rPr lang="en-IN" dirty="0" smtClean="0"/>
              <a:t> </a:t>
            </a:r>
            <a:r>
              <a:rPr lang="en-IN" dirty="0" smtClean="0"/>
              <a:t>variable</a:t>
            </a:r>
          </a:p>
          <a:p>
            <a:pPr>
              <a:buFont typeface="Wingdings" panose="05000000000000000000" pitchFamily="2" charset="2"/>
              <a:buChar char="§"/>
            </a:pPr>
            <a:r>
              <a:rPr lang="en-IN" dirty="0"/>
              <a:t> Created 5 more new features [due1, due2, due3, due4, due5] </a:t>
            </a:r>
          </a:p>
          <a:p>
            <a:pPr>
              <a:buFont typeface="Wingdings" panose="05000000000000000000" pitchFamily="2" charset="2"/>
              <a:buChar char="§"/>
            </a:pPr>
            <a:r>
              <a:rPr lang="en-IN" dirty="0"/>
              <a:t> By taking the difference between the every month bill amount and successive month pay amount</a:t>
            </a:r>
          </a:p>
          <a:p>
            <a:pPr>
              <a:buFont typeface="Wingdings" panose="05000000000000000000" pitchFamily="2" charset="2"/>
              <a:buChar char="§"/>
            </a:pPr>
            <a:r>
              <a:rPr lang="en-IN" dirty="0"/>
              <a:t> Created one more feature PAYMENT VALUE by adding all PAY_X </a:t>
            </a:r>
            <a:r>
              <a:rPr lang="en-IN" dirty="0" smtClean="0"/>
              <a:t>features</a:t>
            </a:r>
            <a:endParaRPr lang="en-IN" dirty="0"/>
          </a:p>
        </p:txBody>
      </p:sp>
    </p:spTree>
    <p:extLst>
      <p:ext uri="{BB962C8B-B14F-4D97-AF65-F5344CB8AC3E}">
        <p14:creationId xmlns:p14="http://schemas.microsoft.com/office/powerpoint/2010/main" val="725667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146" y="387928"/>
            <a:ext cx="11176000" cy="5902036"/>
          </a:xfrm>
        </p:spPr>
        <p:txBody>
          <a:bodyPr/>
          <a:lstStyle/>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0" indent="0">
              <a:buNone/>
            </a:pPr>
            <a:endParaRPr lang="en-US" sz="2400" dirty="0" smtClean="0"/>
          </a:p>
          <a:p>
            <a:pPr>
              <a:buFont typeface="Arial" panose="020B0604020202020204" pitchFamily="34" charset="0"/>
              <a:buChar char="•"/>
            </a:pPr>
            <a:r>
              <a:rPr lang="en-US" sz="2400" dirty="0"/>
              <a:t> </a:t>
            </a:r>
            <a:r>
              <a:rPr lang="en-US" sz="2000" dirty="0" smtClean="0"/>
              <a:t>From </a:t>
            </a:r>
            <a:r>
              <a:rPr lang="en-US" sz="2000" dirty="0"/>
              <a:t>41 to 80, the defaulters increase with increase in age and limit </a:t>
            </a:r>
            <a:r>
              <a:rPr lang="en-US" sz="2000" dirty="0" smtClean="0"/>
              <a:t>balance</a:t>
            </a:r>
          </a:p>
          <a:p>
            <a:pPr>
              <a:buFont typeface="Arial" panose="020B0604020202020204" pitchFamily="34" charset="0"/>
              <a:buChar char="•"/>
            </a:pPr>
            <a:r>
              <a:rPr lang="en-US" sz="2000" dirty="0"/>
              <a:t> </a:t>
            </a:r>
            <a:r>
              <a:rPr lang="en-US" sz="2000" dirty="0" smtClean="0"/>
              <a:t>Probability </a:t>
            </a:r>
            <a:r>
              <a:rPr lang="en-US" sz="2000" dirty="0"/>
              <a:t>of being default increases with increase in age </a:t>
            </a:r>
            <a:r>
              <a:rPr lang="en-US" sz="2000" dirty="0" smtClean="0"/>
              <a:t>group</a:t>
            </a:r>
          </a:p>
          <a:p>
            <a:pPr>
              <a:buFont typeface="Arial" panose="020B0604020202020204" pitchFamily="34" charset="0"/>
              <a:buChar char="•"/>
            </a:pPr>
            <a:r>
              <a:rPr lang="en-US" sz="2000" dirty="0"/>
              <a:t> </a:t>
            </a:r>
            <a:r>
              <a:rPr lang="en-US" sz="2000" dirty="0" smtClean="0"/>
              <a:t>Mean payment value for defaulters is around 2 and for non-defaulters is -2</a:t>
            </a:r>
          </a:p>
          <a:p>
            <a:pPr>
              <a:buFont typeface="Arial" panose="020B0604020202020204" pitchFamily="34" charset="0"/>
              <a:buChar char="•"/>
            </a:pPr>
            <a:r>
              <a:rPr lang="en-IN" sz="2000" dirty="0" smtClean="0"/>
              <a:t> Mean values for all dues is more for </a:t>
            </a:r>
            <a:r>
              <a:rPr lang="en-IN" sz="2000" dirty="0" err="1" smtClean="0"/>
              <a:t>defaultes</a:t>
            </a:r>
            <a:r>
              <a:rPr lang="en-IN" sz="2000" dirty="0" smtClean="0"/>
              <a:t> than non-defaulters</a:t>
            </a:r>
            <a:endParaRPr lang="en-IN" sz="2000"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6" y="856649"/>
            <a:ext cx="4075294" cy="298092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922" y="856649"/>
            <a:ext cx="4497534" cy="2892057"/>
          </a:xfrm>
          <a:prstGeom prst="rect">
            <a:avLst/>
          </a:prstGeom>
        </p:spPr>
      </p:pic>
    </p:spTree>
    <p:extLst>
      <p:ext uri="{BB962C8B-B14F-4D97-AF65-F5344CB8AC3E}">
        <p14:creationId xmlns:p14="http://schemas.microsoft.com/office/powerpoint/2010/main" val="713491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project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597356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306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15875"/>
          </a:xfrm>
        </p:spPr>
        <p:txBody>
          <a:bodyPr/>
          <a:lstStyle/>
          <a:p>
            <a:r>
              <a:rPr lang="en-IN" dirty="0" smtClean="0"/>
              <a:t>Feature selection</a:t>
            </a:r>
            <a:endParaRPr lang="en-IN" dirty="0"/>
          </a:p>
        </p:txBody>
      </p:sp>
      <p:sp>
        <p:nvSpPr>
          <p:cNvPr id="3" name="Content Placeholder 2"/>
          <p:cNvSpPr>
            <a:spLocks noGrp="1"/>
          </p:cNvSpPr>
          <p:nvPr>
            <p:ph idx="1"/>
          </p:nvPr>
        </p:nvSpPr>
        <p:spPr>
          <a:xfrm>
            <a:off x="1024128" y="2050473"/>
            <a:ext cx="9720071" cy="4258887"/>
          </a:xfrm>
        </p:spPr>
        <p:txBody>
          <a:bodyPr>
            <a:normAutofit lnSpcReduction="10000"/>
          </a:bodyPr>
          <a:lstStyle/>
          <a:p>
            <a:pPr marL="0" indent="0">
              <a:lnSpc>
                <a:spcPct val="150000"/>
              </a:lnSpc>
              <a:buNone/>
            </a:pPr>
            <a:r>
              <a:rPr lang="en-IN" sz="2800" dirty="0" smtClean="0"/>
              <a:t> Statistical Tests</a:t>
            </a:r>
            <a:r>
              <a:rPr lang="en-IN" sz="2800" b="1" dirty="0" smtClean="0"/>
              <a:t> </a:t>
            </a:r>
            <a:r>
              <a:rPr lang="en-IN" dirty="0" smtClean="0"/>
              <a:t>:</a:t>
            </a:r>
          </a:p>
          <a:p>
            <a:pPr>
              <a:lnSpc>
                <a:spcPct val="150000"/>
              </a:lnSpc>
              <a:buFont typeface="Arial" panose="020B0604020202020204" pitchFamily="34" charset="0"/>
              <a:buChar char="•"/>
            </a:pPr>
            <a:r>
              <a:rPr lang="en-IN" dirty="0" smtClean="0"/>
              <a:t> </a:t>
            </a:r>
            <a:r>
              <a:rPr lang="en-IN" sz="2400" dirty="0" smtClean="0"/>
              <a:t>2-sample Independent T-test </a:t>
            </a:r>
            <a:r>
              <a:rPr lang="en-IN" dirty="0" smtClean="0"/>
              <a:t>: For Numerical vs Categorical variables</a:t>
            </a:r>
          </a:p>
          <a:p>
            <a:pPr>
              <a:lnSpc>
                <a:spcPct val="150000"/>
              </a:lnSpc>
              <a:buFont typeface="Arial" panose="020B0604020202020204" pitchFamily="34" charset="0"/>
              <a:buChar char="•"/>
            </a:pPr>
            <a:r>
              <a:rPr lang="en-IN" dirty="0" smtClean="0"/>
              <a:t> </a:t>
            </a:r>
            <a:r>
              <a:rPr lang="en-IN" sz="2400" dirty="0" smtClean="0"/>
              <a:t>Chi-square contingency</a:t>
            </a:r>
            <a:r>
              <a:rPr lang="en-IN" sz="2400" dirty="0" smtClean="0"/>
              <a:t> </a:t>
            </a:r>
            <a:r>
              <a:rPr lang="en-IN" dirty="0" smtClean="0"/>
              <a:t>: For Categorical vs Categorical variables</a:t>
            </a:r>
          </a:p>
          <a:p>
            <a:pPr>
              <a:lnSpc>
                <a:spcPct val="150000"/>
              </a:lnSpc>
              <a:buFont typeface="Arial" panose="020B0604020202020204" pitchFamily="34" charset="0"/>
              <a:buChar char="•"/>
            </a:pPr>
            <a:r>
              <a:rPr lang="en-IN" dirty="0" smtClean="0"/>
              <a:t> </a:t>
            </a:r>
            <a:r>
              <a:rPr lang="en-IN" sz="2400" dirty="0" smtClean="0"/>
              <a:t>Results from the statistical tests </a:t>
            </a:r>
            <a:r>
              <a:rPr lang="en-IN" dirty="0" smtClean="0"/>
              <a:t>:</a:t>
            </a:r>
          </a:p>
          <a:p>
            <a:pPr marL="0" indent="0">
              <a:lnSpc>
                <a:spcPct val="150000"/>
              </a:lnSpc>
              <a:buNone/>
            </a:pPr>
            <a:r>
              <a:rPr lang="en-IN" dirty="0" smtClean="0"/>
              <a:t>	Significant Variables count - 20</a:t>
            </a:r>
          </a:p>
          <a:p>
            <a:pPr marL="0" indent="0">
              <a:lnSpc>
                <a:spcPct val="150000"/>
              </a:lnSpc>
              <a:buNone/>
            </a:pPr>
            <a:r>
              <a:rPr lang="en-IN" dirty="0" smtClean="0"/>
              <a:t>	Insignificant </a:t>
            </a:r>
            <a:r>
              <a:rPr lang="en-IN" dirty="0"/>
              <a:t>V</a:t>
            </a:r>
            <a:r>
              <a:rPr lang="en-IN" dirty="0" smtClean="0"/>
              <a:t>ariables count - 3</a:t>
            </a:r>
            <a:endParaRPr lang="en-IN" dirty="0"/>
          </a:p>
        </p:txBody>
      </p:sp>
    </p:spTree>
    <p:extLst>
      <p:ext uri="{BB962C8B-B14F-4D97-AF65-F5344CB8AC3E}">
        <p14:creationId xmlns:p14="http://schemas.microsoft.com/office/powerpoint/2010/main" val="2971859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IN" dirty="0" smtClean="0"/>
              <a:t> ID </a:t>
            </a:r>
            <a:r>
              <a:rPr lang="en-IN" dirty="0"/>
              <a:t>variable removed from the data</a:t>
            </a:r>
          </a:p>
          <a:p>
            <a:pPr>
              <a:buFont typeface="Wingdings" panose="05000000000000000000" pitchFamily="2" charset="2"/>
              <a:buChar char="ü"/>
            </a:pPr>
            <a:r>
              <a:rPr lang="en-IN" dirty="0"/>
              <a:t> 0,5,6 are replaced with 4 </a:t>
            </a:r>
            <a:r>
              <a:rPr lang="en-IN" dirty="0" smtClean="0"/>
              <a:t>(others) in </a:t>
            </a:r>
            <a:r>
              <a:rPr lang="en-IN" dirty="0"/>
              <a:t>the EDUCATION column</a:t>
            </a:r>
          </a:p>
          <a:p>
            <a:pPr>
              <a:buFont typeface="Wingdings" panose="05000000000000000000" pitchFamily="2" charset="2"/>
              <a:buChar char="ü"/>
            </a:pPr>
            <a:r>
              <a:rPr lang="en-IN" dirty="0"/>
              <a:t> 0 replaced with </a:t>
            </a:r>
            <a:r>
              <a:rPr lang="en-IN" dirty="0" smtClean="0"/>
              <a:t>3 (others) </a:t>
            </a:r>
            <a:r>
              <a:rPr lang="en-IN" dirty="0"/>
              <a:t>in the MARRIAGE </a:t>
            </a:r>
            <a:r>
              <a:rPr lang="en-IN" dirty="0" smtClean="0"/>
              <a:t>column</a:t>
            </a:r>
          </a:p>
          <a:p>
            <a:pPr>
              <a:buFont typeface="Wingdings" panose="05000000000000000000" pitchFamily="2" charset="2"/>
              <a:buChar char="ü"/>
            </a:pPr>
            <a:r>
              <a:rPr lang="en-IN" dirty="0" smtClean="0"/>
              <a:t> Scaling Technique : Standard Scaler applied on the numerical variables</a:t>
            </a:r>
          </a:p>
          <a:p>
            <a:pPr>
              <a:buFont typeface="Wingdings" panose="05000000000000000000" pitchFamily="2" charset="2"/>
              <a:buChar char="ü"/>
            </a:pPr>
            <a:r>
              <a:rPr lang="en-IN" dirty="0"/>
              <a:t> Transformation : </a:t>
            </a:r>
            <a:r>
              <a:rPr lang="en-IN" dirty="0" smtClean="0"/>
              <a:t>Yeo-Johnson method</a:t>
            </a:r>
          </a:p>
          <a:p>
            <a:pPr>
              <a:buFont typeface="Wingdings" panose="05000000000000000000" pitchFamily="2" charset="2"/>
              <a:buChar char="ü"/>
            </a:pPr>
            <a:r>
              <a:rPr lang="en-IN" dirty="0" smtClean="0"/>
              <a:t> Encoding : Dummy Encoding on Categorical data</a:t>
            </a:r>
          </a:p>
          <a:p>
            <a:pPr>
              <a:buFont typeface="Wingdings" panose="05000000000000000000" pitchFamily="2" charset="2"/>
              <a:buChar char="ü"/>
            </a:pPr>
            <a:r>
              <a:rPr lang="en-IN" dirty="0"/>
              <a:t> </a:t>
            </a:r>
            <a:r>
              <a:rPr lang="en-IN" dirty="0" smtClean="0"/>
              <a:t>Splitting the data : Data has split into train and test set in </a:t>
            </a:r>
            <a:r>
              <a:rPr lang="en-IN" dirty="0" smtClean="0"/>
              <a:t>70:30</a:t>
            </a:r>
            <a:r>
              <a:rPr lang="en-IN" dirty="0" smtClean="0"/>
              <a:t> </a:t>
            </a:r>
            <a:r>
              <a:rPr lang="en-IN" dirty="0" smtClean="0"/>
              <a:t>ratio</a:t>
            </a:r>
          </a:p>
          <a:p>
            <a:pPr>
              <a:buFont typeface="Wingdings" panose="05000000000000000000" pitchFamily="2" charset="2"/>
              <a:buChar char="ü"/>
            </a:pPr>
            <a:r>
              <a:rPr lang="en-IN" dirty="0" smtClean="0"/>
              <a:t> SMOTE technique has used to balance the imbalanced data</a:t>
            </a:r>
          </a:p>
          <a:p>
            <a:pPr>
              <a:buFont typeface="Wingdings" panose="05000000000000000000" pitchFamily="2" charset="2"/>
              <a:buChar char="ü"/>
            </a:pPr>
            <a:endParaRPr lang="en-IN" dirty="0" smtClean="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384784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Base model – logistic regression </a:t>
            </a:r>
            <a:r>
              <a:rPr lang="en-IN" sz="3200" dirty="0" smtClean="0"/>
              <a:t>(before smote)</a:t>
            </a:r>
            <a:endParaRPr lang="en-IN" sz="3200" dirty="0"/>
          </a:p>
        </p:txBody>
      </p:sp>
      <p:pic>
        <p:nvPicPr>
          <p:cNvPr id="4" name="Content Placeholder 3"/>
          <p:cNvPicPr>
            <a:picLocks noGrp="1" noChangeAspect="1"/>
          </p:cNvPicPr>
          <p:nvPr>
            <p:ph idx="1"/>
          </p:nvPr>
        </p:nvPicPr>
        <p:blipFill>
          <a:blip r:embed="rId2"/>
          <a:stretch>
            <a:fillRect/>
          </a:stretch>
        </p:blipFill>
        <p:spPr>
          <a:xfrm>
            <a:off x="1024128" y="2697018"/>
            <a:ext cx="5071872" cy="3179742"/>
          </a:xfrm>
          <a:prstGeom prst="rect">
            <a:avLst/>
          </a:prstGeom>
        </p:spPr>
      </p:pic>
      <p:pic>
        <p:nvPicPr>
          <p:cNvPr id="5" name="Picture 4"/>
          <p:cNvPicPr>
            <a:picLocks noChangeAspect="1"/>
          </p:cNvPicPr>
          <p:nvPr/>
        </p:nvPicPr>
        <p:blipFill>
          <a:blip r:embed="rId3"/>
          <a:stretch>
            <a:fillRect/>
          </a:stretch>
        </p:blipFill>
        <p:spPr>
          <a:xfrm>
            <a:off x="9258356" y="4211659"/>
            <a:ext cx="1485844" cy="785214"/>
          </a:xfrm>
          <a:prstGeom prst="rect">
            <a:avLst/>
          </a:prstGeom>
        </p:spPr>
      </p:pic>
      <p:sp>
        <p:nvSpPr>
          <p:cNvPr id="6" name="TextBox 5"/>
          <p:cNvSpPr txBox="1"/>
          <p:nvPr/>
        </p:nvSpPr>
        <p:spPr>
          <a:xfrm>
            <a:off x="8422731" y="3657600"/>
            <a:ext cx="2321469" cy="461665"/>
          </a:xfrm>
          <a:prstGeom prst="rect">
            <a:avLst/>
          </a:prstGeom>
          <a:noFill/>
        </p:spPr>
        <p:txBody>
          <a:bodyPr wrap="none" rtlCol="0">
            <a:spAutoFit/>
          </a:bodyPr>
          <a:lstStyle/>
          <a:p>
            <a:r>
              <a:rPr lang="en-IN" sz="2400" dirty="0" smtClean="0"/>
              <a:t>Confusion Matrix:</a:t>
            </a:r>
            <a:endParaRPr lang="en-IN" sz="2400" dirty="0"/>
          </a:p>
        </p:txBody>
      </p:sp>
    </p:spTree>
    <p:extLst>
      <p:ext uri="{BB962C8B-B14F-4D97-AF65-F5344CB8AC3E}">
        <p14:creationId xmlns:p14="http://schemas.microsoft.com/office/powerpoint/2010/main" val="3814329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a:t>
            </a:r>
            <a:r>
              <a:rPr lang="en-IN" dirty="0" smtClean="0"/>
              <a:t>– Voting Classifier </a:t>
            </a:r>
            <a:r>
              <a:rPr lang="en-IN" sz="3200" dirty="0" smtClean="0"/>
              <a:t>(post </a:t>
            </a:r>
            <a:r>
              <a:rPr lang="en-IN" sz="3200" dirty="0"/>
              <a:t>smote)</a:t>
            </a:r>
            <a:endParaRPr lang="en-IN" dirty="0"/>
          </a:p>
        </p:txBody>
      </p:sp>
      <p:sp>
        <p:nvSpPr>
          <p:cNvPr id="5" name="TextBox 4"/>
          <p:cNvSpPr txBox="1"/>
          <p:nvPr/>
        </p:nvSpPr>
        <p:spPr>
          <a:xfrm>
            <a:off x="1024128" y="5403272"/>
            <a:ext cx="7749814"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Accuracy score </a:t>
            </a:r>
            <a:r>
              <a:rPr lang="en-IN" dirty="0" smtClean="0"/>
              <a:t>increased</a:t>
            </a:r>
            <a:r>
              <a:rPr lang="en-IN" dirty="0" smtClean="0"/>
              <a:t> </a:t>
            </a:r>
            <a:r>
              <a:rPr lang="en-IN" dirty="0" smtClean="0"/>
              <a:t>from 82% to </a:t>
            </a:r>
            <a:r>
              <a:rPr lang="en-IN" dirty="0" smtClean="0"/>
              <a:t>86</a:t>
            </a:r>
            <a:r>
              <a:rPr lang="en-IN" dirty="0" smtClean="0"/>
              <a:t>%</a:t>
            </a:r>
          </a:p>
          <a:p>
            <a:pPr marL="285750" indent="-285750">
              <a:buFont typeface="Wingdings" panose="05000000000000000000" pitchFamily="2" charset="2"/>
              <a:buChar char="Ø"/>
            </a:pPr>
            <a:r>
              <a:rPr lang="en-IN" dirty="0" smtClean="0"/>
              <a:t>Roc-</a:t>
            </a:r>
            <a:r>
              <a:rPr lang="en-IN" dirty="0" err="1" smtClean="0"/>
              <a:t>auc</a:t>
            </a:r>
            <a:r>
              <a:rPr lang="en-IN" dirty="0" smtClean="0"/>
              <a:t> score increased from 0.65 to 0.86</a:t>
            </a:r>
            <a:endParaRPr lang="en-IN" dirty="0" smtClean="0"/>
          </a:p>
          <a:p>
            <a:pPr marL="285750" indent="-285750">
              <a:buFont typeface="Wingdings" panose="05000000000000000000" pitchFamily="2" charset="2"/>
              <a:buChar char="Ø"/>
            </a:pPr>
            <a:r>
              <a:rPr lang="en-IN" dirty="0" smtClean="0"/>
              <a:t>Recall_1 increased from 0.35 to </a:t>
            </a:r>
            <a:r>
              <a:rPr lang="en-IN" dirty="0" smtClean="0"/>
              <a:t>0.84</a:t>
            </a:r>
            <a:endParaRPr lang="en-IN" dirty="0" smtClean="0"/>
          </a:p>
          <a:p>
            <a:pPr marL="285750" indent="-285750">
              <a:buFont typeface="Wingdings" panose="05000000000000000000" pitchFamily="2" charset="2"/>
              <a:buChar char="Ø"/>
            </a:pPr>
            <a:r>
              <a:rPr lang="en-IN" dirty="0" smtClean="0"/>
              <a:t>Kappa score increased from 0.37 to 0.72</a:t>
            </a:r>
            <a:endParaRPr lang="en-IN" dirty="0"/>
          </a:p>
          <a:p>
            <a:endParaRPr lang="en-IN" dirty="0"/>
          </a:p>
        </p:txBody>
      </p:sp>
      <p:pic>
        <p:nvPicPr>
          <p:cNvPr id="6" name="Content Placeholder 5"/>
          <p:cNvPicPr>
            <a:picLocks noGrp="1" noChangeAspect="1"/>
          </p:cNvPicPr>
          <p:nvPr>
            <p:ph idx="1"/>
          </p:nvPr>
        </p:nvPicPr>
        <p:blipFill>
          <a:blip r:embed="rId2"/>
          <a:stretch>
            <a:fillRect/>
          </a:stretch>
        </p:blipFill>
        <p:spPr>
          <a:xfrm>
            <a:off x="1024128" y="2084832"/>
            <a:ext cx="5442832" cy="3124477"/>
          </a:xfrm>
          <a:prstGeom prst="rect">
            <a:avLst/>
          </a:prstGeom>
        </p:spPr>
      </p:pic>
    </p:spTree>
    <p:extLst>
      <p:ext uri="{BB962C8B-B14F-4D97-AF65-F5344CB8AC3E}">
        <p14:creationId xmlns:p14="http://schemas.microsoft.com/office/powerpoint/2010/main" val="2044805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2" y="492853"/>
            <a:ext cx="9720072" cy="1206638"/>
          </a:xfrm>
        </p:spPr>
        <p:txBody>
          <a:bodyPr/>
          <a:lstStyle/>
          <a:p>
            <a:r>
              <a:rPr lang="en-US" dirty="0" smtClean="0"/>
              <a:t>Model comparison</a:t>
            </a:r>
            <a:endParaRPr lang="en-IN" dirty="0"/>
          </a:p>
        </p:txBody>
      </p:sp>
      <p:pic>
        <p:nvPicPr>
          <p:cNvPr id="4" name="Content Placeholder 3"/>
          <p:cNvPicPr>
            <a:picLocks noGrp="1"/>
          </p:cNvPicPr>
          <p:nvPr>
            <p:ph idx="1"/>
          </p:nvPr>
        </p:nvPicPr>
        <p:blipFill>
          <a:blip r:embed="rId2"/>
          <a:stretch>
            <a:fillRect/>
          </a:stretch>
        </p:blipFill>
        <p:spPr>
          <a:xfrm>
            <a:off x="1173019" y="1579419"/>
            <a:ext cx="6151418" cy="5040468"/>
          </a:xfrm>
          <a:prstGeom prst="rect">
            <a:avLst/>
          </a:prstGeom>
        </p:spPr>
      </p:pic>
      <p:sp>
        <p:nvSpPr>
          <p:cNvPr id="5" name="Rectangle 4"/>
          <p:cNvSpPr/>
          <p:nvPr/>
        </p:nvSpPr>
        <p:spPr>
          <a:xfrm>
            <a:off x="3445164" y="4267200"/>
            <a:ext cx="748145" cy="1052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276436" y="4267200"/>
            <a:ext cx="766619" cy="1052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486400" y="4267200"/>
            <a:ext cx="1717964" cy="1052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445164" y="6169892"/>
            <a:ext cx="3759200" cy="258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1816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recommendations</a:t>
            </a:r>
            <a:endParaRPr lang="en-IN" dirty="0"/>
          </a:p>
        </p:txBody>
      </p:sp>
      <p:sp>
        <p:nvSpPr>
          <p:cNvPr id="3" name="Content Placeholder 2"/>
          <p:cNvSpPr>
            <a:spLocks noGrp="1"/>
          </p:cNvSpPr>
          <p:nvPr>
            <p:ph idx="1"/>
          </p:nvPr>
        </p:nvSpPr>
        <p:spPr>
          <a:xfrm>
            <a:off x="1024128" y="2084832"/>
            <a:ext cx="9720073" cy="4224528"/>
          </a:xfrm>
        </p:spPr>
        <p:txBody>
          <a:bodyPr/>
          <a:lstStyle/>
          <a:p>
            <a:pPr>
              <a:buFont typeface="Wingdings" panose="05000000000000000000" pitchFamily="2" charset="2"/>
              <a:buChar char="Ø"/>
            </a:pPr>
            <a:endParaRPr lang="en-IN" dirty="0" smtClean="0"/>
          </a:p>
          <a:p>
            <a:pPr>
              <a:buFont typeface="Wingdings" panose="05000000000000000000" pitchFamily="2" charset="2"/>
              <a:buChar char="Ø"/>
            </a:pPr>
            <a:r>
              <a:rPr lang="en-US" dirty="0"/>
              <a:t> I</a:t>
            </a:r>
            <a:r>
              <a:rPr lang="en-US" dirty="0" smtClean="0"/>
              <a:t>mprove </a:t>
            </a:r>
            <a:r>
              <a:rPr lang="en-US" dirty="0"/>
              <a:t>the construction of the credit indicator system. A good credit index system is conducive to better assessment of personal </a:t>
            </a:r>
            <a:r>
              <a:rPr lang="en-US" dirty="0" smtClean="0"/>
              <a:t>credit.</a:t>
            </a:r>
          </a:p>
          <a:p>
            <a:pPr>
              <a:buFont typeface="Wingdings" panose="05000000000000000000" pitchFamily="2" charset="2"/>
              <a:buChar char="Ø"/>
            </a:pPr>
            <a:r>
              <a:rPr lang="en-IN" dirty="0" smtClean="0"/>
              <a:t> Focus on the clients whose payments are in delay for more than 2 months</a:t>
            </a:r>
          </a:p>
          <a:p>
            <a:pPr>
              <a:buFont typeface="Wingdings" panose="05000000000000000000" pitchFamily="2" charset="2"/>
              <a:buChar char="Ø"/>
            </a:pPr>
            <a:r>
              <a:rPr lang="en-IN" dirty="0"/>
              <a:t> </a:t>
            </a:r>
            <a:r>
              <a:rPr lang="en-IN" dirty="0" smtClean="0"/>
              <a:t>From the EDA as well as from the model feature importance, features which are related to bill and pay amounts (includes dues), pay values and limit balance plays a key role in predicting the target variable</a:t>
            </a:r>
          </a:p>
          <a:p>
            <a:pPr>
              <a:buFont typeface="Wingdings" panose="05000000000000000000" pitchFamily="2" charset="2"/>
              <a:buChar char="Ø"/>
            </a:pPr>
            <a:r>
              <a:rPr lang="en-IN" dirty="0"/>
              <a:t> </a:t>
            </a:r>
            <a:r>
              <a:rPr lang="en-IN" dirty="0" smtClean="0"/>
              <a:t>So by considering all the significant features influencing the default, improve the process of evaluating the person while approving the credit</a:t>
            </a:r>
            <a:endParaRPr lang="en-IN" dirty="0"/>
          </a:p>
        </p:txBody>
      </p:sp>
    </p:spTree>
    <p:extLst>
      <p:ext uri="{BB962C8B-B14F-4D97-AF65-F5344CB8AC3E}">
        <p14:creationId xmlns:p14="http://schemas.microsoft.com/office/powerpoint/2010/main" val="3677856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363657"/>
          </a:xfrm>
        </p:spPr>
        <p:txBody>
          <a:bodyPr/>
          <a:lstStyle/>
          <a:p>
            <a:r>
              <a:rPr lang="en-IN" dirty="0" smtClean="0"/>
              <a:t>summary</a:t>
            </a:r>
            <a:endParaRPr lang="en-IN" dirty="0"/>
          </a:p>
        </p:txBody>
      </p:sp>
      <p:sp>
        <p:nvSpPr>
          <p:cNvPr id="3" name="Content Placeholder 2"/>
          <p:cNvSpPr>
            <a:spLocks noGrp="1"/>
          </p:cNvSpPr>
          <p:nvPr>
            <p:ph idx="1"/>
          </p:nvPr>
        </p:nvSpPr>
        <p:spPr>
          <a:xfrm>
            <a:off x="1024128" y="2152073"/>
            <a:ext cx="9720073" cy="4406669"/>
          </a:xfrm>
        </p:spPr>
        <p:txBody>
          <a:bodyPr/>
          <a:lstStyle/>
          <a:p>
            <a:pPr>
              <a:buFont typeface="Wingdings" panose="05000000000000000000" pitchFamily="2" charset="2"/>
              <a:buChar char="Ø"/>
            </a:pPr>
            <a:r>
              <a:rPr lang="en-IN" dirty="0" smtClean="0"/>
              <a:t> Data Analysis has done on all the features to get the insights and to know the influence of those on target variable</a:t>
            </a:r>
          </a:p>
          <a:p>
            <a:pPr>
              <a:buFont typeface="Wingdings" panose="05000000000000000000" pitchFamily="2" charset="2"/>
              <a:buChar char="Ø"/>
            </a:pPr>
            <a:r>
              <a:rPr lang="en-IN" dirty="0" smtClean="0"/>
              <a:t> Created 7 new features using feature engineering technique</a:t>
            </a:r>
          </a:p>
          <a:p>
            <a:pPr>
              <a:buFont typeface="Wingdings" panose="05000000000000000000" pitchFamily="2" charset="2"/>
              <a:buChar char="Ø"/>
            </a:pPr>
            <a:r>
              <a:rPr lang="en-IN" dirty="0"/>
              <a:t> </a:t>
            </a:r>
            <a:r>
              <a:rPr lang="en-IN" dirty="0" smtClean="0"/>
              <a:t>SMOTE technique has used to balance the data</a:t>
            </a:r>
          </a:p>
          <a:p>
            <a:pPr>
              <a:buFont typeface="Wingdings" panose="05000000000000000000" pitchFamily="2" charset="2"/>
              <a:buChar char="Ø"/>
            </a:pPr>
            <a:r>
              <a:rPr lang="en-IN" dirty="0"/>
              <a:t> </a:t>
            </a:r>
            <a:r>
              <a:rPr lang="en-IN" dirty="0" smtClean="0"/>
              <a:t>Statistical tests has been performed on all the variables</a:t>
            </a:r>
          </a:p>
          <a:p>
            <a:pPr>
              <a:buFont typeface="Wingdings" panose="05000000000000000000" pitchFamily="2" charset="2"/>
              <a:buChar char="Ø"/>
            </a:pPr>
            <a:r>
              <a:rPr lang="en-IN" dirty="0"/>
              <a:t> </a:t>
            </a:r>
            <a:r>
              <a:rPr lang="en-IN" dirty="0" smtClean="0"/>
              <a:t>So many Linear and Non-linear models have built to get the model which classifies the target variable better</a:t>
            </a:r>
          </a:p>
          <a:p>
            <a:pPr>
              <a:buFont typeface="Wingdings" panose="05000000000000000000" pitchFamily="2" charset="2"/>
              <a:buChar char="Ø"/>
            </a:pPr>
            <a:r>
              <a:rPr lang="en-IN" dirty="0"/>
              <a:t> U</a:t>
            </a:r>
            <a:r>
              <a:rPr lang="en-IN" dirty="0" smtClean="0"/>
              <a:t>sed hyper tuning, bagging, boosting, stacking techniques to improve the prediction </a:t>
            </a:r>
          </a:p>
          <a:p>
            <a:pPr marL="0" indent="0">
              <a:buNone/>
            </a:pPr>
            <a:r>
              <a:rPr lang="en-IN" dirty="0"/>
              <a:t> </a:t>
            </a:r>
            <a:r>
              <a:rPr lang="en-IN" dirty="0" smtClean="0"/>
              <a:t>performance of the model</a:t>
            </a:r>
          </a:p>
        </p:txBody>
      </p:sp>
    </p:spTree>
    <p:extLst>
      <p:ext uri="{BB962C8B-B14F-4D97-AF65-F5344CB8AC3E}">
        <p14:creationId xmlns:p14="http://schemas.microsoft.com/office/powerpoint/2010/main" val="813826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3120" y="2590800"/>
            <a:ext cx="5120640" cy="1986742"/>
          </a:xfrm>
        </p:spPr>
        <p:txBody>
          <a:bodyPr>
            <a:normAutofit/>
          </a:bodyPr>
          <a:lstStyle/>
          <a:p>
            <a:r>
              <a:rPr lang="en-IN" sz="9600" b="1" dirty="0" smtClean="0">
                <a:latin typeface="Edwardian Script ITC" panose="030303020407070D0804" pitchFamily="66" charset="0"/>
              </a:rPr>
              <a:t>Thank you</a:t>
            </a:r>
            <a:endParaRPr lang="en-IN" sz="9600" b="1" dirty="0">
              <a:latin typeface="Edwardian Script ITC" panose="030303020407070D0804" pitchFamily="66" charset="0"/>
            </a:endParaRPr>
          </a:p>
        </p:txBody>
      </p:sp>
    </p:spTree>
    <p:extLst>
      <p:ext uri="{BB962C8B-B14F-4D97-AF65-F5344CB8AC3E}">
        <p14:creationId xmlns:p14="http://schemas.microsoft.com/office/powerpoint/2010/main" val="190040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78929"/>
          </a:xfrm>
        </p:spPr>
        <p:txBody>
          <a:bodyPr/>
          <a:lstStyle/>
          <a:p>
            <a:r>
              <a:rPr lang="en-US" dirty="0" smtClean="0"/>
              <a:t>Business Understanding</a:t>
            </a:r>
            <a:endParaRPr lang="en-IN" dirty="0"/>
          </a:p>
        </p:txBody>
      </p:sp>
      <p:sp>
        <p:nvSpPr>
          <p:cNvPr id="3" name="Content Placeholder 2"/>
          <p:cNvSpPr>
            <a:spLocks noGrp="1"/>
          </p:cNvSpPr>
          <p:nvPr>
            <p:ph idx="1"/>
          </p:nvPr>
        </p:nvSpPr>
        <p:spPr>
          <a:xfrm>
            <a:off x="646545" y="2031999"/>
            <a:ext cx="11369963" cy="4941456"/>
          </a:xfrm>
        </p:spPr>
        <p:txBody>
          <a:bodyPr>
            <a:normAutofit/>
          </a:bodyPr>
          <a:lstStyle/>
          <a:p>
            <a:pPr>
              <a:lnSpc>
                <a:spcPct val="100000"/>
              </a:lnSpc>
            </a:pPr>
            <a:r>
              <a:rPr lang="en-US" sz="2400" dirty="0" smtClean="0"/>
              <a:t>Overview</a:t>
            </a:r>
            <a:r>
              <a:rPr lang="en-US" dirty="0" smtClean="0"/>
              <a:t>:</a:t>
            </a:r>
          </a:p>
          <a:p>
            <a:pPr>
              <a:lnSpc>
                <a:spcPct val="100000"/>
              </a:lnSpc>
            </a:pPr>
            <a:r>
              <a:rPr lang="en-US" dirty="0" smtClean="0"/>
              <a:t>Financial </a:t>
            </a:r>
            <a:r>
              <a:rPr lang="en-US" dirty="0"/>
              <a:t>threats are displaying a trend about the credit risk of commercial banks as the incredible improvement in the financial industry has arisen. Credit card has been one of the most booming financial services by banks over the past </a:t>
            </a:r>
            <a:r>
              <a:rPr lang="en-US" dirty="0" smtClean="0"/>
              <a:t>years. In </a:t>
            </a:r>
            <a:r>
              <a:rPr lang="en-US" dirty="0"/>
              <a:t>this way, one of the biggest threats faces by commercial banks is the risk prediction of credit </a:t>
            </a:r>
            <a:r>
              <a:rPr lang="en-US" dirty="0" smtClean="0"/>
              <a:t>clients.</a:t>
            </a:r>
          </a:p>
          <a:p>
            <a:pPr>
              <a:lnSpc>
                <a:spcPct val="100000"/>
              </a:lnSpc>
            </a:pPr>
            <a:endParaRPr lang="en-US" dirty="0" smtClean="0"/>
          </a:p>
        </p:txBody>
      </p:sp>
    </p:spTree>
    <p:extLst>
      <p:ext uri="{BB962C8B-B14F-4D97-AF65-F5344CB8AC3E}">
        <p14:creationId xmlns:p14="http://schemas.microsoft.com/office/powerpoint/2010/main" val="4188934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IN" dirty="0"/>
          </a:p>
        </p:txBody>
      </p:sp>
      <p:sp>
        <p:nvSpPr>
          <p:cNvPr id="3" name="Content Placeholder 2"/>
          <p:cNvSpPr>
            <a:spLocks noGrp="1"/>
          </p:cNvSpPr>
          <p:nvPr>
            <p:ph idx="1"/>
          </p:nvPr>
        </p:nvSpPr>
        <p:spPr>
          <a:xfrm>
            <a:off x="1024129" y="2286000"/>
            <a:ext cx="2338832" cy="3190240"/>
          </a:xfrm>
        </p:spPr>
        <p:txBody>
          <a:bodyPr/>
          <a:lstStyle/>
          <a:p>
            <a:pPr>
              <a:buFont typeface="Wingdings" panose="05000000000000000000" pitchFamily="2" charset="2"/>
              <a:buChar char="§"/>
            </a:pPr>
            <a:r>
              <a:rPr lang="en-US" dirty="0" smtClean="0"/>
              <a:t>ID</a:t>
            </a:r>
          </a:p>
          <a:p>
            <a:pPr>
              <a:buFont typeface="Wingdings" panose="05000000000000000000" pitchFamily="2" charset="2"/>
              <a:buChar char="§"/>
            </a:pPr>
            <a:r>
              <a:rPr lang="en-US" smtClean="0"/>
              <a:t>LIMIT_BAL</a:t>
            </a:r>
            <a:endParaRPr lang="en-US" dirty="0" smtClean="0"/>
          </a:p>
          <a:p>
            <a:pPr>
              <a:buFont typeface="Wingdings" panose="05000000000000000000" pitchFamily="2" charset="2"/>
              <a:buChar char="§"/>
            </a:pPr>
            <a:r>
              <a:rPr lang="en-US" dirty="0" smtClean="0"/>
              <a:t>SEX</a:t>
            </a:r>
          </a:p>
          <a:p>
            <a:pPr>
              <a:buFont typeface="Wingdings" panose="05000000000000000000" pitchFamily="2" charset="2"/>
              <a:buChar char="§"/>
            </a:pPr>
            <a:r>
              <a:rPr lang="en-US" dirty="0" smtClean="0"/>
              <a:t>EDUCATION</a:t>
            </a:r>
          </a:p>
          <a:p>
            <a:pPr>
              <a:buFont typeface="Wingdings" panose="05000000000000000000" pitchFamily="2" charset="2"/>
              <a:buChar char="§"/>
            </a:pPr>
            <a:r>
              <a:rPr lang="en-US" dirty="0" smtClean="0"/>
              <a:t>MARRIAGE</a:t>
            </a:r>
          </a:p>
          <a:p>
            <a:pPr>
              <a:buFont typeface="Wingdings" panose="05000000000000000000" pitchFamily="2" charset="2"/>
              <a:buChar char="§"/>
            </a:pPr>
            <a:r>
              <a:rPr lang="en-US" dirty="0" smtClean="0"/>
              <a:t>AGE</a:t>
            </a:r>
          </a:p>
          <a:p>
            <a:pPr>
              <a:buFont typeface="Wingdings" panose="05000000000000000000" pitchFamily="2" charset="2"/>
              <a:buChar char="§"/>
            </a:pPr>
            <a:endParaRPr lang="en-IN"/>
          </a:p>
        </p:txBody>
      </p:sp>
      <p:sp>
        <p:nvSpPr>
          <p:cNvPr id="6" name="Content Placeholder 2"/>
          <p:cNvSpPr txBox="1">
            <a:spLocks/>
          </p:cNvSpPr>
          <p:nvPr/>
        </p:nvSpPr>
        <p:spPr>
          <a:xfrm>
            <a:off x="3545332" y="2286000"/>
            <a:ext cx="2338832" cy="30988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smtClean="0"/>
              <a:t>PAY_0</a:t>
            </a:r>
          </a:p>
          <a:p>
            <a:pPr>
              <a:buFont typeface="Wingdings" panose="05000000000000000000" pitchFamily="2" charset="2"/>
              <a:buChar char="§"/>
            </a:pPr>
            <a:r>
              <a:rPr lang="en-US" dirty="0" smtClean="0"/>
              <a:t>PAY_2</a:t>
            </a:r>
          </a:p>
          <a:p>
            <a:pPr>
              <a:buFont typeface="Wingdings" panose="05000000000000000000" pitchFamily="2" charset="2"/>
              <a:buChar char="§"/>
            </a:pPr>
            <a:r>
              <a:rPr lang="en-US" dirty="0" smtClean="0"/>
              <a:t>PAY_3</a:t>
            </a:r>
          </a:p>
          <a:p>
            <a:pPr>
              <a:buFont typeface="Wingdings" panose="05000000000000000000" pitchFamily="2" charset="2"/>
              <a:buChar char="§"/>
            </a:pPr>
            <a:r>
              <a:rPr lang="en-US" dirty="0" smtClean="0"/>
              <a:t>PAY_4</a:t>
            </a:r>
          </a:p>
          <a:p>
            <a:pPr>
              <a:buFont typeface="Wingdings" panose="05000000000000000000" pitchFamily="2" charset="2"/>
              <a:buChar char="§"/>
            </a:pPr>
            <a:r>
              <a:rPr lang="en-US" dirty="0" smtClean="0"/>
              <a:t>PAY_5</a:t>
            </a:r>
          </a:p>
          <a:p>
            <a:pPr>
              <a:buFont typeface="Wingdings" panose="05000000000000000000" pitchFamily="2" charset="2"/>
              <a:buChar char="§"/>
            </a:pPr>
            <a:r>
              <a:rPr lang="en-US" dirty="0" smtClean="0"/>
              <a:t>PAY_6</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en-IN" dirty="0"/>
          </a:p>
        </p:txBody>
      </p:sp>
      <p:sp>
        <p:nvSpPr>
          <p:cNvPr id="7" name="Content Placeholder 2"/>
          <p:cNvSpPr txBox="1">
            <a:spLocks/>
          </p:cNvSpPr>
          <p:nvPr/>
        </p:nvSpPr>
        <p:spPr>
          <a:xfrm>
            <a:off x="8587738" y="2265680"/>
            <a:ext cx="2338832" cy="311912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smtClean="0"/>
              <a:t>PAY_AMT1</a:t>
            </a:r>
          </a:p>
          <a:p>
            <a:pPr>
              <a:buFont typeface="Wingdings" panose="05000000000000000000" pitchFamily="2" charset="2"/>
              <a:buChar char="§"/>
            </a:pPr>
            <a:r>
              <a:rPr lang="en-US" dirty="0"/>
              <a:t>PAY</a:t>
            </a:r>
            <a:r>
              <a:rPr lang="en-US" dirty="0" smtClean="0"/>
              <a:t>_AMT2</a:t>
            </a:r>
            <a:endParaRPr lang="en-US" dirty="0"/>
          </a:p>
          <a:p>
            <a:pPr>
              <a:buFont typeface="Wingdings" panose="05000000000000000000" pitchFamily="2" charset="2"/>
              <a:buChar char="§"/>
            </a:pPr>
            <a:r>
              <a:rPr lang="en-US" dirty="0" smtClean="0"/>
              <a:t>PAY_AMT3</a:t>
            </a:r>
            <a:endParaRPr lang="en-US" dirty="0"/>
          </a:p>
          <a:p>
            <a:pPr>
              <a:buFont typeface="Wingdings" panose="05000000000000000000" pitchFamily="2" charset="2"/>
              <a:buChar char="§"/>
            </a:pPr>
            <a:r>
              <a:rPr lang="en-US" dirty="0" smtClean="0"/>
              <a:t>PAY_AMT4</a:t>
            </a:r>
            <a:endParaRPr lang="en-US" dirty="0"/>
          </a:p>
          <a:p>
            <a:pPr>
              <a:buFont typeface="Wingdings" panose="05000000000000000000" pitchFamily="2" charset="2"/>
              <a:buChar char="§"/>
            </a:pPr>
            <a:r>
              <a:rPr lang="en-US" dirty="0" smtClean="0"/>
              <a:t>PAY_AMT5</a:t>
            </a:r>
            <a:endParaRPr lang="en-US" dirty="0"/>
          </a:p>
          <a:p>
            <a:pPr>
              <a:buFont typeface="Wingdings" panose="05000000000000000000" pitchFamily="2" charset="2"/>
              <a:buChar char="§"/>
            </a:pPr>
            <a:r>
              <a:rPr lang="en-US" dirty="0" smtClean="0"/>
              <a:t>PAY_AMT6</a:t>
            </a:r>
            <a:endParaRPr lang="en-US" dirty="0"/>
          </a:p>
          <a:p>
            <a:pPr marL="0" indent="0">
              <a:buNone/>
            </a:pP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en-IN" dirty="0"/>
          </a:p>
        </p:txBody>
      </p:sp>
      <p:sp>
        <p:nvSpPr>
          <p:cNvPr id="10" name="Content Placeholder 2"/>
          <p:cNvSpPr txBox="1">
            <a:spLocks/>
          </p:cNvSpPr>
          <p:nvPr/>
        </p:nvSpPr>
        <p:spPr>
          <a:xfrm>
            <a:off x="6066535" y="2286000"/>
            <a:ext cx="2338832" cy="30988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smtClean="0"/>
              <a:t>BILL_AMT1</a:t>
            </a:r>
          </a:p>
          <a:p>
            <a:pPr>
              <a:buFont typeface="Wingdings" panose="05000000000000000000" pitchFamily="2" charset="2"/>
              <a:buChar char="§"/>
            </a:pPr>
            <a:r>
              <a:rPr lang="en-US" dirty="0" smtClean="0"/>
              <a:t>BILL_AMT2</a:t>
            </a:r>
            <a:endParaRPr lang="en-US" dirty="0"/>
          </a:p>
          <a:p>
            <a:pPr>
              <a:buFont typeface="Wingdings" panose="05000000000000000000" pitchFamily="2" charset="2"/>
              <a:buChar char="§"/>
            </a:pPr>
            <a:r>
              <a:rPr lang="en-US" dirty="0" smtClean="0"/>
              <a:t>BILL_AMT3</a:t>
            </a:r>
            <a:endParaRPr lang="en-US" dirty="0"/>
          </a:p>
          <a:p>
            <a:pPr>
              <a:buFont typeface="Wingdings" panose="05000000000000000000" pitchFamily="2" charset="2"/>
              <a:buChar char="§"/>
            </a:pPr>
            <a:r>
              <a:rPr lang="en-US" dirty="0" smtClean="0"/>
              <a:t>BILL_AMT4</a:t>
            </a:r>
            <a:endParaRPr lang="en-US" dirty="0"/>
          </a:p>
          <a:p>
            <a:pPr>
              <a:buFont typeface="Wingdings" panose="05000000000000000000" pitchFamily="2" charset="2"/>
              <a:buChar char="§"/>
            </a:pPr>
            <a:r>
              <a:rPr lang="en-US" dirty="0" smtClean="0"/>
              <a:t>BILL_AMT5</a:t>
            </a:r>
            <a:endParaRPr lang="en-US" dirty="0"/>
          </a:p>
          <a:p>
            <a:pPr>
              <a:buFont typeface="Wingdings" panose="05000000000000000000" pitchFamily="2" charset="2"/>
              <a:buChar char="§"/>
            </a:pPr>
            <a:r>
              <a:rPr lang="en-US" dirty="0" smtClean="0"/>
              <a:t>BILL_AMT6</a:t>
            </a:r>
          </a:p>
        </p:txBody>
      </p:sp>
      <p:sp>
        <p:nvSpPr>
          <p:cNvPr id="12" name="Right Bracket 11"/>
          <p:cNvSpPr/>
          <p:nvPr/>
        </p:nvSpPr>
        <p:spPr>
          <a:xfrm>
            <a:off x="10211055" y="2387600"/>
            <a:ext cx="325120" cy="2509520"/>
          </a:xfrm>
          <a:prstGeom prst="righ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10627360" y="3180695"/>
            <a:ext cx="1490982" cy="1200329"/>
          </a:xfrm>
          <a:prstGeom prst="rect">
            <a:avLst/>
          </a:prstGeom>
          <a:noFill/>
          <a:ln>
            <a:noFill/>
          </a:ln>
        </p:spPr>
        <p:txBody>
          <a:bodyPr wrap="square" rtlCol="0">
            <a:spAutoFit/>
          </a:bodyPr>
          <a:lstStyle/>
          <a:p>
            <a:r>
              <a:rPr lang="en-US" dirty="0" smtClean="0"/>
              <a:t>INDEPENDENT</a:t>
            </a:r>
          </a:p>
          <a:p>
            <a:r>
              <a:rPr lang="en-US" dirty="0" smtClean="0"/>
              <a:t>VARIABLES</a:t>
            </a:r>
          </a:p>
          <a:p>
            <a:r>
              <a:rPr lang="en-US" dirty="0" smtClean="0"/>
              <a:t>(PREDICTORS)</a:t>
            </a:r>
          </a:p>
          <a:p>
            <a:r>
              <a:rPr lang="en-US" dirty="0" smtClean="0"/>
              <a:t>-24</a:t>
            </a:r>
          </a:p>
        </p:txBody>
      </p:sp>
      <p:sp>
        <p:nvSpPr>
          <p:cNvPr id="16" name="TextBox 15"/>
          <p:cNvSpPr txBox="1"/>
          <p:nvPr/>
        </p:nvSpPr>
        <p:spPr>
          <a:xfrm>
            <a:off x="1024128" y="5679440"/>
            <a:ext cx="5732272" cy="461665"/>
          </a:xfrm>
          <a:prstGeom prst="rect">
            <a:avLst/>
          </a:prstGeom>
          <a:noFill/>
        </p:spPr>
        <p:txBody>
          <a:bodyPr wrap="square" rtlCol="0">
            <a:spAutoFit/>
          </a:bodyPr>
          <a:lstStyle/>
          <a:p>
            <a:r>
              <a:rPr lang="en-US" sz="2400" smtClean="0"/>
              <a:t>DEFAULT PAYMENT NEXT MONTH</a:t>
            </a:r>
            <a:r>
              <a:rPr lang="en-US" sz="2400" b="1" smtClean="0"/>
              <a:t>     </a:t>
            </a:r>
            <a:endParaRPr lang="en-IN" sz="2400" b="1"/>
          </a:p>
        </p:txBody>
      </p:sp>
      <p:sp>
        <p:nvSpPr>
          <p:cNvPr id="18" name="Right Arrow 17"/>
          <p:cNvSpPr/>
          <p:nvPr/>
        </p:nvSpPr>
        <p:spPr>
          <a:xfrm>
            <a:off x="5787897" y="5791199"/>
            <a:ext cx="557276" cy="238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6706300" y="5648960"/>
            <a:ext cx="4037900" cy="461665"/>
          </a:xfrm>
          <a:prstGeom prst="rect">
            <a:avLst/>
          </a:prstGeom>
          <a:noFill/>
        </p:spPr>
        <p:txBody>
          <a:bodyPr wrap="none" rtlCol="0">
            <a:spAutoFit/>
          </a:bodyPr>
          <a:lstStyle/>
          <a:p>
            <a:r>
              <a:rPr lang="en-US" sz="2400" smtClean="0"/>
              <a:t>DEPENDENT/TARGET VARIABLE</a:t>
            </a:r>
            <a:endParaRPr lang="en-IN" sz="2400"/>
          </a:p>
        </p:txBody>
      </p:sp>
    </p:spTree>
    <p:extLst>
      <p:ext uri="{BB962C8B-B14F-4D97-AF65-F5344CB8AC3E}">
        <p14:creationId xmlns:p14="http://schemas.microsoft.com/office/powerpoint/2010/main" val="3328673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487680"/>
            <a:ext cx="9720072" cy="1188720"/>
          </a:xfrm>
        </p:spPr>
        <p:txBody>
          <a:bodyPr/>
          <a:lstStyle/>
          <a:p>
            <a:r>
              <a:rPr lang="en-US" dirty="0" smtClean="0"/>
              <a:t>Variable information | Missing values</a:t>
            </a:r>
            <a:endParaRPr lang="en-IN" dirty="0"/>
          </a:p>
        </p:txBody>
      </p:sp>
      <p:pic>
        <p:nvPicPr>
          <p:cNvPr id="4" name="Content Placeholder 3"/>
          <p:cNvPicPr>
            <a:picLocks noGrp="1" noChangeAspect="1"/>
          </p:cNvPicPr>
          <p:nvPr>
            <p:ph idx="1"/>
          </p:nvPr>
        </p:nvPicPr>
        <p:blipFill>
          <a:blip r:embed="rId2"/>
          <a:stretch>
            <a:fillRect/>
          </a:stretch>
        </p:blipFill>
        <p:spPr>
          <a:xfrm>
            <a:off x="918113" y="1849120"/>
            <a:ext cx="4680047" cy="4775200"/>
          </a:xfrm>
          <a:prstGeom prst="rect">
            <a:avLst/>
          </a:prstGeom>
        </p:spPr>
      </p:pic>
      <p:sp>
        <p:nvSpPr>
          <p:cNvPr id="5" name="TextBox 4"/>
          <p:cNvSpPr txBox="1"/>
          <p:nvPr/>
        </p:nvSpPr>
        <p:spPr>
          <a:xfrm>
            <a:off x="6421120" y="2245360"/>
            <a:ext cx="4812215" cy="240065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smtClean="0"/>
              <a:t>Number of records : 30000</a:t>
            </a:r>
          </a:p>
          <a:p>
            <a:pPr marL="285750" indent="-285750">
              <a:lnSpc>
                <a:spcPct val="150000"/>
              </a:lnSpc>
              <a:buFont typeface="Arial" panose="020B0604020202020204" pitchFamily="34" charset="0"/>
              <a:buChar char="•"/>
            </a:pPr>
            <a:r>
              <a:rPr lang="en-US" sz="2000" dirty="0" smtClean="0"/>
              <a:t>Number of variables: 25</a:t>
            </a:r>
          </a:p>
          <a:p>
            <a:pPr marL="285750" indent="-285750">
              <a:lnSpc>
                <a:spcPct val="150000"/>
              </a:lnSpc>
              <a:buFont typeface="Arial" panose="020B0604020202020204" pitchFamily="34" charset="0"/>
              <a:buChar char="•"/>
            </a:pPr>
            <a:r>
              <a:rPr lang="en-US" sz="2000" dirty="0" smtClean="0"/>
              <a:t>No missing values</a:t>
            </a:r>
          </a:p>
          <a:p>
            <a:pPr marL="285750" indent="-285750">
              <a:lnSpc>
                <a:spcPct val="150000"/>
              </a:lnSpc>
              <a:buFont typeface="Arial" panose="020B0604020202020204" pitchFamily="34" charset="0"/>
              <a:buChar char="•"/>
            </a:pPr>
            <a:r>
              <a:rPr lang="en-US" sz="2000" dirty="0" smtClean="0"/>
              <a:t>Initially all the variables are in object type</a:t>
            </a:r>
          </a:p>
          <a:p>
            <a:pPr marL="285750" indent="-285750">
              <a:lnSpc>
                <a:spcPct val="150000"/>
              </a:lnSpc>
              <a:buFont typeface="Arial" panose="020B0604020202020204" pitchFamily="34" charset="0"/>
              <a:buChar char="•"/>
            </a:pPr>
            <a:r>
              <a:rPr lang="en-US" sz="2000" dirty="0" smtClean="0"/>
              <a:t>Type casted to required datatype</a:t>
            </a:r>
          </a:p>
        </p:txBody>
      </p:sp>
    </p:spTree>
    <p:extLst>
      <p:ext uri="{BB962C8B-B14F-4D97-AF65-F5344CB8AC3E}">
        <p14:creationId xmlns:p14="http://schemas.microsoft.com/office/powerpoint/2010/main" val="2897989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157" y="493776"/>
            <a:ext cx="9534297" cy="1399679"/>
          </a:xfrm>
        </p:spPr>
        <p:txBody>
          <a:bodyPr>
            <a:normAutofit fontScale="90000"/>
          </a:bodyPr>
          <a:lstStyle/>
          <a:p>
            <a:r>
              <a:rPr lang="en-US" sz="5400" u="sng" dirty="0"/>
              <a:t>Univariate analysis</a:t>
            </a:r>
            <a:r>
              <a:rPr lang="en-US" dirty="0" smtClean="0"/>
              <a:t/>
            </a:r>
            <a:br>
              <a:rPr lang="en-US" dirty="0" smtClean="0"/>
            </a:br>
            <a:r>
              <a:rPr lang="en-US" sz="4400" dirty="0" smtClean="0"/>
              <a:t>DEFAULT </a:t>
            </a:r>
            <a:r>
              <a:rPr lang="en-US" sz="4400" dirty="0"/>
              <a:t>PAYMENT NEXT </a:t>
            </a:r>
            <a:r>
              <a:rPr lang="en-US" sz="4400" dirty="0" smtClean="0"/>
              <a:t>MONTH</a:t>
            </a:r>
            <a:r>
              <a:rPr lang="en-US" sz="5400" dirty="0" smtClean="0"/>
              <a:t>  </a:t>
            </a:r>
            <a:r>
              <a:rPr lang="en-US" sz="3200" dirty="0" smtClean="0"/>
              <a:t>(Target variable)</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83" y="2205281"/>
            <a:ext cx="4246880" cy="272869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208" y="2221558"/>
            <a:ext cx="3022246" cy="2728695"/>
          </a:xfrm>
          <a:prstGeom prst="rect">
            <a:avLst/>
          </a:prstGeom>
        </p:spPr>
      </p:pic>
      <p:sp>
        <p:nvSpPr>
          <p:cNvPr id="6" name="TextBox 5"/>
          <p:cNvSpPr txBox="1"/>
          <p:nvPr/>
        </p:nvSpPr>
        <p:spPr>
          <a:xfrm>
            <a:off x="995157" y="4950253"/>
            <a:ext cx="4236031" cy="2351093"/>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IN" sz="2000" dirty="0"/>
              <a:t>Default payment (1=yes, 0=no)</a:t>
            </a:r>
            <a:endParaRPr lang="en-US" sz="2000" dirty="0" smtClean="0"/>
          </a:p>
          <a:p>
            <a:pPr marL="285750" indent="-285750">
              <a:lnSpc>
                <a:spcPct val="150000"/>
              </a:lnSpc>
              <a:buFont typeface="Wingdings" panose="05000000000000000000" pitchFamily="2" charset="2"/>
              <a:buChar char="Ø"/>
            </a:pPr>
            <a:r>
              <a:rPr lang="en-US" sz="2000" dirty="0" smtClean="0"/>
              <a:t>Imbalance in the data</a:t>
            </a:r>
          </a:p>
          <a:p>
            <a:pPr marL="285750" indent="-285750">
              <a:lnSpc>
                <a:spcPct val="150000"/>
              </a:lnSpc>
              <a:buFont typeface="Wingdings" panose="05000000000000000000" pitchFamily="2" charset="2"/>
              <a:buChar char="Ø"/>
            </a:pPr>
            <a:r>
              <a:rPr lang="en-US" sz="2000" dirty="0" smtClean="0"/>
              <a:t>Probability </a:t>
            </a:r>
            <a:r>
              <a:rPr lang="en-US" sz="2000" dirty="0"/>
              <a:t>of getting default is </a:t>
            </a:r>
            <a:r>
              <a:rPr lang="en-US" sz="2000" dirty="0" smtClean="0"/>
              <a:t>0.22</a:t>
            </a:r>
          </a:p>
          <a:p>
            <a:pPr>
              <a:lnSpc>
                <a:spcPct val="150000"/>
              </a:lnSpc>
            </a:pPr>
            <a:endParaRPr lang="en-US" sz="2000" dirty="0" smtClean="0"/>
          </a:p>
          <a:p>
            <a:pPr marL="285750" indent="-285750">
              <a:lnSpc>
                <a:spcPct val="150000"/>
              </a:lnSpc>
              <a:buFont typeface="Wingdings" panose="05000000000000000000" pitchFamily="2" charset="2"/>
              <a:buChar char="Ø"/>
            </a:pPr>
            <a:endParaRPr lang="en-IN" sz="2000" dirty="0"/>
          </a:p>
        </p:txBody>
      </p:sp>
    </p:spTree>
    <p:extLst>
      <p:ext uri="{BB962C8B-B14F-4D97-AF65-F5344CB8AC3E}">
        <p14:creationId xmlns:p14="http://schemas.microsoft.com/office/powerpoint/2010/main" val="3458939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887" y="1978560"/>
            <a:ext cx="4774603" cy="34793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179" y="2084832"/>
            <a:ext cx="5104762" cy="3326984"/>
          </a:xfrm>
          <a:prstGeom prst="rect">
            <a:avLst/>
          </a:prstGeom>
        </p:spPr>
      </p:pic>
      <p:sp>
        <p:nvSpPr>
          <p:cNvPr id="7" name="TextBox 6"/>
          <p:cNvSpPr txBox="1"/>
          <p:nvPr/>
        </p:nvSpPr>
        <p:spPr>
          <a:xfrm>
            <a:off x="7162800" y="5457925"/>
            <a:ext cx="2912016" cy="646331"/>
          </a:xfrm>
          <a:prstGeom prst="rect">
            <a:avLst/>
          </a:prstGeom>
          <a:noFill/>
        </p:spPr>
        <p:txBody>
          <a:bodyPr wrap="none" rtlCol="0">
            <a:spAutoFit/>
          </a:bodyPr>
          <a:lstStyle/>
          <a:p>
            <a:pPr marL="285750" indent="-285750">
              <a:buFont typeface="Arial" panose="020B0604020202020204" pitchFamily="34" charset="0"/>
              <a:buChar char="•"/>
            </a:pPr>
            <a:r>
              <a:rPr lang="en-US" smtClean="0"/>
              <a:t>Male -40%  Female -60%</a:t>
            </a:r>
          </a:p>
          <a:p>
            <a:pPr marL="285750" indent="-285750">
              <a:buFont typeface="Arial" panose="020B0604020202020204" pitchFamily="34" charset="0"/>
              <a:buChar char="•"/>
            </a:pPr>
            <a:endParaRPr lang="en-IN"/>
          </a:p>
        </p:txBody>
      </p:sp>
      <p:sp>
        <p:nvSpPr>
          <p:cNvPr id="8" name="TextBox 7"/>
          <p:cNvSpPr txBox="1"/>
          <p:nvPr/>
        </p:nvSpPr>
        <p:spPr>
          <a:xfrm>
            <a:off x="772160" y="5527635"/>
            <a:ext cx="3211135"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Moderately right skewed</a:t>
            </a:r>
          </a:p>
          <a:p>
            <a:pPr marL="285750" indent="-285750">
              <a:buFont typeface="Arial" panose="020B0604020202020204" pitchFamily="34" charset="0"/>
              <a:buChar char="•"/>
            </a:pPr>
            <a:r>
              <a:rPr lang="en-US" dirty="0" smtClean="0"/>
              <a:t>Some peaks in the distribution</a:t>
            </a:r>
          </a:p>
          <a:p>
            <a:pPr marL="285750" indent="-285750">
              <a:buFont typeface="Arial" panose="020B0604020202020204" pitchFamily="34" charset="0"/>
              <a:buChar char="•"/>
            </a:pPr>
            <a:r>
              <a:rPr lang="en-US" dirty="0" smtClean="0"/>
              <a:t>Extreme values </a:t>
            </a:r>
          </a:p>
          <a:p>
            <a:pPr marL="285750" indent="-285750">
              <a:buFont typeface="Arial" panose="020B0604020202020204" pitchFamily="34" charset="0"/>
              <a:buChar char="•"/>
            </a:pPr>
            <a:r>
              <a:rPr lang="en-US" dirty="0" smtClean="0"/>
              <a:t>Min-10000 , Max-1000000</a:t>
            </a:r>
            <a:endParaRPr lang="en-IN" dirty="0"/>
          </a:p>
        </p:txBody>
      </p:sp>
      <p:sp>
        <p:nvSpPr>
          <p:cNvPr id="9" name="TextBox 8"/>
          <p:cNvSpPr txBox="1"/>
          <p:nvPr/>
        </p:nvSpPr>
        <p:spPr>
          <a:xfrm>
            <a:off x="1053685" y="893677"/>
            <a:ext cx="10383520" cy="707886"/>
          </a:xfrm>
          <a:prstGeom prst="rect">
            <a:avLst/>
          </a:prstGeom>
          <a:noFill/>
        </p:spPr>
        <p:txBody>
          <a:bodyPr wrap="square" rtlCol="0">
            <a:spAutoFit/>
          </a:bodyPr>
          <a:lstStyle/>
          <a:p>
            <a:r>
              <a:rPr lang="en-US" sz="4000" dirty="0" smtClean="0"/>
              <a:t>LIMIT BALANCE            |              SEX</a:t>
            </a:r>
            <a:endParaRPr lang="en-IN" sz="4000" dirty="0"/>
          </a:p>
        </p:txBody>
      </p:sp>
    </p:spTree>
    <p:extLst>
      <p:ext uri="{BB962C8B-B14F-4D97-AF65-F5344CB8AC3E}">
        <p14:creationId xmlns:p14="http://schemas.microsoft.com/office/powerpoint/2010/main" val="439035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448" y="402336"/>
            <a:ext cx="9720072" cy="1499616"/>
          </a:xfrm>
        </p:spPr>
        <p:txBody>
          <a:bodyPr/>
          <a:lstStyle/>
          <a:p>
            <a:r>
              <a:rPr lang="en-US" smtClean="0"/>
              <a:t>Education                   |           marriage</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328" y="1901952"/>
            <a:ext cx="4450872" cy="256311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240" y="1901952"/>
            <a:ext cx="4866640" cy="2563111"/>
          </a:xfrm>
          <a:prstGeom prst="rect">
            <a:avLst/>
          </a:prstGeom>
        </p:spPr>
      </p:pic>
      <p:sp>
        <p:nvSpPr>
          <p:cNvPr id="7" name="TextBox 6"/>
          <p:cNvSpPr txBox="1"/>
          <p:nvPr/>
        </p:nvSpPr>
        <p:spPr>
          <a:xfrm>
            <a:off x="669768" y="4765040"/>
            <a:ext cx="4860946" cy="129420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1=graduate school, 2=university, 3=high </a:t>
            </a:r>
            <a:r>
              <a:rPr lang="en-US" dirty="0" smtClean="0"/>
              <a:t>school</a:t>
            </a:r>
          </a:p>
          <a:p>
            <a:pPr marL="285750" indent="-285750">
              <a:lnSpc>
                <a:spcPct val="150000"/>
              </a:lnSpc>
              <a:buFont typeface="Arial" panose="020B0604020202020204" pitchFamily="34" charset="0"/>
              <a:buChar char="•"/>
            </a:pPr>
            <a:r>
              <a:rPr lang="en-US" dirty="0" smtClean="0"/>
              <a:t>5 &amp; 6 – labelled as Unknown</a:t>
            </a:r>
          </a:p>
          <a:p>
            <a:pPr marL="285750" indent="-285750">
              <a:lnSpc>
                <a:spcPct val="150000"/>
              </a:lnSpc>
              <a:buFont typeface="Arial" panose="020B0604020202020204" pitchFamily="34" charset="0"/>
              <a:buChar char="•"/>
            </a:pPr>
            <a:r>
              <a:rPr lang="en-US" dirty="0" smtClean="0"/>
              <a:t>0 is undocumented</a:t>
            </a:r>
            <a:endParaRPr lang="en-IN" dirty="0"/>
          </a:p>
        </p:txBody>
      </p:sp>
      <p:sp>
        <p:nvSpPr>
          <p:cNvPr id="8" name="TextBox 7"/>
          <p:cNvSpPr txBox="1"/>
          <p:nvPr/>
        </p:nvSpPr>
        <p:spPr>
          <a:xfrm>
            <a:off x="6776720" y="4988560"/>
            <a:ext cx="3334952" cy="87870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dirty="0"/>
              <a:t>1=married, 2=single, </a:t>
            </a:r>
            <a:r>
              <a:rPr lang="en-IN" dirty="0" smtClean="0"/>
              <a:t>3=others</a:t>
            </a:r>
          </a:p>
          <a:p>
            <a:pPr marL="285750" indent="-285750">
              <a:lnSpc>
                <a:spcPct val="150000"/>
              </a:lnSpc>
              <a:buFont typeface="Arial" panose="020B0604020202020204" pitchFamily="34" charset="0"/>
              <a:buChar char="•"/>
            </a:pPr>
            <a:r>
              <a:rPr lang="en-US" dirty="0" smtClean="0"/>
              <a:t>0 is undocumented</a:t>
            </a:r>
            <a:endParaRPr lang="en-IN" dirty="0"/>
          </a:p>
        </p:txBody>
      </p:sp>
    </p:spTree>
    <p:extLst>
      <p:ext uri="{BB962C8B-B14F-4D97-AF65-F5344CB8AC3E}">
        <p14:creationId xmlns:p14="http://schemas.microsoft.com/office/powerpoint/2010/main" val="91347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212832" cy="1499616"/>
          </a:xfrm>
        </p:spPr>
        <p:txBody>
          <a:bodyPr/>
          <a:lstStyle/>
          <a:p>
            <a:r>
              <a:rPr lang="en-US" dirty="0" smtClean="0"/>
              <a:t>Age </a:t>
            </a:r>
            <a:r>
              <a:rPr lang="en-US" sz="3200" dirty="0" smtClean="0"/>
              <a:t>(In years)</a:t>
            </a:r>
            <a:r>
              <a:rPr lang="en-US" dirty="0" smtClean="0"/>
              <a:t>                    |  </a:t>
            </a:r>
            <a:r>
              <a:rPr lang="en-US" dirty="0" err="1" smtClean="0"/>
              <a:t>pay_x</a:t>
            </a:r>
            <a:r>
              <a:rPr lang="en-US" dirty="0" smtClean="0"/>
              <a:t>  </a:t>
            </a:r>
            <a:r>
              <a:rPr lang="en-US" sz="3200" dirty="0" smtClean="0"/>
              <a:t>(X=0,2,3,4,5,6)</a:t>
            </a:r>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900" y="1882030"/>
            <a:ext cx="4977778" cy="3326984"/>
          </a:xfrm>
        </p:spPr>
      </p:pic>
      <p:sp>
        <p:nvSpPr>
          <p:cNvPr id="5" name="TextBox 4"/>
          <p:cNvSpPr txBox="1"/>
          <p:nvPr/>
        </p:nvSpPr>
        <p:spPr>
          <a:xfrm>
            <a:off x="670560" y="5486400"/>
            <a:ext cx="2776658" cy="740203"/>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Moderately right skewed</a:t>
            </a:r>
          </a:p>
          <a:p>
            <a:pPr marL="285750" indent="-285750">
              <a:lnSpc>
                <a:spcPct val="150000"/>
              </a:lnSpc>
              <a:buFont typeface="Arial" panose="020B0604020202020204" pitchFamily="34" charset="0"/>
              <a:buChar char="•"/>
            </a:pPr>
            <a:r>
              <a:rPr lang="en-US" dirty="0" smtClean="0"/>
              <a:t>Peaks in the distribution</a:t>
            </a:r>
            <a:endParaRPr lang="en-IN" dirty="0"/>
          </a:p>
        </p:txBody>
      </p:sp>
      <p:sp>
        <p:nvSpPr>
          <p:cNvPr id="6" name="TextBox 5"/>
          <p:cNvSpPr txBox="1"/>
          <p:nvPr/>
        </p:nvSpPr>
        <p:spPr>
          <a:xfrm>
            <a:off x="6258560" y="2306320"/>
            <a:ext cx="248786" cy="369332"/>
          </a:xfrm>
          <a:prstGeom prst="rect">
            <a:avLst/>
          </a:prstGeom>
          <a:noFill/>
        </p:spPr>
        <p:txBody>
          <a:bodyPr wrap="none" rtlCol="0">
            <a:spAutoFit/>
          </a:bodyPr>
          <a:lstStyle/>
          <a:p>
            <a:r>
              <a:rPr lang="en-US" smtClean="0"/>
              <a:t> </a:t>
            </a: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026" y="1882030"/>
            <a:ext cx="5583694" cy="3326984"/>
          </a:xfrm>
          <a:prstGeom prst="rect">
            <a:avLst/>
          </a:prstGeom>
        </p:spPr>
      </p:pic>
      <p:sp>
        <p:nvSpPr>
          <p:cNvPr id="8" name="TextBox 7"/>
          <p:cNvSpPr txBox="1"/>
          <p:nvPr/>
        </p:nvSpPr>
        <p:spPr>
          <a:xfrm>
            <a:off x="6004560" y="5486400"/>
            <a:ext cx="54762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a:t>
            </a:r>
            <a:r>
              <a:rPr lang="en-US" dirty="0" smtClean="0"/>
              <a:t>nly few </a:t>
            </a:r>
            <a:r>
              <a:rPr lang="en-US" dirty="0"/>
              <a:t>customers with 4+ months of delay </a:t>
            </a:r>
          </a:p>
          <a:p>
            <a:pPr marL="285750" indent="-285750">
              <a:buFont typeface="Arial" panose="020B0604020202020204" pitchFamily="34" charset="0"/>
              <a:buChar char="•"/>
            </a:pPr>
            <a:r>
              <a:rPr lang="en-US" dirty="0"/>
              <a:t>F</a:t>
            </a:r>
            <a:r>
              <a:rPr lang="en-US" dirty="0" smtClean="0"/>
              <a:t>rom </a:t>
            </a:r>
            <a:r>
              <a:rPr lang="en-US" dirty="0"/>
              <a:t>2 to 8 </a:t>
            </a:r>
            <a:r>
              <a:rPr lang="en-US" dirty="0" smtClean="0"/>
              <a:t>count </a:t>
            </a:r>
            <a:r>
              <a:rPr lang="en-US" dirty="0"/>
              <a:t>is in decreasing </a:t>
            </a:r>
            <a:r>
              <a:rPr lang="en-US" dirty="0" smtClean="0"/>
              <a:t>manner</a:t>
            </a:r>
          </a:p>
          <a:p>
            <a:pPr marL="285750" indent="-285750">
              <a:buFont typeface="Arial" panose="020B0604020202020204" pitchFamily="34" charset="0"/>
              <a:buChar char="•"/>
            </a:pPr>
            <a:r>
              <a:rPr lang="en-US" dirty="0" smtClean="0"/>
              <a:t>Distribution is nearly same for all the PAY_X features</a:t>
            </a:r>
          </a:p>
        </p:txBody>
      </p:sp>
    </p:spTree>
    <p:extLst>
      <p:ext uri="{BB962C8B-B14F-4D97-AF65-F5344CB8AC3E}">
        <p14:creationId xmlns:p14="http://schemas.microsoft.com/office/powerpoint/2010/main" val="22188889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3285</TotalTime>
  <Words>1085</Words>
  <Application>Microsoft Office PowerPoint</Application>
  <PresentationFormat>Widescreen</PresentationFormat>
  <Paragraphs>172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Edwardian Script ITC</vt:lpstr>
      <vt:lpstr>Tw Cen MT</vt:lpstr>
      <vt:lpstr>Tw Cen MT Condensed</vt:lpstr>
      <vt:lpstr>Wingdings</vt:lpstr>
      <vt:lpstr>Wingdings 3</vt:lpstr>
      <vt:lpstr>Integral</vt:lpstr>
      <vt:lpstr>Credit card default</vt:lpstr>
      <vt:lpstr>Life cycle of project</vt:lpstr>
      <vt:lpstr>Business Understanding</vt:lpstr>
      <vt:lpstr>Data understanding</vt:lpstr>
      <vt:lpstr>Variable information | Missing values</vt:lpstr>
      <vt:lpstr>Univariate analysis DEFAULT PAYMENT NEXT MONTH  (Target variable)</vt:lpstr>
      <vt:lpstr>PowerPoint Presentation</vt:lpstr>
      <vt:lpstr>Education                   |           marriage</vt:lpstr>
      <vt:lpstr>Age (In years)                    |  pay_x  (X=0,2,3,4,5,6)   </vt:lpstr>
      <vt:lpstr>Bill_AMTX (X=1,2,3,4,5,6)    |   PAY_AMTX (X=1,2,3,4,5,6)</vt:lpstr>
      <vt:lpstr> Bivariate analysis </vt:lpstr>
      <vt:lpstr>PowerPoint Presentation</vt:lpstr>
      <vt:lpstr>Insights from bivariate analysis</vt:lpstr>
      <vt:lpstr>Multivariate analysis</vt:lpstr>
      <vt:lpstr>PowerPoint Presentation</vt:lpstr>
      <vt:lpstr>PowerPoint Presentation</vt:lpstr>
      <vt:lpstr>Insights from multivariate analysis</vt:lpstr>
      <vt:lpstr>Feature engineering</vt:lpstr>
      <vt:lpstr>PowerPoint Presentation</vt:lpstr>
      <vt:lpstr>Feature selection</vt:lpstr>
      <vt:lpstr>DATA preparation</vt:lpstr>
      <vt:lpstr>Base model – logistic regression (before smote)</vt:lpstr>
      <vt:lpstr>Final Model– Voting Classifier (post smote)</vt:lpstr>
      <vt:lpstr>Model comparison</vt:lpstr>
      <vt:lpstr>Business recommendations</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dc:title>
  <dc:creator>Abhisekh</dc:creator>
  <cp:lastModifiedBy>Microsoft account</cp:lastModifiedBy>
  <cp:revision>110</cp:revision>
  <dcterms:created xsi:type="dcterms:W3CDTF">2022-10-19T18:04:28Z</dcterms:created>
  <dcterms:modified xsi:type="dcterms:W3CDTF">2022-11-19T03:54:34Z</dcterms:modified>
</cp:coreProperties>
</file>