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69" r:id="rId5"/>
    <p:sldId id="260" r:id="rId6"/>
    <p:sldId id="259" r:id="rId7"/>
    <p:sldId id="273" r:id="rId8"/>
    <p:sldId id="274" r:id="rId9"/>
    <p:sldId id="272" r:id="rId10"/>
    <p:sldId id="263" r:id="rId11"/>
    <p:sldId id="291" r:id="rId12"/>
    <p:sldId id="275" r:id="rId13"/>
    <p:sldId id="287" r:id="rId14"/>
    <p:sldId id="288" r:id="rId15"/>
    <p:sldId id="264" r:id="rId16"/>
    <p:sldId id="276" r:id="rId17"/>
    <p:sldId id="265" r:id="rId18"/>
    <p:sldId id="277" r:id="rId19"/>
    <p:sldId id="266" r:id="rId20"/>
    <p:sldId id="279" r:id="rId21"/>
    <p:sldId id="280" r:id="rId22"/>
    <p:sldId id="278" r:id="rId23"/>
    <p:sldId id="281" r:id="rId24"/>
    <p:sldId id="282" r:id="rId25"/>
    <p:sldId id="283" r:id="rId26"/>
    <p:sldId id="290" r:id="rId27"/>
    <p:sldId id="285" r:id="rId28"/>
    <p:sldId id="286" r:id="rId29"/>
    <p:sldId id="289" r:id="rId30"/>
    <p:sldId id="267" r:id="rId31"/>
    <p:sldId id="268" r:id="rId32"/>
    <p:sldId id="27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494" y="-2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2B2AC-A7FF-4CF1-B0CB-256B06CECAAA}" type="datetimeFigureOut">
              <a:rPr lang="en-US" smtClean="0"/>
              <a:t>7/3/2020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B649B-5063-450F-8E11-146A709784A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CB649B-5063-450F-8E11-146A709784AD}" type="slidenum">
              <a:rPr lang="en-US" smtClean="0"/>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657B8798-C49E-4FA9-89DF-1AF13D12B413}" type="datetimeFigureOut">
              <a:rPr lang="en-US" smtClean="0"/>
              <a:pPr/>
              <a:t>7/3/2020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ABE59B5-DC57-44E6-86E3-F9EBB2BCE5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7B8798-C49E-4FA9-89DF-1AF13D12B413}"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59B5-DC57-44E6-86E3-F9EBB2BCE5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7B8798-C49E-4FA9-89DF-1AF13D12B413}"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59B5-DC57-44E6-86E3-F9EBB2BCE5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7B8798-C49E-4FA9-89DF-1AF13D12B413}"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59B5-DC57-44E6-86E3-F9EBB2BCE5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7B8798-C49E-4FA9-89DF-1AF13D12B413}"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59B5-DC57-44E6-86E3-F9EBB2BCE5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7B8798-C49E-4FA9-89DF-1AF13D12B413}" type="datetimeFigureOut">
              <a:rPr lang="en-US" smtClean="0"/>
              <a:pPr/>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E59B5-DC57-44E6-86E3-F9EBB2BCE5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657B8798-C49E-4FA9-89DF-1AF13D12B413}" type="datetimeFigureOut">
              <a:rPr lang="en-US" smtClean="0"/>
              <a:pPr/>
              <a:t>7/3/2020</a:t>
            </a:fld>
            <a:endParaRPr lang="en-US"/>
          </a:p>
        </p:txBody>
      </p:sp>
      <p:sp>
        <p:nvSpPr>
          <p:cNvPr id="27" name="Slide Number Placeholder 26"/>
          <p:cNvSpPr>
            <a:spLocks noGrp="1"/>
          </p:cNvSpPr>
          <p:nvPr>
            <p:ph type="sldNum" sz="quarter" idx="11"/>
          </p:nvPr>
        </p:nvSpPr>
        <p:spPr/>
        <p:txBody>
          <a:bodyPr rtlCol="0"/>
          <a:lstStyle/>
          <a:p>
            <a:fld id="{7ABE59B5-DC57-44E6-86E3-F9EBB2BCE5A6}"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57B8798-C49E-4FA9-89DF-1AF13D12B413}" type="datetimeFigureOut">
              <a:rPr lang="en-US" smtClean="0"/>
              <a:pPr/>
              <a:t>7/3/2020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7ABE59B5-DC57-44E6-86E3-F9EBB2BCE5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B8798-C49E-4FA9-89DF-1AF13D12B413}" type="datetimeFigureOut">
              <a:rPr lang="en-US" smtClean="0"/>
              <a:pPr/>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BE59B5-DC57-44E6-86E3-F9EBB2BCE5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7B8798-C49E-4FA9-89DF-1AF13D12B413}" type="datetimeFigureOut">
              <a:rPr lang="en-US" smtClean="0"/>
              <a:pPr/>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E59B5-DC57-44E6-86E3-F9EBB2BCE5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7B8798-C49E-4FA9-89DF-1AF13D12B413}" type="datetimeFigureOut">
              <a:rPr lang="en-US" smtClean="0"/>
              <a:pPr/>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E59B5-DC57-44E6-86E3-F9EBB2BCE5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57B8798-C49E-4FA9-89DF-1AF13D12B413}" type="datetimeFigureOut">
              <a:rPr lang="en-US" smtClean="0"/>
              <a:pPr/>
              <a:t>7/3/2020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ABE59B5-DC57-44E6-86E3-F9EBB2BCE5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9712" y="500042"/>
            <a:ext cx="8404577" cy="1569660"/>
          </a:xfrm>
          <a:prstGeom prst="rect">
            <a:avLst/>
          </a:prstGeom>
          <a:noFill/>
        </p:spPr>
        <p:txBody>
          <a:bodyPr wrap="square" rtlCol="0">
            <a:spAutoFit/>
          </a:bodyPr>
          <a:lstStyle/>
          <a:p>
            <a:pPr algn="ctr"/>
            <a:r>
              <a:rPr lang="en-IN" sz="4800" b="1" dirty="0" smtClean="0">
                <a:latin typeface="MS Reference Sans Serif" panose="020B0604030504040204" pitchFamily="34" charset="0"/>
                <a:cs typeface="Times New Roman" pitchFamily="18" charset="0"/>
              </a:rPr>
              <a:t>Pharmacy</a:t>
            </a:r>
          </a:p>
          <a:p>
            <a:pPr algn="ctr"/>
            <a:r>
              <a:rPr lang="en-IN" sz="4800" b="1" dirty="0" smtClean="0">
                <a:latin typeface="MS Reference Sans Serif" panose="020B0604030504040204" pitchFamily="34" charset="0"/>
                <a:cs typeface="Times New Roman" pitchFamily="18" charset="0"/>
              </a:rPr>
              <a:t>Management System</a:t>
            </a:r>
            <a:endParaRPr lang="en-US" sz="4800" b="1" dirty="0">
              <a:latin typeface="MS Reference Sans Serif" panose="020B0604030504040204" pitchFamily="34" charset="0"/>
              <a:cs typeface="Times New Roman" pitchFamily="18" charset="0"/>
            </a:endParaRPr>
          </a:p>
        </p:txBody>
      </p:sp>
      <p:sp>
        <p:nvSpPr>
          <p:cNvPr id="7" name="TextBox 6"/>
          <p:cNvSpPr txBox="1"/>
          <p:nvPr/>
        </p:nvSpPr>
        <p:spPr>
          <a:xfrm>
            <a:off x="1866033" y="2428868"/>
            <a:ext cx="5492049" cy="523220"/>
          </a:xfrm>
          <a:prstGeom prst="rect">
            <a:avLst/>
          </a:prstGeom>
          <a:noFill/>
        </p:spPr>
        <p:txBody>
          <a:bodyPr wrap="square" rtlCol="0">
            <a:spAutoFit/>
          </a:bodyPr>
          <a:lstStyle/>
          <a:p>
            <a:r>
              <a:rPr lang="en-IN" sz="2800" dirty="0" smtClean="0"/>
              <a:t>(A Python Desktop Application)</a:t>
            </a:r>
            <a:endParaRPr lang="en-US" sz="2800" dirty="0"/>
          </a:p>
        </p:txBody>
      </p:sp>
      <p:cxnSp>
        <p:nvCxnSpPr>
          <p:cNvPr id="9" name="Straight Connector 8"/>
          <p:cNvCxnSpPr/>
          <p:nvPr/>
        </p:nvCxnSpPr>
        <p:spPr>
          <a:xfrm>
            <a:off x="857224" y="2285992"/>
            <a:ext cx="7429552" cy="1588"/>
          </a:xfrm>
          <a:prstGeom prst="line">
            <a:avLst/>
          </a:prstGeom>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975210" y="3929066"/>
            <a:ext cx="4382608" cy="2308324"/>
          </a:xfrm>
          <a:prstGeom prst="rect">
            <a:avLst/>
          </a:prstGeom>
          <a:solidFill>
            <a:schemeClr val="bg1">
              <a:lumMod val="95000"/>
            </a:schemeClr>
          </a:solidFill>
        </p:spPr>
        <p:txBody>
          <a:bodyPr wrap="square" rtlCol="0">
            <a:spAutoFit/>
          </a:bodyPr>
          <a:lstStyle/>
          <a:p>
            <a:r>
              <a:rPr lang="en-IN" sz="2400" b="1" u="sng" dirty="0" smtClean="0">
                <a:latin typeface="MS Reference Sans Serif" panose="020B0604030504040204" pitchFamily="34" charset="0"/>
              </a:rPr>
              <a:t>Prepared By Team </a:t>
            </a:r>
            <a:r>
              <a:rPr lang="en-IN" sz="2400" b="1" u="sng" smtClean="0">
                <a:latin typeface="MS Reference Sans Serif" panose="020B0604030504040204" pitchFamily="34" charset="0"/>
              </a:rPr>
              <a:t>CAPS</a:t>
            </a:r>
            <a:r>
              <a:rPr lang="en-IN" sz="2400" b="1" smtClean="0">
                <a:latin typeface="Franklin Gothic Medium" panose="020B0603020102020204" pitchFamily="34" charset="0"/>
              </a:rPr>
              <a:t>:</a:t>
            </a:r>
          </a:p>
          <a:p>
            <a:endParaRPr lang="en-IN" sz="2400" b="1" dirty="0" smtClean="0">
              <a:latin typeface="Franklin Gothic Medium" panose="020B0603020102020204" pitchFamily="34" charset="0"/>
            </a:endParaRPr>
          </a:p>
          <a:p>
            <a:pPr marL="342900" indent="-342900">
              <a:buAutoNum type="arabicPeriod"/>
            </a:pPr>
            <a:r>
              <a:rPr lang="en-IN" sz="2400" dirty="0" smtClean="0">
                <a:latin typeface="Franklin Gothic Medium" panose="020B0603020102020204" pitchFamily="34" charset="0"/>
              </a:rPr>
              <a:t>Chandrajit Mondal</a:t>
            </a:r>
          </a:p>
          <a:p>
            <a:pPr marL="342900" indent="-342900">
              <a:buAutoNum type="arabicPeriod" startAt="2"/>
            </a:pPr>
            <a:r>
              <a:rPr lang="en-IN" sz="2400" dirty="0" smtClean="0">
                <a:latin typeface="Franklin Gothic Medium" panose="020B0603020102020204" pitchFamily="34" charset="0"/>
              </a:rPr>
              <a:t>Abhisekh Mundle</a:t>
            </a:r>
          </a:p>
          <a:p>
            <a:pPr marL="342900" indent="-342900">
              <a:buAutoNum type="arabicPeriod" startAt="2"/>
            </a:pPr>
            <a:r>
              <a:rPr lang="en-IN" sz="2400" dirty="0" smtClean="0">
                <a:latin typeface="Franklin Gothic Medium" panose="020B0603020102020204" pitchFamily="34" charset="0"/>
              </a:rPr>
              <a:t>Preetam Chatterjee</a:t>
            </a:r>
          </a:p>
          <a:p>
            <a:pPr marL="342900" indent="-342900">
              <a:buAutoNum type="arabicPeriod" startAt="2"/>
            </a:pPr>
            <a:r>
              <a:rPr lang="en-IN" sz="2400" smtClean="0">
                <a:latin typeface="Franklin Gothic Medium" panose="020B0603020102020204" pitchFamily="34" charset="0"/>
              </a:rPr>
              <a:t>Subham </a:t>
            </a:r>
            <a:r>
              <a:rPr lang="en-IN" sz="2400" smtClean="0">
                <a:latin typeface="Franklin Gothic Medium" panose="020B0603020102020204" pitchFamily="34" charset="0"/>
              </a:rPr>
              <a:t>Burnwal</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1000"/>
                                        <p:tgtEl>
                                          <p:spTgt spid="7">
                                            <p:txEl>
                                              <p:pRg st="0" end="0"/>
                                            </p:txEl>
                                          </p:spTgt>
                                        </p:tgtEl>
                                      </p:cBhvr>
                                    </p:animEffect>
                                    <p:anim calcmode="lin" valueType="num">
                                      <p:cBhvr>
                                        <p:cTn id="1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1000"/>
                                        <p:tgtEl>
                                          <p:spTgt spid="10">
                                            <p:txEl>
                                              <p:pRg st="0" end="0"/>
                                            </p:txEl>
                                          </p:spTgt>
                                        </p:tgtEl>
                                      </p:cBhvr>
                                    </p:animEffect>
                                    <p:anim calcmode="lin" valueType="num">
                                      <p:cBhvr>
                                        <p:cTn id="2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fade">
                                      <p:cBhvr>
                                        <p:cTn id="30" dur="1000"/>
                                        <p:tgtEl>
                                          <p:spTgt spid="10">
                                            <p:txEl>
                                              <p:pRg st="2" end="2"/>
                                            </p:txEl>
                                          </p:spTgt>
                                        </p:tgtEl>
                                      </p:cBhvr>
                                    </p:animEffect>
                                    <p:anim calcmode="lin" valueType="num">
                                      <p:cBhvr>
                                        <p:cTn id="31"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10">
                                            <p:txEl>
                                              <p:pRg st="3" end="3"/>
                                            </p:txEl>
                                          </p:spTgt>
                                        </p:tgtEl>
                                        <p:attrNameLst>
                                          <p:attrName>style.visibility</p:attrName>
                                        </p:attrNameLst>
                                      </p:cBhvr>
                                      <p:to>
                                        <p:strVal val="visible"/>
                                      </p:to>
                                    </p:set>
                                    <p:animEffect transition="in" filter="fade">
                                      <p:cBhvr>
                                        <p:cTn id="36" dur="1000"/>
                                        <p:tgtEl>
                                          <p:spTgt spid="10">
                                            <p:txEl>
                                              <p:pRg st="3" end="3"/>
                                            </p:txEl>
                                          </p:spTgt>
                                        </p:tgtEl>
                                      </p:cBhvr>
                                    </p:animEffect>
                                    <p:anim calcmode="lin" valueType="num">
                                      <p:cBhvr>
                                        <p:cTn id="37"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10">
                                            <p:txEl>
                                              <p:pRg st="4" end="4"/>
                                            </p:txEl>
                                          </p:spTgt>
                                        </p:tgtEl>
                                        <p:attrNameLst>
                                          <p:attrName>style.visibility</p:attrName>
                                        </p:attrNameLst>
                                      </p:cBhvr>
                                      <p:to>
                                        <p:strVal val="visible"/>
                                      </p:to>
                                    </p:set>
                                    <p:animEffect transition="in" filter="fade">
                                      <p:cBhvr>
                                        <p:cTn id="42" dur="1000"/>
                                        <p:tgtEl>
                                          <p:spTgt spid="10">
                                            <p:txEl>
                                              <p:pRg st="4" end="4"/>
                                            </p:txEl>
                                          </p:spTgt>
                                        </p:tgtEl>
                                      </p:cBhvr>
                                    </p:animEffect>
                                    <p:anim calcmode="lin" valueType="num">
                                      <p:cBhvr>
                                        <p:cTn id="4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42" presetClass="entr" presetSubtype="0" fill="hold" nodeType="afterEffect">
                                  <p:stCondLst>
                                    <p:cond delay="0"/>
                                  </p:stCondLst>
                                  <p:childTnLst>
                                    <p:set>
                                      <p:cBhvr>
                                        <p:cTn id="47" dur="1" fill="hold">
                                          <p:stCondLst>
                                            <p:cond delay="0"/>
                                          </p:stCondLst>
                                        </p:cTn>
                                        <p:tgtEl>
                                          <p:spTgt spid="10">
                                            <p:txEl>
                                              <p:pRg st="5" end="5"/>
                                            </p:txEl>
                                          </p:spTgt>
                                        </p:tgtEl>
                                        <p:attrNameLst>
                                          <p:attrName>style.visibility</p:attrName>
                                        </p:attrNameLst>
                                      </p:cBhvr>
                                      <p:to>
                                        <p:strVal val="visible"/>
                                      </p:to>
                                    </p:set>
                                    <p:animEffect transition="in" filter="fade">
                                      <p:cBhvr>
                                        <p:cTn id="48" dur="1000"/>
                                        <p:tgtEl>
                                          <p:spTgt spid="10">
                                            <p:txEl>
                                              <p:pRg st="5" end="5"/>
                                            </p:txEl>
                                          </p:spTgt>
                                        </p:tgtEl>
                                      </p:cBhvr>
                                    </p:animEffect>
                                    <p:anim calcmode="lin" valueType="num">
                                      <p:cBhvr>
                                        <p:cTn id="49"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1558" y="1857364"/>
            <a:ext cx="5780970" cy="1938992"/>
          </a:xfrm>
          <a:prstGeom prst="rect">
            <a:avLst/>
          </a:prstGeom>
          <a:noFill/>
        </p:spPr>
        <p:txBody>
          <a:bodyPr wrap="square" rtlCol="0">
            <a:spAutoFit/>
          </a:bodyPr>
          <a:lstStyle/>
          <a:p>
            <a:r>
              <a:rPr lang="en-IN" sz="6000" smtClean="0">
                <a:latin typeface="MS Reference Sans Serif" panose="020B0604030504040204" pitchFamily="34" charset="0"/>
              </a:rPr>
              <a:t>CODE &amp; REUSLTS</a:t>
            </a:r>
            <a:endParaRPr lang="en-US" sz="6000" dirty="0">
              <a:latin typeface="MS Reference Sans Serif" panose="020B0604030504040204" pitchFamily="34" charset="0"/>
            </a:endParaRPr>
          </a:p>
        </p:txBody>
      </p:sp>
      <p:cxnSp>
        <p:nvCxnSpPr>
          <p:cNvPr id="3" name="Straight Connector 2"/>
          <p:cNvCxnSpPr/>
          <p:nvPr/>
        </p:nvCxnSpPr>
        <p:spPr>
          <a:xfrm>
            <a:off x="857224" y="3927478"/>
            <a:ext cx="7429552" cy="1588"/>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1780" y="476672"/>
            <a:ext cx="3480440" cy="830997"/>
          </a:xfrm>
          <a:prstGeom prst="rect">
            <a:avLst/>
          </a:prstGeom>
          <a:noFill/>
        </p:spPr>
        <p:txBody>
          <a:bodyPr wrap="none" rtlCol="0">
            <a:spAutoFit/>
          </a:bodyPr>
          <a:lstStyle/>
          <a:p>
            <a:r>
              <a:rPr lang="en-IN" sz="4800" dirty="0" smtClean="0">
                <a:latin typeface="MS Reference Sans Serif" panose="020B0604030504040204" pitchFamily="34" charset="0"/>
              </a:rPr>
              <a:t>Login Area</a:t>
            </a:r>
            <a:endParaRPr lang="en-US" sz="4800" dirty="0">
              <a:latin typeface="MS Reference Sans Serif" panose="020B0604030504040204" pitchFamily="34" charset="0"/>
            </a:endParaRPr>
          </a:p>
        </p:txBody>
      </p:sp>
      <p:cxnSp>
        <p:nvCxnSpPr>
          <p:cNvPr id="3" name="Straight Connector 2"/>
          <p:cNvCxnSpPr/>
          <p:nvPr/>
        </p:nvCxnSpPr>
        <p:spPr>
          <a:xfrm>
            <a:off x="857224" y="1700808"/>
            <a:ext cx="7429552" cy="1588"/>
          </a:xfrm>
          <a:prstGeom prst="line">
            <a:avLst/>
          </a:prstGeom>
          <a:ln/>
        </p:spPr>
        <p:style>
          <a:lnRef idx="3">
            <a:schemeClr val="accent6"/>
          </a:lnRef>
          <a:fillRef idx="0">
            <a:schemeClr val="accent6"/>
          </a:fillRef>
          <a:effectRef idx="2">
            <a:schemeClr val="accent6"/>
          </a:effectRef>
          <a:fontRef idx="minor">
            <a:schemeClr val="tx1"/>
          </a:fontRef>
        </p:style>
      </p:cxnSp>
      <p:pic>
        <p:nvPicPr>
          <p:cNvPr id="6" name="Picture 2"/>
          <p:cNvPicPr>
            <a:picLocks noChangeAspect="1" noChangeArrowheads="1"/>
          </p:cNvPicPr>
          <p:nvPr/>
        </p:nvPicPr>
        <p:blipFill>
          <a:blip r:embed="rId2"/>
          <a:srcRect/>
          <a:stretch>
            <a:fillRect/>
          </a:stretch>
        </p:blipFill>
        <p:spPr bwMode="auto">
          <a:xfrm>
            <a:off x="2571736" y="2500306"/>
            <a:ext cx="3890092" cy="2776721"/>
          </a:xfrm>
          <a:prstGeom prst="rect">
            <a:avLst/>
          </a:prstGeom>
          <a:noFill/>
          <a:ln w="9525">
            <a:solidFill>
              <a:schemeClr val="tx1"/>
            </a:solidFill>
            <a:miter lim="800000"/>
            <a:headEnd/>
            <a:tailEnd/>
          </a:ln>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0" y="17251"/>
            <a:ext cx="9144000" cy="6878806"/>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CC7832"/>
                </a:solidFill>
                <a:effectLst/>
                <a:latin typeface="JetBrains Mono"/>
                <a:cs typeface="Arial" pitchFamily="34" charset="0"/>
              </a:rPr>
              <a:t>def </a:t>
            </a:r>
            <a:r>
              <a:rPr kumimoji="0" lang="en-US" sz="900" b="0" i="0" u="none" strike="noStrike" cap="none" normalizeH="0" baseline="0" smtClean="0">
                <a:ln>
                  <a:noFill/>
                </a:ln>
                <a:solidFill>
                  <a:srgbClr val="FFC66D"/>
                </a:solidFill>
                <a:effectLst/>
                <a:latin typeface="JetBrains Mono"/>
                <a:cs typeface="Arial" pitchFamily="34" charset="0"/>
              </a:rPr>
              <a:t>login_menu</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08080"/>
                </a:solidFill>
                <a:effectLst/>
                <a:latin typeface="JetBrains Mono"/>
                <a:cs typeface="Arial" pitchFamily="34" charset="0"/>
              </a:rPr>
              <a:t># for login window---------------LOGIN WINDOW</a:t>
            </a:r>
            <a:br>
              <a:rPr kumimoji="0" lang="en-US" sz="900" b="0" i="0" u="none" strike="noStrike" cap="none" normalizeH="0" baseline="0" smtClean="0">
                <a:ln>
                  <a:noFill/>
                </a:ln>
                <a:solidFill>
                  <a:srgbClr val="808080"/>
                </a:solidFill>
                <a:effectLst/>
                <a:latin typeface="JetBrains Mono"/>
                <a:cs typeface="Arial" pitchFamily="34" charset="0"/>
              </a:rPr>
            </a:br>
            <a:r>
              <a:rPr kumimoji="0" lang="en-US" sz="900" b="0" i="0" u="none" strike="noStrike" cap="none" normalizeH="0" baseline="0" smtClean="0">
                <a:ln>
                  <a:noFill/>
                </a:ln>
                <a:solidFill>
                  <a:srgbClr val="808080"/>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global </a:t>
            </a:r>
            <a:r>
              <a:rPr kumimoji="0" lang="en-US" sz="900" b="0" i="0" u="none" strike="noStrike" cap="none" normalizeH="0" baseline="0" smtClean="0">
                <a:ln>
                  <a:noFill/>
                </a:ln>
                <a:solidFill>
                  <a:srgbClr val="A9B7C6"/>
                </a:solidFill>
                <a:effectLst/>
                <a:latin typeface="JetBrains Mono"/>
                <a:cs typeface="Arial" pitchFamily="34" charset="0"/>
              </a:rPr>
              <a:t>un</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pwd</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flag</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root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apt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if </a:t>
            </a:r>
            <a:r>
              <a:rPr kumimoji="0" lang="en-US" sz="900" b="0" i="0" u="none" strike="noStrike" cap="none" normalizeH="0" baseline="0" smtClean="0">
                <a:ln>
                  <a:noFill/>
                </a:ln>
                <a:solidFill>
                  <a:srgbClr val="A9B7C6"/>
                </a:solidFill>
                <a:effectLst/>
                <a:latin typeface="JetBrains Mono"/>
                <a:cs typeface="Arial" pitchFamily="34" charset="0"/>
              </a:rPr>
              <a:t>flag == </a:t>
            </a:r>
            <a:r>
              <a:rPr kumimoji="0" lang="en-US" sz="900" b="0" i="0" u="none" strike="noStrike" cap="none" normalizeH="0" baseline="0" smtClean="0">
                <a:ln>
                  <a:noFill/>
                </a:ln>
                <a:solidFill>
                  <a:srgbClr val="6A8759"/>
                </a:solidFill>
                <a:effectLst/>
                <a:latin typeface="JetBrains Mono"/>
                <a:cs typeface="Arial" pitchFamily="34" charset="0"/>
              </a:rPr>
              <a:t>'apt'</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apt.destroy()</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root = </a:t>
            </a:r>
            <a:r>
              <a:rPr kumimoji="0" lang="en-US" sz="900" b="0" i="0" u="none" strike="noStrike" cap="none" normalizeH="0" baseline="0" smtClean="0">
                <a:ln>
                  <a:noFill/>
                </a:ln>
                <a:solidFill>
                  <a:srgbClr val="A9B7C6"/>
                </a:solidFill>
                <a:effectLst/>
                <a:latin typeface="JetBrains Mono"/>
                <a:cs typeface="Arial" pitchFamily="34" charset="0"/>
              </a:rPr>
              <a:t>Tk</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root.title(</a:t>
            </a:r>
            <a:r>
              <a:rPr kumimoji="0" lang="en-US" sz="900" b="0" i="0" u="none" strike="noStrike" cap="none" normalizeH="0" baseline="0" smtClean="0">
                <a:ln>
                  <a:noFill/>
                </a:ln>
                <a:solidFill>
                  <a:srgbClr val="6A8759"/>
                </a:solidFill>
                <a:effectLst/>
                <a:latin typeface="JetBrains Mono"/>
                <a:cs typeface="Arial" pitchFamily="34" charset="0"/>
              </a:rPr>
              <a:t>'CAPS PMS'</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root.iconbitmap(</a:t>
            </a:r>
            <a:r>
              <a:rPr kumimoji="0" lang="en-US" sz="900" b="0" i="0" u="none" strike="noStrike" cap="none" normalizeH="0" baseline="0" smtClean="0">
                <a:ln>
                  <a:noFill/>
                </a:ln>
                <a:solidFill>
                  <a:srgbClr val="6A8759"/>
                </a:solidFill>
                <a:effectLst/>
                <a:latin typeface="JetBrains Mono"/>
                <a:cs typeface="Arial" pitchFamily="34" charset="0"/>
              </a:rPr>
              <a:t>'icon.ico</a:t>
            </a:r>
            <a:r>
              <a:rPr kumimoji="0" lang="en-US" sz="900" b="0" i="0" u="none" strike="noStrike" cap="none" normalizeH="0" baseline="0" smtClean="0">
                <a:ln>
                  <a:noFill/>
                </a:ln>
                <a:solidFill>
                  <a:srgbClr val="6A8759"/>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Label(root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"CAPS PHARMACY"</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bg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"teal"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fg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"White"</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font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"Arial 25"</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columnspan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Label(root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        Asansol Budha More, Paschim Burdwan, WB        "</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bg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"teal"</a:t>
            </a:r>
            <a:r>
              <a:rPr kumimoji="0" lang="en-US" sz="900" b="0" i="0" u="none" strike="noStrike" cap="none" normalizeH="0" baseline="0" smtClean="0">
                <a:ln>
                  <a:noFill/>
                </a:ln>
                <a:solidFill>
                  <a:srgbClr val="CC7832"/>
                </a:solidFill>
                <a:effectLst/>
                <a:latin typeface="JetBrains Mono"/>
                <a:cs typeface="Arial" pitchFamily="34" charset="0"/>
              </a:rPr>
              <a:t>,</a:t>
            </a:r>
            <a:r>
              <a:rPr kumimoji="0" lang="en-US" sz="900" b="0" i="0" u="none" strike="noStrike" cap="none" normalizeH="0" baseline="0" smtClean="0">
                <a:ln>
                  <a:noFill/>
                </a:ln>
                <a:solidFill>
                  <a:srgbClr val="AA4926"/>
                </a:solidFill>
                <a:effectLst/>
                <a:latin typeface="JetBrains Mono"/>
                <a:cs typeface="Arial" pitchFamily="34" charset="0"/>
              </a:rPr>
              <a:t>fg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"White"</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CC7832"/>
                </a:solidFill>
                <a:effectLst/>
                <a:latin typeface="JetBrains Mono"/>
                <a:cs typeface="Arial" pitchFamily="34" charset="0"/>
              </a:rPr>
              <a:t>,</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a:t>
            </a:r>
            <a:r>
              <a:rPr kumimoji="0" lang="en-US" sz="900" b="0" i="0" u="none" strike="noStrike" cap="none" normalizeH="0" baseline="0" smtClean="0">
                <a:ln>
                  <a:noFill/>
                </a:ln>
                <a:solidFill>
                  <a:srgbClr val="AA4926"/>
                </a:solidFill>
                <a:effectLst/>
                <a:latin typeface="JetBrains Mono"/>
                <a:cs typeface="Arial" pitchFamily="34" charset="0"/>
              </a:rPr>
              <a:t>columnspan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Label(root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'Username'</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3</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un = Entry(root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20</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un.grid(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3</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columnspan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4</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un.bind(</a:t>
            </a:r>
            <a:r>
              <a:rPr kumimoji="0" lang="en-US" sz="900" b="0" i="0" u="none" strike="noStrike" cap="none" normalizeH="0" baseline="0" smtClean="0">
                <a:ln>
                  <a:noFill/>
                </a:ln>
                <a:solidFill>
                  <a:srgbClr val="6A8759"/>
                </a:solidFill>
                <a:effectLst/>
                <a:latin typeface="JetBrains Mono"/>
                <a:cs typeface="Arial" pitchFamily="34" charset="0"/>
              </a:rPr>
              <a:t>"&lt;Return&gt;"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focus_next_widget)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un.focus</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Label(root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'Password'</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4</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pwd = Entry(root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20</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pwd.grid(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4</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columnspan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4</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pwd.bind(</a:t>
            </a:r>
            <a:r>
              <a:rPr kumimoji="0" lang="en-US" sz="900" b="0" i="0" u="none" strike="noStrike" cap="none" normalizeH="0" baseline="0" smtClean="0">
                <a:ln>
                  <a:noFill/>
                </a:ln>
                <a:solidFill>
                  <a:srgbClr val="6A8759"/>
                </a:solidFill>
                <a:effectLst/>
                <a:latin typeface="JetBrains Mono"/>
                <a:cs typeface="Arial" pitchFamily="34" charset="0"/>
              </a:rPr>
              <a:t>"&lt;Return&gt;"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check)</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Label(root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columnspan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Button(root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'Enter'</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=check</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bg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"green"</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fg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"white"</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Button(root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'Close'</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=root.destroy</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bg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"red"</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fg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"white"</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4</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Label(root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7</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columnspan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root.bind_class(</a:t>
            </a:r>
            <a:r>
              <a:rPr kumimoji="0" lang="en-US" sz="900" b="0" i="0" u="none" strike="noStrike" cap="none" normalizeH="0" baseline="0" smtClean="0">
                <a:ln>
                  <a:noFill/>
                </a:ln>
                <a:solidFill>
                  <a:srgbClr val="6A8759"/>
                </a:solidFill>
                <a:effectLst/>
                <a:latin typeface="JetBrains Mono"/>
                <a:cs typeface="Arial" pitchFamily="34" charset="0"/>
              </a:rPr>
              <a:t>"Button"</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6A8759"/>
                </a:solidFill>
                <a:effectLst/>
                <a:latin typeface="JetBrains Mono"/>
                <a:cs typeface="Arial" pitchFamily="34" charset="0"/>
              </a:rPr>
              <a:t>"&lt;Return&gt;"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on_return)</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root.mainloop()</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CC7832"/>
                </a:solidFill>
                <a:effectLst/>
                <a:latin typeface="JetBrains Mono"/>
                <a:cs typeface="Arial" pitchFamily="34" charset="0"/>
              </a:rPr>
              <a:t>def </a:t>
            </a:r>
            <a:r>
              <a:rPr kumimoji="0" lang="en-US" sz="900" b="0" i="0" u="none" strike="noStrike" cap="none" normalizeH="0" baseline="0" smtClean="0">
                <a:ln>
                  <a:noFill/>
                </a:ln>
                <a:solidFill>
                  <a:srgbClr val="FFC66D"/>
                </a:solidFill>
                <a:effectLst/>
                <a:latin typeface="JetBrains Mono"/>
                <a:cs typeface="Arial" pitchFamily="34" charset="0"/>
              </a:rPr>
              <a:t>check</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72737A"/>
                </a:solidFill>
                <a:effectLst/>
                <a:latin typeface="JetBrains Mono"/>
                <a:cs typeface="Arial" pitchFamily="34" charset="0"/>
              </a:rPr>
              <a:t>self=NONE</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08080"/>
                </a:solidFill>
                <a:effectLst/>
                <a:latin typeface="JetBrains Mono"/>
                <a:cs typeface="Arial" pitchFamily="34" charset="0"/>
              </a:rPr>
              <a:t># for enter button in login window</a:t>
            </a:r>
            <a:br>
              <a:rPr kumimoji="0" lang="en-US" sz="900" b="0" i="0" u="none" strike="noStrike" cap="none" normalizeH="0" baseline="0" smtClean="0">
                <a:ln>
                  <a:noFill/>
                </a:ln>
                <a:solidFill>
                  <a:srgbClr val="808080"/>
                </a:solidFill>
                <a:effectLst/>
                <a:latin typeface="JetBrains Mono"/>
                <a:cs typeface="Arial" pitchFamily="34" charset="0"/>
              </a:rPr>
            </a:br>
            <a:r>
              <a:rPr kumimoji="0" lang="en-US" sz="900" b="0" i="0" u="none" strike="noStrike" cap="none" normalizeH="0" baseline="0" smtClean="0">
                <a:ln>
                  <a:noFill/>
                </a:ln>
                <a:solidFill>
                  <a:srgbClr val="808080"/>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global </a:t>
            </a:r>
            <a:r>
              <a:rPr kumimoji="0" lang="en-US" sz="900" b="0" i="0" u="none" strike="noStrike" cap="none" normalizeH="0" baseline="0" smtClean="0">
                <a:ln>
                  <a:noFill/>
                </a:ln>
                <a:solidFill>
                  <a:srgbClr val="A9B7C6"/>
                </a:solidFill>
                <a:effectLst/>
                <a:latin typeface="JetBrains Mono"/>
                <a:cs typeface="Arial" pitchFamily="34" charset="0"/>
              </a:rPr>
              <a:t>un</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pwd</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login</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root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u = un.get()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p = pwd.get()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l.execute(</a:t>
            </a:r>
            <a:r>
              <a:rPr kumimoji="0" lang="en-US" sz="900" b="0" i="0" u="none" strike="noStrike" cap="none" normalizeH="0" baseline="0" smtClean="0">
                <a:ln>
                  <a:noFill/>
                </a:ln>
                <a:solidFill>
                  <a:srgbClr val="6A8759"/>
                </a:solidFill>
                <a:effectLst/>
                <a:latin typeface="JetBrains Mono"/>
                <a:cs typeface="Arial" pitchFamily="34" charset="0"/>
              </a:rPr>
              <a:t>"select * from log"</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for </a:t>
            </a:r>
            <a:r>
              <a:rPr kumimoji="0" lang="en-US" sz="900" b="0" i="0" u="none" strike="noStrike" cap="none" normalizeH="0" baseline="0" smtClean="0">
                <a:ln>
                  <a:noFill/>
                </a:ln>
                <a:solidFill>
                  <a:srgbClr val="A9B7C6"/>
                </a:solidFill>
                <a:effectLst/>
                <a:latin typeface="JetBrains Mono"/>
                <a:cs typeface="Arial" pitchFamily="34" charset="0"/>
              </a:rPr>
              <a:t>i </a:t>
            </a:r>
            <a:r>
              <a:rPr kumimoji="0" lang="en-US" sz="900" b="0" i="0" u="none" strike="noStrike" cap="none" normalizeH="0" baseline="0" smtClean="0">
                <a:ln>
                  <a:noFill/>
                </a:ln>
                <a:solidFill>
                  <a:srgbClr val="CC7832"/>
                </a:solidFill>
                <a:effectLst/>
                <a:latin typeface="JetBrains Mono"/>
                <a:cs typeface="Arial" pitchFamily="34" charset="0"/>
              </a:rPr>
              <a:t>in </a:t>
            </a:r>
            <a:r>
              <a:rPr kumimoji="0" lang="en-US" sz="900" b="0" i="0" u="none" strike="noStrike" cap="none" normalizeH="0" baseline="0" smtClean="0">
                <a:ln>
                  <a:noFill/>
                </a:ln>
                <a:solidFill>
                  <a:srgbClr val="A9B7C6"/>
                </a:solidFill>
                <a:effectLst/>
                <a:latin typeface="JetBrains Mono"/>
                <a:cs typeface="Arial" pitchFamily="34" charset="0"/>
              </a:rPr>
              <a:t>l:</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if </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 == u </a:t>
            </a:r>
            <a:r>
              <a:rPr kumimoji="0" lang="en-US" sz="900" b="0" i="0" u="none" strike="noStrike" cap="none" normalizeH="0" baseline="0" smtClean="0">
                <a:ln>
                  <a:noFill/>
                </a:ln>
                <a:solidFill>
                  <a:srgbClr val="CC7832"/>
                </a:solidFill>
                <a:effectLst/>
                <a:latin typeface="JetBrains Mono"/>
                <a:cs typeface="Arial" pitchFamily="34" charset="0"/>
              </a:rPr>
              <a:t>and </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 == p </a:t>
            </a:r>
            <a:r>
              <a:rPr kumimoji="0" lang="en-US" sz="900" b="0" i="0" u="none" strike="noStrike" cap="none" normalizeH="0" baseline="0" smtClean="0">
                <a:ln>
                  <a:noFill/>
                </a:ln>
                <a:solidFill>
                  <a:srgbClr val="CC7832"/>
                </a:solidFill>
                <a:effectLst/>
                <a:latin typeface="JetBrains Mono"/>
                <a:cs typeface="Arial" pitchFamily="34" charset="0"/>
              </a:rPr>
              <a:t>and </a:t>
            </a:r>
            <a:r>
              <a:rPr kumimoji="0" lang="en-US" sz="900" b="0" i="0" u="none" strike="noStrike" cap="none" normalizeH="0" baseline="0" smtClean="0">
                <a:ln>
                  <a:noFill/>
                </a:ln>
                <a:solidFill>
                  <a:srgbClr val="A9B7C6"/>
                </a:solidFill>
                <a:effectLst/>
                <a:latin typeface="JetBrains Mono"/>
                <a:cs typeface="Arial" pitchFamily="34" charset="0"/>
              </a:rPr>
              <a:t>u == </a:t>
            </a:r>
            <a:r>
              <a:rPr kumimoji="0" lang="en-US" sz="900" b="0" i="0" u="none" strike="noStrike" cap="none" normalizeH="0" baseline="0" smtClean="0">
                <a:ln>
                  <a:noFill/>
                </a:ln>
                <a:solidFill>
                  <a:srgbClr val="6A8759"/>
                </a:solidFill>
                <a:effectLst/>
                <a:latin typeface="JetBrains Mono"/>
                <a:cs typeface="Arial" pitchFamily="34" charset="0"/>
              </a:rPr>
              <a:t>'admin'</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root.destroy()</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open_win()</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elif </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 == u </a:t>
            </a:r>
            <a:r>
              <a:rPr kumimoji="0" lang="en-US" sz="900" b="0" i="0" u="none" strike="noStrike" cap="none" normalizeH="0" baseline="0" smtClean="0">
                <a:ln>
                  <a:noFill/>
                </a:ln>
                <a:solidFill>
                  <a:srgbClr val="CC7832"/>
                </a:solidFill>
                <a:effectLst/>
                <a:latin typeface="JetBrains Mono"/>
                <a:cs typeface="Arial" pitchFamily="34" charset="0"/>
              </a:rPr>
              <a:t>and </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 == p:</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root.destroy()</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open_cus()</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login.commit</a:t>
            </a:r>
            <a:r>
              <a:rPr kumimoji="0" lang="en-US" sz="900" b="0" i="0" u="none" strike="noStrike" cap="none" normalizeH="0" baseline="0" smtClean="0">
                <a:ln>
                  <a:noFill/>
                </a:ln>
                <a:solidFill>
                  <a:srgbClr val="A9B7C6"/>
                </a:solidFill>
                <a:effectLst/>
                <a:latin typeface="JetBrains Mono"/>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1785950" y="-24"/>
            <a:ext cx="1785950" cy="6986528"/>
          </a:xfrm>
          <a:prstGeom prst="rect">
            <a:avLst/>
          </a:prstGeom>
          <a:noFill/>
        </p:spPr>
        <p:txBody>
          <a:bodyPr wrap="square" rtlCol="0">
            <a:spAutoFit/>
          </a:bodyPr>
          <a:lstStyle/>
          <a:p>
            <a:r>
              <a:rPr lang="en-IN" sz="1600" smtClean="0"/>
              <a:t>close previous window </a:t>
            </a:r>
            <a:r>
              <a:rPr lang="en-IN" sz="1600" smtClean="0">
                <a:sym typeface="Wingdings" pitchFamily="2" charset="2"/>
              </a:rPr>
              <a:t></a:t>
            </a:r>
          </a:p>
          <a:p>
            <a:r>
              <a:rPr lang="en-IN" sz="1600" smtClean="0">
                <a:sym typeface="Wingdings" pitchFamily="2" charset="2"/>
              </a:rPr>
              <a:t>S</a:t>
            </a:r>
            <a:r>
              <a:rPr lang="en-IN" sz="1600" smtClean="0">
                <a:sym typeface="Wingdings" pitchFamily="2" charset="2"/>
              </a:rPr>
              <a:t>tart login menu</a:t>
            </a:r>
          </a:p>
          <a:p>
            <a:endParaRPr lang="en-IN" sz="1600" smtClean="0">
              <a:sym typeface="Wingdings" pitchFamily="2" charset="2"/>
            </a:endParaRPr>
          </a:p>
          <a:p>
            <a:r>
              <a:rPr lang="en-IN" sz="1600" smtClean="0">
                <a:sym typeface="Wingdings" pitchFamily="2" charset="2"/>
              </a:rPr>
              <a:t>add software title</a:t>
            </a:r>
            <a:endParaRPr lang="en-IN" sz="1600" smtClean="0">
              <a:sym typeface="Wingdings" pitchFamily="2" charset="2"/>
            </a:endParaRPr>
          </a:p>
          <a:p>
            <a:r>
              <a:rPr lang="en-IN" sz="1600" smtClean="0">
                <a:sym typeface="Wingdings" pitchFamily="2" charset="2"/>
              </a:rPr>
              <a:t>add logo(icon)</a:t>
            </a:r>
          </a:p>
          <a:p>
            <a:r>
              <a:rPr lang="en-IN" sz="1600" smtClean="0">
                <a:sym typeface="Wingdings" pitchFamily="2" charset="2"/>
              </a:rPr>
              <a:t>add header </a:t>
            </a:r>
          </a:p>
          <a:p>
            <a:r>
              <a:rPr lang="en-IN" sz="1600" smtClean="0">
                <a:sym typeface="Wingdings" pitchFamily="2" charset="2"/>
              </a:rPr>
              <a:t>add address </a:t>
            </a:r>
            <a:endParaRPr lang="en-IN" sz="1600" smtClean="0">
              <a:sym typeface="Wingdings" pitchFamily="2" charset="2"/>
            </a:endParaRPr>
          </a:p>
          <a:p>
            <a:endParaRPr lang="en-IN" sz="1600" smtClean="0">
              <a:sym typeface="Wingdings" pitchFamily="2" charset="2"/>
            </a:endParaRPr>
          </a:p>
          <a:p>
            <a:r>
              <a:rPr lang="en-IN" sz="1600" smtClean="0">
                <a:sym typeface="Wingdings" pitchFamily="2" charset="2"/>
              </a:rPr>
              <a:t>A</a:t>
            </a:r>
            <a:r>
              <a:rPr lang="en-IN" sz="1600" smtClean="0">
                <a:sym typeface="Wingdings" pitchFamily="2" charset="2"/>
              </a:rPr>
              <a:t>dd input area</a:t>
            </a:r>
          </a:p>
          <a:p>
            <a:r>
              <a:rPr lang="en-IN" sz="1600" smtClean="0">
                <a:sym typeface="Wingdings" pitchFamily="2" charset="2"/>
              </a:rPr>
              <a:t>for username</a:t>
            </a:r>
          </a:p>
          <a:p>
            <a:endParaRPr lang="en-IN" sz="1600" smtClean="0">
              <a:sym typeface="Wingdings" pitchFamily="2" charset="2"/>
            </a:endParaRPr>
          </a:p>
          <a:p>
            <a:r>
              <a:rPr lang="en-IN" sz="1600" smtClean="0">
                <a:sym typeface="Wingdings" pitchFamily="2" charset="2"/>
              </a:rPr>
              <a:t>Add input area</a:t>
            </a:r>
          </a:p>
          <a:p>
            <a:r>
              <a:rPr lang="en-IN" sz="1600" smtClean="0">
                <a:sym typeface="Wingdings" pitchFamily="2" charset="2"/>
              </a:rPr>
              <a:t>for password </a:t>
            </a:r>
          </a:p>
          <a:p>
            <a:endParaRPr lang="en-IN" sz="1600" smtClean="0">
              <a:sym typeface="Wingdings" pitchFamily="2" charset="2"/>
            </a:endParaRPr>
          </a:p>
          <a:p>
            <a:r>
              <a:rPr lang="en-IN" sz="1600" smtClean="0">
                <a:sym typeface="Wingdings" pitchFamily="2" charset="2"/>
              </a:rPr>
              <a:t>add login button</a:t>
            </a:r>
          </a:p>
          <a:p>
            <a:endParaRPr lang="en-IN" sz="1600" smtClean="0">
              <a:sym typeface="Wingdings" pitchFamily="2" charset="2"/>
            </a:endParaRPr>
          </a:p>
          <a:p>
            <a:r>
              <a:rPr lang="en-IN" sz="1600" smtClean="0">
                <a:sym typeface="Wingdings" pitchFamily="2" charset="2"/>
              </a:rPr>
              <a:t>add close button</a:t>
            </a:r>
          </a:p>
          <a:p>
            <a:endParaRPr lang="en-IN" sz="1600" smtClean="0">
              <a:sym typeface="Wingdings" pitchFamily="2" charset="2"/>
            </a:endParaRPr>
          </a:p>
          <a:p>
            <a:endParaRPr lang="en-IN" sz="1600" smtClean="0">
              <a:sym typeface="Wingdings" pitchFamily="2" charset="2"/>
            </a:endParaRPr>
          </a:p>
          <a:p>
            <a:r>
              <a:rPr lang="en-IN" sz="1600" smtClean="0">
                <a:sym typeface="Wingdings" pitchFamily="2" charset="2"/>
              </a:rPr>
              <a:t>on pressing login button, this function will</a:t>
            </a:r>
          </a:p>
          <a:p>
            <a:r>
              <a:rPr lang="en-IN" sz="1600" smtClean="0">
                <a:sym typeface="Wingdings" pitchFamily="2" charset="2"/>
              </a:rPr>
              <a:t>check database</a:t>
            </a:r>
          </a:p>
          <a:p>
            <a:r>
              <a:rPr lang="en-IN" sz="1600" smtClean="0">
                <a:sym typeface="Wingdings" pitchFamily="2" charset="2"/>
              </a:rPr>
              <a:t>for the username and password</a:t>
            </a:r>
          </a:p>
          <a:p>
            <a:endParaRPr lang="en-IN" sz="1600" smtClean="0">
              <a:sym typeface="Wingdings" pitchFamily="2" charset="2"/>
            </a:endParaRPr>
          </a:p>
          <a:p>
            <a:r>
              <a:rPr lang="en-IN" sz="1600" smtClean="0">
                <a:sym typeface="Wingdings" pitchFamily="2" charset="2"/>
              </a:rPr>
              <a:t>if found, login</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1780" y="476672"/>
            <a:ext cx="3514104" cy="830997"/>
          </a:xfrm>
          <a:prstGeom prst="rect">
            <a:avLst/>
          </a:prstGeom>
          <a:noFill/>
        </p:spPr>
        <p:txBody>
          <a:bodyPr wrap="none" rtlCol="0">
            <a:spAutoFit/>
          </a:bodyPr>
          <a:lstStyle/>
          <a:p>
            <a:r>
              <a:rPr lang="en-IN" sz="4800" smtClean="0">
                <a:latin typeface="MS Reference Sans Serif" panose="020B0604030504040204" pitchFamily="34" charset="0"/>
              </a:rPr>
              <a:t>Main Menu</a:t>
            </a:r>
            <a:endParaRPr lang="en-US" sz="4800" dirty="0">
              <a:latin typeface="MS Reference Sans Serif" panose="020B0604030504040204" pitchFamily="34" charset="0"/>
            </a:endParaRPr>
          </a:p>
        </p:txBody>
      </p:sp>
      <p:cxnSp>
        <p:nvCxnSpPr>
          <p:cNvPr id="3" name="Straight Connector 2"/>
          <p:cNvCxnSpPr/>
          <p:nvPr/>
        </p:nvCxnSpPr>
        <p:spPr>
          <a:xfrm>
            <a:off x="857224" y="1700808"/>
            <a:ext cx="7429552" cy="1588"/>
          </a:xfrm>
          <a:prstGeom prst="line">
            <a:avLst/>
          </a:prstGeom>
          <a:ln/>
        </p:spPr>
        <p:style>
          <a:lnRef idx="3">
            <a:schemeClr val="accent6"/>
          </a:lnRef>
          <a:fillRef idx="0">
            <a:schemeClr val="accent6"/>
          </a:fillRef>
          <a:effectRef idx="2">
            <a:schemeClr val="accent6"/>
          </a:effectRef>
          <a:fontRef idx="minor">
            <a:schemeClr val="tx1"/>
          </a:fontRef>
        </p:style>
      </p:cxnSp>
      <p:pic>
        <p:nvPicPr>
          <p:cNvPr id="41986" name="Picture 2"/>
          <p:cNvPicPr>
            <a:picLocks noChangeAspect="1" noChangeArrowheads="1"/>
          </p:cNvPicPr>
          <p:nvPr/>
        </p:nvPicPr>
        <p:blipFill>
          <a:blip r:embed="rId2"/>
          <a:srcRect/>
          <a:stretch>
            <a:fillRect/>
          </a:stretch>
        </p:blipFill>
        <p:spPr bwMode="auto">
          <a:xfrm>
            <a:off x="1030537" y="2214554"/>
            <a:ext cx="7041925" cy="3929090"/>
          </a:xfrm>
          <a:prstGeom prst="rect">
            <a:avLst/>
          </a:prstGeom>
          <a:noFill/>
          <a:ln w="9525">
            <a:solidFill>
              <a:schemeClr val="tx1"/>
            </a:solidFill>
            <a:miter lim="800000"/>
            <a:headEnd/>
            <a:tailEnd/>
          </a:ln>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85950" y="0"/>
            <a:ext cx="1785950" cy="6986528"/>
          </a:xfrm>
          <a:prstGeom prst="rect">
            <a:avLst/>
          </a:prstGeom>
          <a:noFill/>
        </p:spPr>
        <p:txBody>
          <a:bodyPr wrap="square" rtlCol="0">
            <a:spAutoFit/>
          </a:bodyPr>
          <a:lstStyle/>
          <a:p>
            <a:r>
              <a:rPr lang="en-IN" sz="1600" smtClean="0"/>
              <a:t>This is the Main Menu window</a:t>
            </a:r>
            <a:r>
              <a:rPr lang="en-IN" sz="1600" smtClean="0">
                <a:sym typeface="Wingdings" pitchFamily="2" charset="2"/>
              </a:rPr>
              <a:t></a:t>
            </a:r>
          </a:p>
          <a:p>
            <a:endParaRPr lang="en-IN" sz="1600" smtClean="0">
              <a:sym typeface="Wingdings" pitchFamily="2" charset="2"/>
            </a:endParaRPr>
          </a:p>
          <a:p>
            <a:r>
              <a:rPr lang="en-IN" sz="1600" smtClean="0">
                <a:sym typeface="Wingdings" pitchFamily="2" charset="2"/>
              </a:rPr>
              <a:t>Create tkinter Window </a:t>
            </a:r>
          </a:p>
          <a:p>
            <a:r>
              <a:rPr lang="en-IN" sz="1600" smtClean="0">
                <a:sym typeface="Wingdings" pitchFamily="2" charset="2"/>
              </a:rPr>
              <a:t>Give App Title</a:t>
            </a:r>
          </a:p>
          <a:p>
            <a:endParaRPr lang="en-IN" sz="1600" smtClean="0">
              <a:sym typeface="Wingdings" pitchFamily="2" charset="2"/>
            </a:endParaRPr>
          </a:p>
          <a:p>
            <a:endParaRPr lang="en-IN" sz="1600" smtClean="0">
              <a:sym typeface="Wingdings" pitchFamily="2" charset="2"/>
            </a:endParaRPr>
          </a:p>
          <a:p>
            <a:r>
              <a:rPr lang="en-IN" sz="1600" smtClean="0">
                <a:sym typeface="Wingdings" pitchFamily="2" charset="2"/>
              </a:rPr>
              <a:t>Button to add </a:t>
            </a:r>
          </a:p>
          <a:p>
            <a:r>
              <a:rPr lang="en-IN" sz="1600" smtClean="0">
                <a:sym typeface="Wingdings" pitchFamily="2" charset="2"/>
              </a:rPr>
              <a:t>Valued Customer</a:t>
            </a:r>
          </a:p>
          <a:p>
            <a:r>
              <a:rPr lang="en-IN" sz="1600" smtClean="0">
                <a:sym typeface="Wingdings" pitchFamily="2" charset="2"/>
              </a:rPr>
              <a:t>Button for Add</a:t>
            </a:r>
          </a:p>
          <a:p>
            <a:r>
              <a:rPr lang="en-IN" sz="1600" smtClean="0">
                <a:sym typeface="Wingdings" pitchFamily="2" charset="2"/>
              </a:rPr>
              <a:t>Product Menu</a:t>
            </a:r>
          </a:p>
          <a:p>
            <a:endParaRPr lang="en-IN" sz="1600" smtClean="0">
              <a:sym typeface="Wingdings" pitchFamily="2" charset="2"/>
            </a:endParaRPr>
          </a:p>
          <a:p>
            <a:r>
              <a:rPr lang="en-IN" sz="1600" smtClean="0">
                <a:sym typeface="Wingdings" pitchFamily="2" charset="2"/>
              </a:rPr>
              <a:t>Delete Product</a:t>
            </a:r>
          </a:p>
          <a:p>
            <a:endParaRPr lang="en-IN" sz="1600" smtClean="0">
              <a:sym typeface="Wingdings" pitchFamily="2" charset="2"/>
            </a:endParaRPr>
          </a:p>
          <a:p>
            <a:r>
              <a:rPr lang="en-IN" sz="1600" smtClean="0">
                <a:sym typeface="Wingdings" pitchFamily="2" charset="2"/>
              </a:rPr>
              <a:t>Modify Product</a:t>
            </a:r>
          </a:p>
          <a:p>
            <a:endParaRPr lang="en-IN" sz="1600" smtClean="0">
              <a:sym typeface="Wingdings" pitchFamily="2" charset="2"/>
            </a:endParaRPr>
          </a:p>
          <a:p>
            <a:r>
              <a:rPr lang="en-IN" sz="1600" smtClean="0">
                <a:sym typeface="Wingdings" pitchFamily="2" charset="2"/>
              </a:rPr>
              <a:t>Search Button</a:t>
            </a:r>
          </a:p>
          <a:p>
            <a:endParaRPr lang="en-IN" sz="1600" smtClean="0">
              <a:sym typeface="Wingdings" pitchFamily="2" charset="2"/>
            </a:endParaRPr>
          </a:p>
          <a:p>
            <a:r>
              <a:rPr lang="en-IN" sz="1600" smtClean="0">
                <a:sym typeface="Wingdings" pitchFamily="2" charset="2"/>
              </a:rPr>
              <a:t>Expiry Check</a:t>
            </a:r>
          </a:p>
          <a:p>
            <a:endParaRPr lang="en-IN" sz="1600" smtClean="0">
              <a:sym typeface="Wingdings" pitchFamily="2" charset="2"/>
            </a:endParaRPr>
          </a:p>
          <a:p>
            <a:r>
              <a:rPr lang="en-IN" sz="1600" smtClean="0">
                <a:sym typeface="Wingdings" pitchFamily="2" charset="2"/>
              </a:rPr>
              <a:t>Check Revenue Menu</a:t>
            </a:r>
            <a:endParaRPr lang="en-IN" sz="1600" smtClean="0">
              <a:sym typeface="Wingdings" pitchFamily="2" charset="2"/>
            </a:endParaRPr>
          </a:p>
          <a:p>
            <a:endParaRPr lang="en-IN" sz="1600" smtClean="0">
              <a:sym typeface="Wingdings" pitchFamily="2" charset="2"/>
            </a:endParaRPr>
          </a:p>
          <a:p>
            <a:r>
              <a:rPr lang="en-IN" sz="1600" smtClean="0">
                <a:sym typeface="Wingdings" pitchFamily="2" charset="2"/>
              </a:rPr>
              <a:t>Billing Menu</a:t>
            </a:r>
          </a:p>
          <a:p>
            <a:r>
              <a:rPr lang="en-IN" sz="1600" smtClean="0">
                <a:sym typeface="Wingdings" pitchFamily="2" charset="2"/>
              </a:rPr>
              <a:t>a</a:t>
            </a:r>
            <a:r>
              <a:rPr lang="en-IN" sz="1600" smtClean="0">
                <a:sym typeface="Wingdings" pitchFamily="2" charset="2"/>
              </a:rPr>
              <a:t>nd Log Out</a:t>
            </a:r>
          </a:p>
          <a:p>
            <a:endParaRPr lang="en-IN" sz="1600" smtClean="0">
              <a:sym typeface="Wingdings" pitchFamily="2" charset="2"/>
            </a:endParaRPr>
          </a:p>
        </p:txBody>
      </p:sp>
      <p:sp>
        <p:nvSpPr>
          <p:cNvPr id="43011" name="Rectangle 3"/>
          <p:cNvSpPr>
            <a:spLocks noChangeArrowheads="1"/>
          </p:cNvSpPr>
          <p:nvPr/>
        </p:nvSpPr>
        <p:spPr bwMode="auto">
          <a:xfrm>
            <a:off x="0" y="0"/>
            <a:ext cx="9144000" cy="6878806"/>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CC7832"/>
                </a:solidFill>
                <a:effectLst/>
                <a:latin typeface="JetBrains Mono"/>
                <a:cs typeface="Arial" pitchFamily="34" charset="0"/>
              </a:rPr>
              <a:t>def </a:t>
            </a:r>
            <a:r>
              <a:rPr kumimoji="0" lang="en-US" sz="900" b="0" i="0" u="none" strike="noStrike" cap="none" normalizeH="0" baseline="0" smtClean="0">
                <a:ln>
                  <a:noFill/>
                </a:ln>
                <a:solidFill>
                  <a:srgbClr val="FFC66D"/>
                </a:solidFill>
                <a:effectLst/>
                <a:latin typeface="JetBrains Mono"/>
                <a:cs typeface="Arial" pitchFamily="34" charset="0"/>
              </a:rPr>
              <a:t>open_win</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08080"/>
                </a:solidFill>
                <a:effectLst/>
                <a:latin typeface="JetBrains Mono"/>
                <a:cs typeface="Arial" pitchFamily="34" charset="0"/>
              </a:rPr>
              <a:t># OPENS MAIN MENU---------------MAIN MENU</a:t>
            </a:r>
            <a:br>
              <a:rPr kumimoji="0" lang="en-US" sz="900" b="0" i="0" u="none" strike="noStrike" cap="none" normalizeH="0" baseline="0" smtClean="0">
                <a:ln>
                  <a:noFill/>
                </a:ln>
                <a:solidFill>
                  <a:srgbClr val="808080"/>
                </a:solidFill>
                <a:effectLst/>
                <a:latin typeface="JetBrains Mono"/>
                <a:cs typeface="Arial" pitchFamily="34" charset="0"/>
              </a:rPr>
            </a:br>
            <a:r>
              <a:rPr kumimoji="0" lang="en-US" sz="900" b="0" i="0" u="none" strike="noStrike" cap="none" normalizeH="0" baseline="0" smtClean="0">
                <a:ln>
                  <a:noFill/>
                </a:ln>
                <a:solidFill>
                  <a:srgbClr val="808080"/>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global </a:t>
            </a:r>
            <a:r>
              <a:rPr kumimoji="0" lang="en-US" sz="900" b="0" i="0" u="none" strike="noStrike" cap="none" normalizeH="0" baseline="0" smtClean="0">
                <a:ln>
                  <a:noFill/>
                </a:ln>
                <a:solidFill>
                  <a:srgbClr val="A9B7C6"/>
                </a:solidFill>
                <a:effectLst/>
                <a:latin typeface="JetBrains Mono"/>
                <a:cs typeface="Arial" pitchFamily="34" charset="0"/>
              </a:rPr>
              <a:t>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flag</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flag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6A8759"/>
                </a:solidFill>
                <a:effectLst/>
                <a:latin typeface="JetBrains Mono"/>
                <a:cs typeface="Arial" pitchFamily="34" charset="0"/>
              </a:rPr>
              <a:t>'apt‘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6A8759"/>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6A8759"/>
                </a:solidFill>
                <a:effectLst/>
                <a:latin typeface="JetBrains Mono"/>
                <a:cs typeface="Arial" pitchFamily="34" charset="0"/>
              </a:rPr>
              <a:t/>
            </a:r>
            <a:br>
              <a:rPr kumimoji="0" lang="en-US" sz="900" b="0" i="0" u="none" strike="noStrike" cap="none" normalizeH="0" baseline="0" smtClean="0">
                <a:ln>
                  <a:noFill/>
                </a:ln>
                <a:solidFill>
                  <a:srgbClr val="6A8759"/>
                </a:solidFill>
                <a:effectLst/>
                <a:latin typeface="JetBrains Mono"/>
                <a:cs typeface="Arial" pitchFamily="34" charset="0"/>
              </a:rPr>
            </a:br>
            <a:endParaRPr kumimoji="0" lang="en-US" sz="900" b="0" i="0" u="none" strike="noStrike" cap="none" normalizeH="0" baseline="0" smtClean="0">
              <a:ln>
                <a:noFill/>
              </a:ln>
              <a:solidFill>
                <a:srgbClr val="6A8759"/>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6A8759"/>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apt = Tk()</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900" smtClean="0">
                <a:solidFill>
                  <a:srgbClr val="A9B7C6"/>
                </a:solidFill>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apt.title</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PMS</a:t>
            </a:r>
            <a:r>
              <a:rPr kumimoji="0" lang="en-US" sz="900" b="0" i="0" u="none" strike="noStrike" cap="none" normalizeH="0" baseline="0" smtClean="0">
                <a:ln>
                  <a:noFill/>
                </a:ln>
                <a:solidFill>
                  <a:srgbClr val="6A8759"/>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Label(apt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          YOUR </a:t>
            </a:r>
            <a:r>
              <a:rPr kumimoji="0" lang="en-US" sz="900" b="0" i="0" u="none" strike="noStrike" cap="none" normalizeH="0" baseline="0" smtClean="0">
                <a:ln>
                  <a:noFill/>
                </a:ln>
                <a:solidFill>
                  <a:srgbClr val="6A8759"/>
                </a:solidFill>
                <a:effectLst/>
                <a:latin typeface="JetBrains Mono"/>
                <a:cs typeface="Arial" pitchFamily="34" charset="0"/>
              </a:rPr>
              <a:t>WORKSPACE          "</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bg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"cyan4"</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fg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"white"</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font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"Arial 25"</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a:t>
            </a:r>
            <a:br>
              <a:rPr kumimoji="0" lang="en-US" sz="900" b="0" i="0" u="none" strike="noStrike" cap="none" normalizeH="0" baseline="0" smtClean="0">
                <a:ln>
                  <a:noFill/>
                </a:ln>
                <a:solidFill>
                  <a:srgbClr val="CC7832"/>
                </a:solidFill>
                <a:effectLst/>
                <a:latin typeface="JetBrains Mono"/>
                <a:cs typeface="Arial" pitchFamily="34" charset="0"/>
              </a:rPr>
            </a:b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columnspan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3</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Label(apt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"Stock Maintenance"</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bd</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relief</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"solid"</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'New V.C.'</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=val_cus).grid(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4</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IN"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IN"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'Add product to Stock'</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=stock).grid(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'Delete product from Stock'</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=delete_stock).grid(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Label(apt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"Access Database"</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bd</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relief</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"solid"</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'Modify'</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=modify).grid(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4</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'Search'</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=search).grid(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'Expiry Check'</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=exp_date).grid(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Label(apt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"Handle Cash Flows"</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bd</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relief</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"solid"</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"Check Today's Revenue"</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=show_rev).grid(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'Billing'</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=billing).grid(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4</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'Logout'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=again</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bg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"orange"</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fg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"black"</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13</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apt.mainloop</a:t>
            </a:r>
            <a:r>
              <a:rPr kumimoji="0" lang="en-US" sz="900" b="0" i="0" u="none" strike="noStrike" cap="none" normalizeH="0" baseline="0" smtClean="0">
                <a:ln>
                  <a:noFill/>
                </a:ln>
                <a:solidFill>
                  <a:srgbClr val="A9B7C6"/>
                </a:solidFill>
                <a:effectLst/>
                <a:latin typeface="JetBrains Mono"/>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0127" y="548680"/>
            <a:ext cx="3843745" cy="830997"/>
          </a:xfrm>
          <a:prstGeom prst="rect">
            <a:avLst/>
          </a:prstGeom>
          <a:noFill/>
        </p:spPr>
        <p:txBody>
          <a:bodyPr wrap="none" rtlCol="0">
            <a:spAutoFit/>
          </a:bodyPr>
          <a:lstStyle/>
          <a:p>
            <a:r>
              <a:rPr lang="en-IN" sz="4800" dirty="0" smtClean="0">
                <a:latin typeface="MS Reference Sans Serif" panose="020B0604030504040204" pitchFamily="34" charset="0"/>
              </a:rPr>
              <a:t>Billing Form</a:t>
            </a:r>
            <a:endParaRPr lang="en-US" sz="4800" dirty="0">
              <a:latin typeface="MS Reference Sans Serif" panose="020B0604030504040204" pitchFamily="34" charset="0"/>
            </a:endParaRPr>
          </a:p>
        </p:txBody>
      </p:sp>
      <p:cxnSp>
        <p:nvCxnSpPr>
          <p:cNvPr id="3" name="Straight Connector 2"/>
          <p:cNvCxnSpPr/>
          <p:nvPr/>
        </p:nvCxnSpPr>
        <p:spPr>
          <a:xfrm>
            <a:off x="755576" y="1772816"/>
            <a:ext cx="7429552" cy="1588"/>
          </a:xfrm>
          <a:prstGeom prst="line">
            <a:avLst/>
          </a:prstGeom>
          <a:ln/>
        </p:spPr>
        <p:style>
          <a:lnRef idx="3">
            <a:schemeClr val="accent6"/>
          </a:lnRef>
          <a:fillRef idx="0">
            <a:schemeClr val="accent6"/>
          </a:fillRef>
          <a:effectRef idx="2">
            <a:schemeClr val="accent6"/>
          </a:effectRef>
          <a:fontRef idx="minor">
            <a:schemeClr val="tx1"/>
          </a:fontRef>
        </p:style>
      </p:cxnSp>
      <p:pic>
        <p:nvPicPr>
          <p:cNvPr id="13314" name="Picture 2"/>
          <p:cNvPicPr>
            <a:picLocks noChangeAspect="1" noChangeArrowheads="1"/>
          </p:cNvPicPr>
          <p:nvPr/>
        </p:nvPicPr>
        <p:blipFill>
          <a:blip r:embed="rId2"/>
          <a:srcRect/>
          <a:stretch>
            <a:fillRect/>
          </a:stretch>
        </p:blipFill>
        <p:spPr bwMode="auto">
          <a:xfrm>
            <a:off x="12829" y="2071678"/>
            <a:ext cx="6629741" cy="4000528"/>
          </a:xfrm>
          <a:prstGeom prst="rect">
            <a:avLst/>
          </a:prstGeom>
          <a:noFill/>
          <a:ln w="9525">
            <a:solidFill>
              <a:schemeClr val="tx1"/>
            </a:solid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6652986" y="2071678"/>
            <a:ext cx="2476500" cy="4000500"/>
          </a:xfrm>
          <a:prstGeom prst="rect">
            <a:avLst/>
          </a:prstGeom>
          <a:noFill/>
          <a:ln w="9525">
            <a:solidFill>
              <a:schemeClr val="tx1"/>
            </a:solidFill>
            <a:miter lim="800000"/>
            <a:headEnd/>
            <a:tailEnd/>
          </a:ln>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85950" y="0"/>
            <a:ext cx="1785950" cy="6986528"/>
          </a:xfrm>
          <a:prstGeom prst="rect">
            <a:avLst/>
          </a:prstGeom>
          <a:noFill/>
        </p:spPr>
        <p:txBody>
          <a:bodyPr wrap="square" rtlCol="0">
            <a:spAutoFit/>
          </a:bodyPr>
          <a:lstStyle/>
          <a:p>
            <a:r>
              <a:rPr lang="en-IN" sz="1600" smtClean="0"/>
              <a:t>Close previous window </a:t>
            </a:r>
            <a:r>
              <a:rPr lang="en-IN" sz="1600" smtClean="0">
                <a:sym typeface="Wingdings" pitchFamily="2" charset="2"/>
              </a:rPr>
              <a:t></a:t>
            </a:r>
          </a:p>
          <a:p>
            <a:endParaRPr lang="en-IN" sz="1600" smtClean="0"/>
          </a:p>
          <a:p>
            <a:r>
              <a:rPr lang="en-IN" sz="1600" smtClean="0"/>
              <a:t>Start window</a:t>
            </a:r>
          </a:p>
          <a:p>
            <a:r>
              <a:rPr lang="en-IN" sz="1600" smtClean="0"/>
              <a:t>for billing menu</a:t>
            </a:r>
            <a:r>
              <a:rPr lang="en-IN" sz="1600" smtClean="0">
                <a:sym typeface="Wingdings" pitchFamily="2" charset="2"/>
              </a:rPr>
              <a:t></a:t>
            </a:r>
          </a:p>
          <a:p>
            <a:endParaRPr lang="en-IN" sz="1600" smtClean="0">
              <a:sym typeface="Wingdings" pitchFamily="2" charset="2"/>
            </a:endParaRPr>
          </a:p>
          <a:p>
            <a:r>
              <a:rPr lang="en-IN" sz="1600" smtClean="0">
                <a:sym typeface="Wingdings" pitchFamily="2" charset="2"/>
              </a:rPr>
              <a:t>Menu name </a:t>
            </a:r>
          </a:p>
          <a:p>
            <a:r>
              <a:rPr lang="en-IN" sz="1600" smtClean="0">
                <a:sym typeface="Wingdings" pitchFamily="2" charset="2"/>
              </a:rPr>
              <a:t>A</a:t>
            </a:r>
            <a:r>
              <a:rPr lang="en-IN" sz="1600" smtClean="0">
                <a:sym typeface="Wingdings" pitchFamily="2" charset="2"/>
              </a:rPr>
              <a:t>dd input area</a:t>
            </a:r>
          </a:p>
          <a:p>
            <a:r>
              <a:rPr lang="en-IN" sz="1600" smtClean="0">
                <a:sym typeface="Wingdings" pitchFamily="2" charset="2"/>
              </a:rPr>
              <a:t>for name</a:t>
            </a:r>
          </a:p>
          <a:p>
            <a:r>
              <a:rPr lang="en-IN" sz="1600" smtClean="0">
                <a:sym typeface="Wingdings" pitchFamily="2" charset="2"/>
              </a:rPr>
              <a:t>A</a:t>
            </a:r>
            <a:r>
              <a:rPr lang="en-IN" sz="1600" smtClean="0">
                <a:sym typeface="Wingdings" pitchFamily="2" charset="2"/>
              </a:rPr>
              <a:t>dd input area</a:t>
            </a:r>
            <a:endParaRPr lang="en-IN" sz="1600" smtClean="0">
              <a:sym typeface="Wingdings" pitchFamily="2" charset="2"/>
            </a:endParaRPr>
          </a:p>
          <a:p>
            <a:r>
              <a:rPr lang="en-IN" sz="1600" smtClean="0">
                <a:sym typeface="Wingdings" pitchFamily="2" charset="2"/>
              </a:rPr>
              <a:t>for phone</a:t>
            </a:r>
          </a:p>
          <a:p>
            <a:r>
              <a:rPr lang="en-IN" sz="1600" smtClean="0">
                <a:sym typeface="Wingdings" pitchFamily="2" charset="2"/>
              </a:rPr>
              <a:t>Add input for</a:t>
            </a:r>
            <a:endParaRPr lang="en-IN" sz="1600" smtClean="0">
              <a:sym typeface="Wingdings" pitchFamily="2" charset="2"/>
            </a:endParaRPr>
          </a:p>
          <a:p>
            <a:r>
              <a:rPr lang="en-IN" sz="1600" smtClean="0">
                <a:sym typeface="Wingdings" pitchFamily="2" charset="2"/>
              </a:rPr>
              <a:t>value_id </a:t>
            </a:r>
          </a:p>
          <a:p>
            <a:endParaRPr lang="en-IN" sz="1600" smtClean="0">
              <a:sym typeface="Wingdings" pitchFamily="2" charset="2"/>
            </a:endParaRPr>
          </a:p>
          <a:p>
            <a:r>
              <a:rPr lang="en-IN" sz="1600" smtClean="0">
                <a:sym typeface="Wingdings" pitchFamily="2" charset="2"/>
              </a:rPr>
              <a:t>d</a:t>
            </a:r>
            <a:r>
              <a:rPr lang="en-IN" sz="1600" smtClean="0">
                <a:sym typeface="Wingdings" pitchFamily="2" charset="2"/>
              </a:rPr>
              <a:t>ifferent buttons:</a:t>
            </a:r>
          </a:p>
          <a:p>
            <a:r>
              <a:rPr lang="en-IN" sz="1600" smtClean="0">
                <a:sym typeface="Wingdings" pitchFamily="2" charset="2"/>
              </a:rPr>
              <a:t>A</a:t>
            </a:r>
            <a:r>
              <a:rPr lang="en-IN" sz="1600" smtClean="0">
                <a:sym typeface="Wingdings" pitchFamily="2" charset="2"/>
              </a:rPr>
              <a:t>dd item to buy</a:t>
            </a:r>
            <a:endParaRPr lang="en-IN" sz="1600" smtClean="0">
              <a:sym typeface="Wingdings" pitchFamily="2" charset="2"/>
            </a:endParaRPr>
          </a:p>
          <a:p>
            <a:r>
              <a:rPr lang="en-IN" sz="1600" smtClean="0">
                <a:sym typeface="Wingdings" pitchFamily="2" charset="2"/>
              </a:rPr>
              <a:t>Set Quantity</a:t>
            </a:r>
          </a:p>
          <a:p>
            <a:endParaRPr lang="en-IN" sz="1600" smtClean="0">
              <a:sym typeface="Wingdings" pitchFamily="2" charset="2"/>
            </a:endParaRPr>
          </a:p>
          <a:p>
            <a:r>
              <a:rPr lang="en-IN" sz="1600" smtClean="0">
                <a:sym typeface="Wingdings" pitchFamily="2" charset="2"/>
              </a:rPr>
              <a:t>previous menu</a:t>
            </a:r>
          </a:p>
          <a:p>
            <a:endParaRPr lang="en-IN" sz="1600" smtClean="0">
              <a:sym typeface="Wingdings" pitchFamily="2" charset="2"/>
            </a:endParaRPr>
          </a:p>
          <a:p>
            <a:r>
              <a:rPr lang="en-IN" sz="1600" smtClean="0">
                <a:sym typeface="Wingdings" pitchFamily="2" charset="2"/>
              </a:rPr>
              <a:t>refresh data</a:t>
            </a:r>
          </a:p>
          <a:p>
            <a:r>
              <a:rPr lang="en-IN" sz="1600" smtClean="0">
                <a:sym typeface="Wingdings" pitchFamily="2" charset="2"/>
              </a:rPr>
              <a:t>clear bill </a:t>
            </a:r>
          </a:p>
          <a:p>
            <a:endParaRPr lang="en-IN" sz="1600" smtClean="0">
              <a:sym typeface="Wingdings" pitchFamily="2" charset="2"/>
            </a:endParaRPr>
          </a:p>
          <a:p>
            <a:r>
              <a:rPr lang="en-IN" sz="1600" smtClean="0">
                <a:sym typeface="Wingdings" pitchFamily="2" charset="2"/>
              </a:rPr>
              <a:t>print the bill</a:t>
            </a:r>
          </a:p>
          <a:p>
            <a:endParaRPr lang="en-IN" sz="1600" smtClean="0">
              <a:sym typeface="Wingdings" pitchFamily="2" charset="2"/>
            </a:endParaRPr>
          </a:p>
          <a:p>
            <a:r>
              <a:rPr lang="en-IN" sz="1600" smtClean="0">
                <a:sym typeface="Wingdings" pitchFamily="2" charset="2"/>
              </a:rPr>
              <a:t>save the bill file</a:t>
            </a:r>
          </a:p>
        </p:txBody>
      </p:sp>
      <p:sp>
        <p:nvSpPr>
          <p:cNvPr id="32769" name="Rectangle 1"/>
          <p:cNvSpPr>
            <a:spLocks noChangeArrowheads="1"/>
          </p:cNvSpPr>
          <p:nvPr/>
        </p:nvSpPr>
        <p:spPr bwMode="auto">
          <a:xfrm>
            <a:off x="0" y="0"/>
            <a:ext cx="9144000" cy="6878806"/>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CC7832"/>
                </a:solidFill>
                <a:effectLst/>
                <a:latin typeface="JetBrains Mono"/>
                <a:cs typeface="Arial" pitchFamily="34" charset="0"/>
              </a:rPr>
              <a:t>def </a:t>
            </a:r>
            <a:r>
              <a:rPr kumimoji="0" lang="en-US" sz="900" b="0" i="0" u="none" strike="noStrike" cap="none" normalizeH="0" baseline="0" smtClean="0">
                <a:ln>
                  <a:noFill/>
                </a:ln>
                <a:solidFill>
                  <a:srgbClr val="A9B7C6"/>
                </a:solidFill>
                <a:effectLst/>
                <a:latin typeface="JetBrains Mono"/>
                <a:cs typeface="Arial" pitchFamily="34" charset="0"/>
              </a:rPr>
              <a:t>billing():  </a:t>
            </a:r>
            <a:r>
              <a:rPr kumimoji="0" lang="en-US" sz="900" b="0" i="0" u="none" strike="noStrike" cap="none" normalizeH="0" baseline="0" smtClean="0">
                <a:ln>
                  <a:noFill/>
                </a:ln>
                <a:solidFill>
                  <a:srgbClr val="808080"/>
                </a:solidFill>
                <a:effectLst/>
                <a:latin typeface="JetBrains Mono"/>
                <a:cs typeface="Arial" pitchFamily="34" charset="0"/>
              </a:rPr>
              <a:t># to create bills for customer---------------BILLING system</a:t>
            </a:r>
            <a:br>
              <a:rPr kumimoji="0" lang="en-US" sz="900" b="0" i="0" u="none" strike="noStrike" cap="none" normalizeH="0" baseline="0" smtClean="0">
                <a:ln>
                  <a:noFill/>
                </a:ln>
                <a:solidFill>
                  <a:srgbClr val="808080"/>
                </a:solidFill>
                <a:effectLst/>
                <a:latin typeface="JetBrains Mono"/>
                <a:cs typeface="Arial" pitchFamily="34" charset="0"/>
              </a:rPr>
            </a:br>
            <a:r>
              <a:rPr kumimoji="0" lang="en-US" sz="900" b="0" i="0" u="none" strike="noStrike" cap="none" normalizeH="0" baseline="0" smtClean="0">
                <a:ln>
                  <a:noFill/>
                </a:ln>
                <a:solidFill>
                  <a:srgbClr val="808080"/>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global </a:t>
            </a:r>
            <a:r>
              <a:rPr kumimoji="0" lang="en-US" sz="900" b="0" i="0" u="none" strike="noStrike" cap="none" normalizeH="0" baseline="0" smtClean="0">
                <a:ln>
                  <a:noFill/>
                </a:ln>
                <a:solidFill>
                  <a:srgbClr val="A9B7C6"/>
                </a:solidFill>
                <a:effectLst/>
                <a:latin typeface="JetBrains Mono"/>
                <a:cs typeface="Arial" pitchFamily="34" charset="0"/>
              </a:rPr>
              <a:t>connection</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cur_col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apt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flag</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name</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name1</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add</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names</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qty</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sl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qtys</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vc_id</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n</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namee</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lb1</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cur_col.execute(</a:t>
            </a:r>
            <a:r>
              <a:rPr kumimoji="0" lang="en-US" sz="900" b="0" i="0" u="none" strike="noStrike" cap="none" normalizeH="0" baseline="0" smtClean="0">
                <a:ln>
                  <a:noFill/>
                </a:ln>
                <a:solidFill>
                  <a:srgbClr val="6A8759"/>
                </a:solidFill>
                <a:effectLst/>
                <a:latin typeface="JetBrains Mono"/>
                <a:cs typeface="Arial" pitchFamily="34" charset="0"/>
              </a:rPr>
              <a:t>"select *from med"</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if </a:t>
            </a:r>
            <a:r>
              <a:rPr kumimoji="0" lang="en-US" sz="900" b="0" i="0" u="none" strike="noStrike" cap="none" normalizeH="0" baseline="0" smtClean="0">
                <a:ln>
                  <a:noFill/>
                </a:ln>
                <a:solidFill>
                  <a:srgbClr val="A9B7C6"/>
                </a:solidFill>
                <a:effectLst/>
                <a:latin typeface="JetBrains Mono"/>
                <a:cs typeface="Arial" pitchFamily="34" charset="0"/>
              </a:rPr>
              <a:t>flag == </a:t>
            </a:r>
            <a:r>
              <a:rPr kumimoji="0" lang="en-US" sz="900" b="0" i="0" u="none" strike="noStrike" cap="none" normalizeH="0" baseline="0" smtClean="0">
                <a:ln>
                  <a:noFill/>
                </a:ln>
                <a:solidFill>
                  <a:srgbClr val="6A8759"/>
                </a:solidFill>
                <a:effectLst/>
                <a:latin typeface="JetBrains Mono"/>
                <a:cs typeface="Arial" pitchFamily="34" charset="0"/>
              </a:rPr>
              <a:t>'st'</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st.destroy()</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else</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apt.destroy</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flag = </a:t>
            </a:r>
            <a:r>
              <a:rPr kumimoji="0" lang="en-US" sz="900" b="0" i="0" u="none" strike="noStrike" cap="none" normalizeH="0" baseline="0" smtClean="0">
                <a:ln>
                  <a:noFill/>
                </a:ln>
                <a:solidFill>
                  <a:srgbClr val="6A8759"/>
                </a:solidFill>
                <a:effectLst/>
                <a:latin typeface="JetBrains Mono"/>
                <a:cs typeface="Arial" pitchFamily="34" charset="0"/>
              </a:rPr>
              <a:t>'st'</a:t>
            </a:r>
            <a:br>
              <a:rPr kumimoji="0" lang="en-US" sz="900" b="0" i="0" u="none" strike="noStrike" cap="none" normalizeH="0" baseline="0" smtClean="0">
                <a:ln>
                  <a:noFill/>
                </a:ln>
                <a:solidFill>
                  <a:srgbClr val="6A8759"/>
                </a:solidFill>
                <a:effectLst/>
                <a:latin typeface="JetBrains Mono"/>
                <a:cs typeface="Arial" pitchFamily="34" charset="0"/>
              </a:rPr>
            </a:br>
            <a:r>
              <a:rPr kumimoji="0" lang="en-US" sz="900" b="0" i="0" u="none" strike="noStrike" cap="none" normalizeH="0" baseline="0" smtClean="0">
                <a:ln>
                  <a:noFill/>
                </a:ln>
                <a:solidFill>
                  <a:srgbClr val="6A8759"/>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st = Tk()</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st.title(</a:t>
            </a:r>
            <a:r>
              <a:rPr kumimoji="0" lang="en-US" sz="900" b="0" i="0" u="none" strike="noStrike" cap="none" normalizeH="0" baseline="0" smtClean="0">
                <a:ln>
                  <a:noFill/>
                </a:ln>
                <a:solidFill>
                  <a:srgbClr val="6A8759"/>
                </a:solidFill>
                <a:effectLst/>
                <a:latin typeface="JetBrains Mono"/>
                <a:cs typeface="Arial" pitchFamily="34" charset="0"/>
              </a:rPr>
              <a:t>'BILLING SYSTEM'</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Label(st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6897BB"/>
                </a:solidFill>
                <a:effectLst/>
                <a:latin typeface="JetBrains Mono"/>
                <a:cs typeface="Arial" pitchFamily="34" charset="0"/>
              </a:rPr>
              <a:t>48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6A8759"/>
                </a:solidFill>
                <a:effectLst/>
                <a:latin typeface="JetBrains Mono"/>
                <a:cs typeface="Arial" pitchFamily="34" charset="0"/>
              </a:rPr>
              <a:t>'BILLING SYSTEM'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6A8759"/>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6897BB"/>
                </a:solidFill>
                <a:effectLst/>
                <a:latin typeface="JetBrains Mono"/>
                <a:cs typeface="Arial" pitchFamily="34" charset="0"/>
              </a:rPr>
              <a:t>49</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columnspan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7</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Label(st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'Enter Name: '</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name1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Entry(st)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name1.grid(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Label(st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'Enter </a:t>
            </a:r>
            <a:r>
              <a:rPr kumimoji="0" lang="en-US" sz="900" b="0" i="0" u="none" strike="noStrike" cap="none" normalizeH="0" baseline="0" smtClean="0">
                <a:ln>
                  <a:noFill/>
                </a:ln>
                <a:solidFill>
                  <a:srgbClr val="6A8759"/>
                </a:solidFill>
                <a:effectLst/>
                <a:latin typeface="JetBrains Mono"/>
                <a:cs typeface="Arial" pitchFamily="34" charset="0"/>
              </a:rPr>
              <a:t>Phone: </a:t>
            </a:r>
            <a:r>
              <a:rPr kumimoji="0" lang="en-US" sz="900" b="0" i="0" u="none" strike="noStrike" cap="none" normalizeH="0" baseline="0" smtClean="0">
                <a:ln>
                  <a:noFill/>
                </a:ln>
                <a:solidFill>
                  <a:srgbClr val="6A8759"/>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phone = Entry(st)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phone.grid(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Label(st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"Value Id (if available)"</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3</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vc_id = Entry(st)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vc_id.grid(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3</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IN"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Label(st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'SELECT PRODUCT'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relief</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'ridge'</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7</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Label(st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 RACK  QTY LEFT     COST          '</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relief</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'ridge'</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7</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'Add to bill'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=append2bill).grid(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8</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Label(st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'QUANTITY'</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relief</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'ridge'</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7</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qtys = Entry(st)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qtys.grid(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8</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Button(st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'Main Menu'</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=main_menu).grid(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Button(st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'Refresh Stock'</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=refresh).grid(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3</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Button(st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'Reset Bill'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=billing).grid(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4</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'Print Bill'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=print_bill).grid(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Button(st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'Save Bill'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=make_bill).grid(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7</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st.mainloop</a:t>
            </a:r>
            <a:r>
              <a:rPr kumimoji="0" lang="en-US" sz="900" b="0" i="0" u="none" strike="noStrike" cap="none" normalizeH="0" baseline="0" smtClean="0">
                <a:ln>
                  <a:noFill/>
                </a:ln>
                <a:solidFill>
                  <a:srgbClr val="A9B7C6"/>
                </a:solidFill>
                <a:effectLst/>
                <a:latin typeface="JetBrains Mono"/>
                <a:cs typeface="Arial" pitchFamily="34" charset="0"/>
              </a:rPr>
              <a:t>()</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2707" y="332656"/>
            <a:ext cx="4198585" cy="830997"/>
          </a:xfrm>
          <a:prstGeom prst="rect">
            <a:avLst/>
          </a:prstGeom>
          <a:noFill/>
        </p:spPr>
        <p:txBody>
          <a:bodyPr wrap="none" rtlCol="0">
            <a:spAutoFit/>
          </a:bodyPr>
          <a:lstStyle/>
          <a:p>
            <a:r>
              <a:rPr lang="en-IN" sz="4800" dirty="0" smtClean="0">
                <a:latin typeface="MS Reference Sans Serif" panose="020B0604030504040204" pitchFamily="34" charset="0"/>
              </a:rPr>
              <a:t>Search Menu</a:t>
            </a:r>
            <a:endParaRPr lang="en-US" sz="4800" dirty="0">
              <a:latin typeface="MS Reference Sans Serif" panose="020B0604030504040204" pitchFamily="34" charset="0"/>
            </a:endParaRPr>
          </a:p>
        </p:txBody>
      </p:sp>
      <p:cxnSp>
        <p:nvCxnSpPr>
          <p:cNvPr id="3" name="Straight Connector 2"/>
          <p:cNvCxnSpPr/>
          <p:nvPr/>
        </p:nvCxnSpPr>
        <p:spPr>
          <a:xfrm>
            <a:off x="857223" y="1556792"/>
            <a:ext cx="7429552" cy="1588"/>
          </a:xfrm>
          <a:prstGeom prst="line">
            <a:avLst/>
          </a:prstGeom>
          <a:ln/>
        </p:spPr>
        <p:style>
          <a:lnRef idx="3">
            <a:schemeClr val="accent6"/>
          </a:lnRef>
          <a:fillRef idx="0">
            <a:schemeClr val="accent6"/>
          </a:fillRef>
          <a:effectRef idx="2">
            <a:schemeClr val="accent6"/>
          </a:effectRef>
          <a:fontRef idx="minor">
            <a:schemeClr val="tx1"/>
          </a:fontRef>
        </p:style>
      </p:cxnSp>
      <p:pic>
        <p:nvPicPr>
          <p:cNvPr id="12289" name="Picture 1"/>
          <p:cNvPicPr>
            <a:picLocks noChangeAspect="1" noChangeArrowheads="1"/>
          </p:cNvPicPr>
          <p:nvPr/>
        </p:nvPicPr>
        <p:blipFill>
          <a:blip r:embed="rId2"/>
          <a:srcRect/>
          <a:stretch>
            <a:fillRect/>
          </a:stretch>
        </p:blipFill>
        <p:spPr bwMode="auto">
          <a:xfrm>
            <a:off x="1530013" y="2285992"/>
            <a:ext cx="6113821" cy="2500330"/>
          </a:xfrm>
          <a:prstGeom prst="rect">
            <a:avLst/>
          </a:prstGeom>
          <a:noFill/>
          <a:ln w="9525">
            <a:solidFill>
              <a:schemeClr val="tx1"/>
            </a:solidFill>
            <a:miter lim="800000"/>
            <a:headEnd/>
            <a:tailEnd/>
          </a:ln>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85950" y="0"/>
            <a:ext cx="1785950" cy="6494085"/>
          </a:xfrm>
          <a:prstGeom prst="rect">
            <a:avLst/>
          </a:prstGeom>
          <a:noFill/>
        </p:spPr>
        <p:txBody>
          <a:bodyPr wrap="square" rtlCol="0">
            <a:spAutoFit/>
          </a:bodyPr>
          <a:lstStyle/>
          <a:p>
            <a:r>
              <a:rPr lang="en-IN" sz="1600" smtClean="0"/>
              <a:t>close previous window</a:t>
            </a:r>
            <a:r>
              <a:rPr lang="en-IN" sz="1600" smtClean="0">
                <a:sym typeface="Wingdings" pitchFamily="2" charset="2"/>
              </a:rPr>
              <a:t></a:t>
            </a:r>
          </a:p>
          <a:p>
            <a:endParaRPr lang="en-IN" sz="1600" smtClean="0">
              <a:sym typeface="Wingdings" pitchFamily="2" charset="2"/>
            </a:endParaRPr>
          </a:p>
          <a:p>
            <a:r>
              <a:rPr lang="en-IN" sz="1600" smtClean="0"/>
              <a:t>start window</a:t>
            </a:r>
            <a:r>
              <a:rPr lang="en-IN" sz="1600" smtClean="0">
                <a:sym typeface="Wingdings" pitchFamily="2" charset="2"/>
              </a:rPr>
              <a:t></a:t>
            </a:r>
            <a:endParaRPr lang="en-IN" sz="1600" smtClean="0"/>
          </a:p>
          <a:p>
            <a:r>
              <a:rPr lang="en-IN" sz="1600" smtClean="0"/>
              <a:t>for </a:t>
            </a:r>
            <a:r>
              <a:rPr lang="en-IN" sz="1600" smtClean="0"/>
              <a:t>login </a:t>
            </a:r>
            <a:r>
              <a:rPr lang="en-IN" sz="1600" smtClean="0"/>
              <a:t>menu.</a:t>
            </a:r>
            <a:endParaRPr lang="en-IN" sz="1600" smtClean="0">
              <a:sym typeface="Wingdings" pitchFamily="2" charset="2"/>
            </a:endParaRPr>
          </a:p>
          <a:p>
            <a:r>
              <a:rPr lang="en-IN" sz="1600" smtClean="0">
                <a:sym typeface="Wingdings" pitchFamily="2" charset="2"/>
              </a:rPr>
              <a:t>A</a:t>
            </a:r>
            <a:r>
              <a:rPr lang="en-IN" sz="1600" smtClean="0">
                <a:sym typeface="Wingdings" pitchFamily="2" charset="2"/>
              </a:rPr>
              <a:t>dd menu name</a:t>
            </a:r>
          </a:p>
          <a:p>
            <a:endParaRPr lang="en-IN" sz="1600" smtClean="0">
              <a:sym typeface="Wingdings" pitchFamily="2" charset="2"/>
            </a:endParaRPr>
          </a:p>
          <a:p>
            <a:r>
              <a:rPr lang="en-IN" sz="1600" smtClean="0">
                <a:sym typeface="Wingdings" pitchFamily="2" charset="2"/>
              </a:rPr>
              <a:t>add input area</a:t>
            </a:r>
          </a:p>
          <a:p>
            <a:r>
              <a:rPr lang="en-IN" sz="1600" smtClean="0">
                <a:sym typeface="Wingdings" pitchFamily="2" charset="2"/>
              </a:rPr>
              <a:t>symptom name</a:t>
            </a:r>
          </a:p>
          <a:p>
            <a:r>
              <a:rPr lang="en-IN" sz="1600" smtClean="0">
                <a:sym typeface="Wingdings" pitchFamily="2" charset="2"/>
              </a:rPr>
              <a:t>search button</a:t>
            </a:r>
          </a:p>
          <a:p>
            <a:endParaRPr lang="en-IN" sz="1600" smtClean="0">
              <a:sym typeface="Wingdings" pitchFamily="2" charset="2"/>
            </a:endParaRPr>
          </a:p>
          <a:p>
            <a:r>
              <a:rPr lang="en-IN" sz="1600" smtClean="0">
                <a:sym typeface="Wingdings" pitchFamily="2" charset="2"/>
              </a:rPr>
              <a:t>button to return </a:t>
            </a:r>
          </a:p>
          <a:p>
            <a:r>
              <a:rPr lang="en-IN" sz="1600" smtClean="0">
                <a:sym typeface="Wingdings" pitchFamily="2" charset="2"/>
              </a:rPr>
              <a:t>to main main</a:t>
            </a:r>
          </a:p>
          <a:p>
            <a:endParaRPr lang="en-IN" sz="1600" smtClean="0">
              <a:sym typeface="Wingdings" pitchFamily="2" charset="2"/>
            </a:endParaRPr>
          </a:p>
          <a:p>
            <a:endParaRPr lang="en-IN" sz="1600" smtClean="0">
              <a:sym typeface="Wingdings" pitchFamily="2" charset="2"/>
            </a:endParaRPr>
          </a:p>
          <a:p>
            <a:r>
              <a:rPr lang="en-IN" sz="1600" smtClean="0">
                <a:sym typeface="Wingdings" pitchFamily="2" charset="2"/>
              </a:rPr>
              <a:t>search function</a:t>
            </a:r>
            <a:endParaRPr lang="en-IN" sz="1600" smtClean="0">
              <a:sym typeface="Wingdings" pitchFamily="2" charset="2"/>
            </a:endParaRPr>
          </a:p>
          <a:p>
            <a:r>
              <a:rPr lang="en-IN" sz="1600" smtClean="0">
                <a:sym typeface="Wingdings" pitchFamily="2" charset="2"/>
              </a:rPr>
              <a:t>get and print list of medicines for the selected problem, from database</a:t>
            </a:r>
          </a:p>
          <a:p>
            <a:endParaRPr lang="en-IN" sz="1600" smtClean="0">
              <a:sym typeface="Wingdings" pitchFamily="2" charset="2"/>
            </a:endParaRPr>
          </a:p>
          <a:p>
            <a:endParaRPr lang="en-IN" sz="1600" smtClean="0">
              <a:sym typeface="Wingdings" pitchFamily="2" charset="2"/>
            </a:endParaRPr>
          </a:p>
          <a:p>
            <a:r>
              <a:rPr lang="en-IN" sz="1600" smtClean="0">
                <a:sym typeface="Wingdings" pitchFamily="2" charset="2"/>
              </a:rPr>
              <a:t>button to close search results</a:t>
            </a:r>
          </a:p>
        </p:txBody>
      </p:sp>
      <p:sp>
        <p:nvSpPr>
          <p:cNvPr id="33793" name="Rectangle 1"/>
          <p:cNvSpPr>
            <a:spLocks noChangeArrowheads="1"/>
          </p:cNvSpPr>
          <p:nvPr/>
        </p:nvSpPr>
        <p:spPr bwMode="auto">
          <a:xfrm>
            <a:off x="0" y="0"/>
            <a:ext cx="9144000" cy="6878806"/>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CC7832"/>
                </a:solidFill>
                <a:effectLst/>
                <a:latin typeface="JetBrains Mono"/>
                <a:cs typeface="Arial" pitchFamily="34" charset="0"/>
              </a:rPr>
              <a:t>def </a:t>
            </a:r>
            <a:r>
              <a:rPr kumimoji="0" lang="en-US" sz="900" b="0" i="0" u="none" strike="noStrike" cap="none" normalizeH="0" baseline="0" smtClean="0">
                <a:ln>
                  <a:noFill/>
                </a:ln>
                <a:solidFill>
                  <a:srgbClr val="A9B7C6"/>
                </a:solidFill>
                <a:effectLst/>
                <a:latin typeface="JetBrains Mono"/>
                <a:cs typeface="Arial" pitchFamily="34" charset="0"/>
              </a:rPr>
              <a:t>search():  </a:t>
            </a:r>
            <a:r>
              <a:rPr kumimoji="0" lang="en-US" sz="900" b="0" i="0" u="none" strike="noStrike" cap="none" normalizeH="0" baseline="0" smtClean="0">
                <a:ln>
                  <a:noFill/>
                </a:ln>
                <a:solidFill>
                  <a:srgbClr val="808080"/>
                </a:solidFill>
                <a:effectLst/>
                <a:latin typeface="JetBrains Mono"/>
                <a:cs typeface="Arial" pitchFamily="34" charset="0"/>
              </a:rPr>
              <a:t># search window medicine and symptom details---------------SEARCH MEDICINE RACK &amp; SYMPTOMS</a:t>
            </a:r>
            <a:br>
              <a:rPr kumimoji="0" lang="en-US" sz="900" b="0" i="0" u="none" strike="noStrike" cap="none" normalizeH="0" baseline="0" smtClean="0">
                <a:ln>
                  <a:noFill/>
                </a:ln>
                <a:solidFill>
                  <a:srgbClr val="808080"/>
                </a:solidFill>
                <a:effectLst/>
                <a:latin typeface="JetBrains Mono"/>
                <a:cs typeface="Arial" pitchFamily="34" charset="0"/>
              </a:rPr>
            </a:br>
            <a:r>
              <a:rPr kumimoji="0" lang="en-US" sz="900" b="0" i="0" u="none" strike="noStrike" cap="none" normalizeH="0" baseline="0" smtClean="0">
                <a:ln>
                  <a:noFill/>
                </a:ln>
                <a:solidFill>
                  <a:srgbClr val="808080"/>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global </a:t>
            </a:r>
            <a:r>
              <a:rPr kumimoji="0" lang="en-US" sz="900" b="0" i="0" u="none" strike="noStrike" cap="none" normalizeH="0" baseline="0" smtClean="0">
                <a:ln>
                  <a:noFill/>
                </a:ln>
                <a:solidFill>
                  <a:srgbClr val="A9B7C6"/>
                </a:solidFill>
                <a:effectLst/>
                <a:latin typeface="JetBrains Mono"/>
                <a:cs typeface="Arial" pitchFamily="34" charset="0"/>
              </a:rPr>
              <a:t>connection</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cur_col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flag</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mn</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sym</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flags</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flag = </a:t>
            </a:r>
            <a:r>
              <a:rPr kumimoji="0" lang="en-US" sz="900" b="0" i="0" u="none" strike="noStrike" cap="none" normalizeH="0" baseline="0" smtClean="0">
                <a:ln>
                  <a:noFill/>
                </a:ln>
                <a:solidFill>
                  <a:srgbClr val="6A8759"/>
                </a:solidFill>
                <a:effectLst/>
                <a:latin typeface="JetBrains Mono"/>
                <a:cs typeface="Arial" pitchFamily="34" charset="0"/>
              </a:rPr>
              <a:t>'st'</a:t>
            </a:r>
            <a:br>
              <a:rPr kumimoji="0" lang="en-US" sz="900" b="0" i="0" u="none" strike="noStrike" cap="none" normalizeH="0" baseline="0" smtClean="0">
                <a:ln>
                  <a:noFill/>
                </a:ln>
                <a:solidFill>
                  <a:srgbClr val="6A8759"/>
                </a:solidFill>
                <a:effectLst/>
                <a:latin typeface="JetBrains Mono"/>
                <a:cs typeface="Arial" pitchFamily="34" charset="0"/>
              </a:rPr>
            </a:br>
            <a:r>
              <a:rPr kumimoji="0" lang="en-US" sz="900" b="0" i="0" u="none" strike="noStrike" cap="none" normalizeH="0" baseline="0" smtClean="0">
                <a:ln>
                  <a:noFill/>
                </a:ln>
                <a:solidFill>
                  <a:srgbClr val="6A8759"/>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apt.destroy</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st = Tk()</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st.title(</a:t>
            </a:r>
            <a:r>
              <a:rPr kumimoji="0" lang="en-US" sz="900" b="0" i="0" u="none" strike="noStrike" cap="none" normalizeH="0" baseline="0" smtClean="0">
                <a:ln>
                  <a:noFill/>
                </a:ln>
                <a:solidFill>
                  <a:srgbClr val="6A8759"/>
                </a:solidFill>
                <a:effectLst/>
                <a:latin typeface="JetBrains Mono"/>
                <a:cs typeface="Arial" pitchFamily="34" charset="0"/>
              </a:rPr>
              <a:t>'SEARCH'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Label(st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 SEARCH FOR MEDICINE '</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columnspan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3</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Label(st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'Symptom Name'</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3</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sym = Spinbox(st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values</a:t>
            </a:r>
            <a:r>
              <a:rPr kumimoji="0" lang="en-US" sz="900" b="0" i="0" u="none" strike="noStrike" cap="none" normalizeH="0" baseline="0" smtClean="0">
                <a:ln>
                  <a:noFill/>
                </a:ln>
                <a:solidFill>
                  <a:srgbClr val="A9B7C6"/>
                </a:solidFill>
                <a:effectLst/>
                <a:latin typeface="JetBrains Mono"/>
                <a:cs typeface="Arial" pitchFamily="34" charset="0"/>
              </a:rPr>
              <a:t>=symp)</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sym.grid(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3</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Button(st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'Search'</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=search_med).grid(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3</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if </a:t>
            </a:r>
            <a:r>
              <a:rPr kumimoji="0" lang="en-US" sz="900" b="0" i="0" u="none" strike="noStrike" cap="none" normalizeH="0" baseline="0" smtClean="0">
                <a:ln>
                  <a:noFill/>
                </a:ln>
                <a:solidFill>
                  <a:srgbClr val="A9B7C6"/>
                </a:solidFill>
                <a:effectLst/>
                <a:latin typeface="JetBrains Mono"/>
                <a:cs typeface="Arial" pitchFamily="34" charset="0"/>
              </a:rPr>
              <a:t>flags == </a:t>
            </a:r>
            <a:r>
              <a:rPr kumimoji="0" lang="en-US" sz="900" b="0" i="0" u="none" strike="noStrike" cap="none" normalizeH="0" baseline="0" smtClean="0">
                <a:ln>
                  <a:noFill/>
                </a:ln>
                <a:solidFill>
                  <a:srgbClr val="6A8759"/>
                </a:solidFill>
                <a:effectLst/>
                <a:latin typeface="JetBrains Mono"/>
                <a:cs typeface="Arial" pitchFamily="34" charset="0"/>
              </a:rPr>
              <a:t>'apt1'</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08080"/>
                </a:solidFill>
                <a:effectLst/>
                <a:latin typeface="JetBrains Mono"/>
                <a:cs typeface="Arial" pitchFamily="34" charset="0"/>
              </a:rPr>
              <a:t># for customer's medicine search</a:t>
            </a:r>
            <a:br>
              <a:rPr kumimoji="0" lang="en-US" sz="900" b="0" i="0" u="none" strike="noStrike" cap="none" normalizeH="0" baseline="0" smtClean="0">
                <a:ln>
                  <a:noFill/>
                </a:ln>
                <a:solidFill>
                  <a:srgbClr val="808080"/>
                </a:solidFill>
                <a:effectLst/>
                <a:latin typeface="JetBrains Mono"/>
                <a:cs typeface="Arial" pitchFamily="34" charset="0"/>
              </a:rPr>
            </a:br>
            <a:r>
              <a:rPr kumimoji="0" lang="en-US" sz="900" b="0" i="0" u="none" strike="noStrike" cap="none" normalizeH="0" baseline="0" smtClean="0">
                <a:ln>
                  <a:noFill/>
                </a:ln>
                <a:solidFill>
                  <a:srgbClr val="808080"/>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'Main Menu'</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=main_cus).grid(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else</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08080"/>
                </a:solidFill>
                <a:effectLst/>
                <a:latin typeface="JetBrains Mono"/>
                <a:cs typeface="Arial" pitchFamily="34" charset="0"/>
              </a:rPr>
              <a:t># for admin search</a:t>
            </a:r>
            <a:br>
              <a:rPr kumimoji="0" lang="en-US" sz="900" b="0" i="0" u="none" strike="noStrike" cap="none" normalizeH="0" baseline="0" smtClean="0">
                <a:ln>
                  <a:noFill/>
                </a:ln>
                <a:solidFill>
                  <a:srgbClr val="808080"/>
                </a:solidFill>
                <a:effectLst/>
                <a:latin typeface="JetBrains Mono"/>
                <a:cs typeface="Arial" pitchFamily="34" charset="0"/>
              </a:rPr>
            </a:br>
            <a:r>
              <a:rPr kumimoji="0" lang="en-US" sz="900" b="0" i="0" u="none" strike="noStrike" cap="none" normalizeH="0" baseline="0" smtClean="0">
                <a:ln>
                  <a:noFill/>
                </a:ln>
                <a:solidFill>
                  <a:srgbClr val="808080"/>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'Main Menu'</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=main_menu).grid(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st.mainloop()</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CC7832"/>
                </a:solidFill>
                <a:effectLst/>
                <a:latin typeface="JetBrains Mono"/>
                <a:cs typeface="Arial" pitchFamily="34" charset="0"/>
              </a:rPr>
              <a:t>def </a:t>
            </a:r>
            <a:r>
              <a:rPr kumimoji="0" lang="en-US" sz="900" b="0" i="0" u="none" strike="noStrike" cap="none" normalizeH="0" baseline="0" smtClean="0">
                <a:ln>
                  <a:noFill/>
                </a:ln>
                <a:solidFill>
                  <a:srgbClr val="FFC66D"/>
                </a:solidFill>
                <a:effectLst/>
                <a:latin typeface="JetBrains Mono"/>
                <a:cs typeface="Arial" pitchFamily="34" charset="0"/>
              </a:rPr>
              <a:t>search_med</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global </a:t>
            </a:r>
            <a:r>
              <a:rPr kumimoji="0" lang="en-US" sz="900" b="0" i="0" u="none" strike="noStrike" cap="none" normalizeH="0" baseline="0" smtClean="0">
                <a:ln>
                  <a:noFill/>
                </a:ln>
                <a:solidFill>
                  <a:srgbClr val="A9B7C6"/>
                </a:solidFill>
                <a:effectLst/>
                <a:latin typeface="JetBrains Mono"/>
                <a:cs typeface="Arial" pitchFamily="34" charset="0"/>
              </a:rPr>
              <a:t>connection</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cur_col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sym</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columns</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cur_col.execute(</a:t>
            </a:r>
            <a:r>
              <a:rPr kumimoji="0" lang="en-US" sz="900" b="0" i="0" u="none" strike="noStrike" cap="none" normalizeH="0" baseline="0" smtClean="0">
                <a:ln>
                  <a:noFill/>
                </a:ln>
                <a:solidFill>
                  <a:srgbClr val="6A8759"/>
                </a:solidFill>
                <a:effectLst/>
                <a:latin typeface="JetBrains Mono"/>
                <a:cs typeface="Arial" pitchFamily="34" charset="0"/>
              </a:rPr>
              <a:t>"select * from med"</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y =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x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6897BB"/>
                </a:solidFill>
                <a:effectLst/>
                <a:latin typeface="JetBrains Mono"/>
                <a:cs typeface="Arial" pitchFamily="34"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6897BB"/>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6897BB"/>
                </a:solidFill>
                <a:effectLst/>
                <a:latin typeface="JetBrains Mono"/>
                <a:cs typeface="Arial" pitchFamily="34" charset="0"/>
              </a:rPr>
              <a:t/>
            </a:r>
            <a:br>
              <a:rPr kumimoji="0" lang="en-US" sz="900" b="0" i="0" u="none" strike="noStrike" cap="none" normalizeH="0" baseline="0" smtClean="0">
                <a:ln>
                  <a:noFill/>
                </a:ln>
                <a:solidFill>
                  <a:srgbClr val="6897BB"/>
                </a:solidFill>
                <a:effectLst/>
                <a:latin typeface="JetBrains Mono"/>
                <a:cs typeface="Arial" pitchFamily="34" charset="0"/>
              </a:rPr>
            </a:br>
            <a:r>
              <a:rPr kumimoji="0" lang="en-US" sz="900" b="0" i="0" u="none" strike="noStrike" cap="none" normalizeH="0" baseline="0" smtClean="0">
                <a:ln>
                  <a:noFill/>
                </a:ln>
                <a:solidFill>
                  <a:srgbClr val="6897BB"/>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for </a:t>
            </a:r>
            <a:r>
              <a:rPr kumimoji="0" lang="en-US" sz="900" b="0" i="0" u="none" strike="noStrike" cap="none" normalizeH="0" baseline="0" smtClean="0">
                <a:ln>
                  <a:noFill/>
                </a:ln>
                <a:solidFill>
                  <a:srgbClr val="A9B7C6"/>
                </a:solidFill>
                <a:effectLst/>
                <a:latin typeface="JetBrains Mono"/>
                <a:cs typeface="Arial" pitchFamily="34" charset="0"/>
              </a:rPr>
              <a:t>i </a:t>
            </a:r>
            <a:r>
              <a:rPr kumimoji="0" lang="en-US" sz="900" b="0" i="0" u="none" strike="noStrike" cap="none" normalizeH="0" baseline="0" smtClean="0">
                <a:ln>
                  <a:noFill/>
                </a:ln>
                <a:solidFill>
                  <a:srgbClr val="CC7832"/>
                </a:solidFill>
                <a:effectLst/>
                <a:latin typeface="JetBrains Mono"/>
                <a:cs typeface="Arial" pitchFamily="34" charset="0"/>
              </a:rPr>
              <a:t>in </a:t>
            </a:r>
            <a:r>
              <a:rPr kumimoji="0" lang="en-US" sz="900" b="0" i="0" u="none" strike="noStrike" cap="none" normalizeH="0" baseline="0" smtClean="0">
                <a:ln>
                  <a:noFill/>
                </a:ln>
                <a:solidFill>
                  <a:srgbClr val="A9B7C6"/>
                </a:solidFill>
                <a:effectLst/>
                <a:latin typeface="JetBrains Mono"/>
                <a:cs typeface="Arial" pitchFamily="34" charset="0"/>
              </a:rPr>
              <a:t>cur_col:</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if </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A9B7C6"/>
                </a:solidFill>
                <a:effectLst/>
                <a:latin typeface="JetBrains Mono"/>
                <a:cs typeface="Arial" pitchFamily="34" charset="0"/>
              </a:rPr>
              <a:t>] == sym.get():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y.append(</a:t>
            </a:r>
            <a:r>
              <a:rPr kumimoji="0" lang="en-US" sz="900" b="0" i="0" u="none" strike="noStrike" cap="none" normalizeH="0" baseline="0" smtClean="0">
                <a:ln>
                  <a:noFill/>
                </a:ln>
                <a:solidFill>
                  <a:srgbClr val="8888C6"/>
                </a:solidFill>
                <a:effectLst/>
                <a:latin typeface="JetBrains Mono"/>
                <a:cs typeface="Arial" pitchFamily="34" charset="0"/>
              </a:rPr>
              <a:t>str</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 + </a:t>
            </a:r>
            <a:r>
              <a:rPr kumimoji="0" lang="en-US" sz="900" b="0" i="0" u="none" strike="noStrike" cap="none" normalizeH="0" baseline="0" smtClean="0">
                <a:ln>
                  <a:noFill/>
                </a:ln>
                <a:solidFill>
                  <a:srgbClr val="6A8759"/>
                </a:solidFill>
                <a:effectLst/>
                <a:latin typeface="JetBrains Mono"/>
                <a:cs typeface="Arial" pitchFamily="34" charset="0"/>
              </a:rPr>
              <a:t>'. '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888C6"/>
                </a:solidFill>
                <a:effectLst/>
                <a:latin typeface="JetBrains Mono"/>
                <a:cs typeface="Arial" pitchFamily="34" charset="0"/>
              </a:rPr>
              <a:t>str</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 + </a:t>
            </a:r>
            <a:r>
              <a:rPr kumimoji="0" lang="en-US" sz="900" b="0" i="0" u="none" strike="noStrike" cap="none" normalizeH="0" baseline="0" smtClean="0">
                <a:ln>
                  <a:noFill/>
                </a:ln>
                <a:solidFill>
                  <a:srgbClr val="6A8759"/>
                </a:solidFill>
                <a:effectLst/>
                <a:latin typeface="JetBrains Mono"/>
                <a:cs typeface="Arial" pitchFamily="34" charset="0"/>
              </a:rPr>
              <a:t>'  Rs '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888C6"/>
                </a:solidFill>
                <a:effectLst/>
                <a:latin typeface="JetBrains Mono"/>
                <a:cs typeface="Arial" pitchFamily="34" charset="0"/>
              </a:rPr>
              <a:t>str</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4</a:t>
            </a:r>
            <a:r>
              <a:rPr kumimoji="0" lang="en-US" sz="900" b="0" i="0" u="none" strike="noStrike" cap="none" normalizeH="0" baseline="0" smtClean="0">
                <a:ln>
                  <a:noFill/>
                </a:ln>
                <a:solidFill>
                  <a:srgbClr val="A9B7C6"/>
                </a:solidFill>
                <a:effectLst/>
                <a:latin typeface="JetBrains Mono"/>
                <a:cs typeface="Arial" pitchFamily="34" charset="0"/>
              </a:rPr>
              <a:t>]) + </a:t>
            </a:r>
            <a:r>
              <a:rPr kumimoji="0" lang="en-US" sz="900" b="0" i="0" u="none" strike="noStrike" cap="none" normalizeH="0" baseline="0" smtClean="0">
                <a:ln>
                  <a:noFill/>
                </a:ln>
                <a:solidFill>
                  <a:srgbClr val="6A8759"/>
                </a:solidFill>
                <a:effectLst/>
                <a:latin typeface="JetBrains Mono"/>
                <a:cs typeface="Arial" pitchFamily="34" charset="0"/>
              </a:rPr>
              <a:t>'    Rack : '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888C6"/>
                </a:solidFill>
                <a:effectLst/>
                <a:latin typeface="JetBrains Mono"/>
                <a:cs typeface="Arial" pitchFamily="34" charset="0"/>
              </a:rPr>
              <a:t>str</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7</a:t>
            </a:r>
            <a:r>
              <a:rPr kumimoji="0" lang="en-US" sz="900" b="0" i="0" u="none" strike="noStrike" cap="none" normalizeH="0" baseline="0" smtClean="0">
                <a:ln>
                  <a:noFill/>
                </a:ln>
                <a:solidFill>
                  <a:srgbClr val="A9B7C6"/>
                </a:solidFill>
                <a:effectLst/>
                <a:latin typeface="JetBrains Mono"/>
                <a:cs typeface="Arial" pitchFamily="34" charset="0"/>
              </a:rPr>
              <a:t>]) + </a:t>
            </a:r>
            <a:r>
              <a:rPr kumimoji="0" lang="en-US" sz="900" b="0" i="0" u="none" strike="noStrike" cap="none" normalizeH="0" baseline="0" smtClean="0">
                <a:ln>
                  <a:noFill/>
                </a:ln>
                <a:solidFill>
                  <a:srgbClr val="6A8759"/>
                </a:solidFill>
                <a:effectLst/>
                <a:latin typeface="JetBrains Mono"/>
                <a:cs typeface="Arial" pitchFamily="34" charset="0"/>
              </a:rPr>
              <a:t>'    Mfg : '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888C6"/>
                </a:solidFill>
                <a:effectLst/>
                <a:latin typeface="JetBrains Mono"/>
                <a:cs typeface="Arial" pitchFamily="34" charset="0"/>
              </a:rPr>
              <a:t>str</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8</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x = x + </a:t>
            </a:r>
            <a:r>
              <a:rPr kumimoji="0" lang="en-US" sz="900" b="0" i="0" u="none" strike="noStrike" cap="none" normalizeH="0" baseline="0" smtClean="0">
                <a:ln>
                  <a:noFill/>
                </a:ln>
                <a:solidFill>
                  <a:srgbClr val="6897BB"/>
                </a:solidFill>
                <a:effectLst/>
                <a:latin typeface="JetBrains Mono"/>
                <a:cs typeface="Arial" pitchFamily="34" charset="0"/>
              </a:rPr>
              <a:t>1</a:t>
            </a:r>
            <a:br>
              <a:rPr kumimoji="0" lang="en-US" sz="900" b="0" i="0" u="none" strike="noStrike" cap="none" normalizeH="0" baseline="0" smtClean="0">
                <a:ln>
                  <a:noFill/>
                </a:ln>
                <a:solidFill>
                  <a:srgbClr val="6897BB"/>
                </a:solidFill>
                <a:effectLst/>
                <a:latin typeface="JetBrains Mono"/>
                <a:cs typeface="Arial" pitchFamily="34" charset="0"/>
              </a:rPr>
            </a:br>
            <a:r>
              <a:rPr kumimoji="0" lang="en-US" sz="900" b="0" i="0" u="none" strike="noStrike" cap="none" normalizeH="0" baseline="0" smtClean="0">
                <a:ln>
                  <a:noFill/>
                </a:ln>
                <a:solidFill>
                  <a:srgbClr val="6897BB"/>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top = </a:t>
            </a:r>
            <a:r>
              <a:rPr kumimoji="0" lang="en-US" sz="900" b="0" i="0" u="none" strike="noStrike" cap="none" normalizeH="0" baseline="0" smtClean="0">
                <a:ln>
                  <a:noFill/>
                </a:ln>
                <a:solidFill>
                  <a:srgbClr val="A9B7C6"/>
                </a:solidFill>
                <a:effectLst/>
                <a:latin typeface="JetBrains Mono"/>
                <a:cs typeface="Arial" pitchFamily="34" charset="0"/>
              </a:rPr>
              <a:t>Tk</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for </a:t>
            </a:r>
            <a:r>
              <a:rPr kumimoji="0" lang="en-US" sz="900" b="0" i="0" u="none" strike="noStrike" cap="none" normalizeH="0" baseline="0" smtClean="0">
                <a:ln>
                  <a:noFill/>
                </a:ln>
                <a:solidFill>
                  <a:srgbClr val="A9B7C6"/>
                </a:solidFill>
                <a:effectLst/>
                <a:latin typeface="JetBrains Mono"/>
                <a:cs typeface="Arial" pitchFamily="34" charset="0"/>
              </a:rPr>
              <a:t>i </a:t>
            </a:r>
            <a:r>
              <a:rPr kumimoji="0" lang="en-US" sz="900" b="0" i="0" u="none" strike="noStrike" cap="none" normalizeH="0" baseline="0" smtClean="0">
                <a:ln>
                  <a:noFill/>
                </a:ln>
                <a:solidFill>
                  <a:srgbClr val="CC7832"/>
                </a:solidFill>
                <a:effectLst/>
                <a:latin typeface="JetBrains Mono"/>
                <a:cs typeface="Arial" pitchFamily="34" charset="0"/>
              </a:rPr>
              <a:t>in </a:t>
            </a:r>
            <a:r>
              <a:rPr kumimoji="0" lang="en-US" sz="900" b="0" i="0" u="none" strike="noStrike" cap="none" normalizeH="0" baseline="0" smtClean="0">
                <a:ln>
                  <a:noFill/>
                </a:ln>
                <a:solidFill>
                  <a:srgbClr val="8888C6"/>
                </a:solidFill>
                <a:effectLst/>
                <a:latin typeface="JetBrains Mono"/>
                <a:cs typeface="Arial" pitchFamily="34" charset="0"/>
              </a:rPr>
              <a:t>range</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8888C6"/>
                </a:solidFill>
                <a:effectLst/>
                <a:latin typeface="JetBrains Mono"/>
                <a:cs typeface="Arial" pitchFamily="34" charset="0"/>
              </a:rPr>
              <a:t>len</a:t>
            </a:r>
            <a:r>
              <a:rPr kumimoji="0" lang="en-US" sz="900" b="0" i="0" u="none" strike="noStrike" cap="none" normalizeH="0" baseline="0" smtClean="0">
                <a:ln>
                  <a:noFill/>
                </a:ln>
                <a:solidFill>
                  <a:srgbClr val="A9B7C6"/>
                </a:solidFill>
                <a:effectLst/>
                <a:latin typeface="JetBrains Mono"/>
                <a:cs typeface="Arial" pitchFamily="34" charset="0"/>
              </a:rPr>
              <a:t>(y)):</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Label(top</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=y[i]).grid(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Button(top</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'OK'</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=top.destroy).grid(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connection.commit()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top.mainloop()</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4398" y="332656"/>
            <a:ext cx="4955203" cy="830997"/>
          </a:xfrm>
          <a:prstGeom prst="rect">
            <a:avLst/>
          </a:prstGeom>
          <a:noFill/>
        </p:spPr>
        <p:txBody>
          <a:bodyPr wrap="none" rtlCol="0">
            <a:spAutoFit/>
          </a:bodyPr>
          <a:lstStyle/>
          <a:p>
            <a:r>
              <a:rPr lang="en-IN" sz="4800" dirty="0" smtClean="0">
                <a:latin typeface="MS Reference Sans Serif" panose="020B0604030504040204" pitchFamily="34" charset="0"/>
              </a:rPr>
              <a:t>View Catalogue</a:t>
            </a:r>
            <a:endParaRPr lang="en-US" sz="4800" dirty="0">
              <a:latin typeface="MS Reference Sans Serif" panose="020B0604030504040204" pitchFamily="34" charset="0"/>
            </a:endParaRPr>
          </a:p>
        </p:txBody>
      </p:sp>
      <p:cxnSp>
        <p:nvCxnSpPr>
          <p:cNvPr id="3" name="Straight Connector 2"/>
          <p:cNvCxnSpPr/>
          <p:nvPr/>
        </p:nvCxnSpPr>
        <p:spPr>
          <a:xfrm>
            <a:off x="755576" y="1556792"/>
            <a:ext cx="7429552" cy="1588"/>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pic>
        <p:nvPicPr>
          <p:cNvPr id="11265" name="Picture 1"/>
          <p:cNvPicPr>
            <a:picLocks noChangeAspect="1" noChangeArrowheads="1"/>
          </p:cNvPicPr>
          <p:nvPr/>
        </p:nvPicPr>
        <p:blipFill>
          <a:blip r:embed="rId2"/>
          <a:srcRect/>
          <a:stretch>
            <a:fillRect/>
          </a:stretch>
        </p:blipFill>
        <p:spPr bwMode="auto">
          <a:xfrm>
            <a:off x="0" y="2000240"/>
            <a:ext cx="9144000" cy="2500330"/>
          </a:xfrm>
          <a:prstGeom prst="rect">
            <a:avLst/>
          </a:prstGeom>
          <a:noFill/>
          <a:ln w="9525">
            <a:solidFill>
              <a:schemeClr val="tx1"/>
            </a:solidFill>
            <a:miter lim="800000"/>
            <a:headEnd/>
            <a:tailEnd/>
          </a:ln>
          <a:effectLst/>
        </p:spPr>
      </p:pic>
      <p:sp>
        <p:nvSpPr>
          <p:cNvPr id="7" name="Rectangle 6"/>
          <p:cNvSpPr/>
          <p:nvPr/>
        </p:nvSpPr>
        <p:spPr>
          <a:xfrm>
            <a:off x="571472" y="4738888"/>
            <a:ext cx="8072494" cy="1904822"/>
          </a:xfrm>
          <a:prstGeom prst="rect">
            <a:avLst/>
          </a:prstGeom>
          <a:solidFill>
            <a:schemeClr val="tx2">
              <a:lumMod val="20000"/>
              <a:lumOff val="80000"/>
            </a:schemeClr>
          </a:solidFill>
        </p:spPr>
        <p:txBody>
          <a:bodyPr wrap="square" lIns="288000" tIns="684000" rIns="288000" bIns="288000" anchor="b" anchorCtr="0">
            <a:spAutoFit/>
          </a:bodyPr>
          <a:lstStyle/>
          <a:p>
            <a:pPr fontAlgn="base"/>
            <a:r>
              <a:rPr lang="en-IN" sz="2000" smtClean="0"/>
              <a:t>The View Catalogue frame is a reusable tkinter frame, which is displayed in many window, like in the Add Product window, Delete  Product window, and Search Window too, as required.</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647" y="2852936"/>
            <a:ext cx="8140704" cy="3751481"/>
          </a:xfrm>
          <a:prstGeom prst="rect">
            <a:avLst/>
          </a:prstGeom>
          <a:solidFill>
            <a:schemeClr val="tx2">
              <a:lumMod val="20000"/>
              <a:lumOff val="80000"/>
            </a:schemeClr>
          </a:solidFill>
        </p:spPr>
        <p:txBody>
          <a:bodyPr wrap="square" lIns="288000" tIns="684000" rIns="288000" bIns="288000" anchor="b" anchorCtr="0">
            <a:spAutoFit/>
          </a:bodyPr>
          <a:lstStyle/>
          <a:p>
            <a:pPr fontAlgn="base"/>
            <a:r>
              <a:rPr lang="en-US" sz="2000" dirty="0" smtClean="0"/>
              <a:t>Presenting a Pharmacy Management System we Developed using Python. This </a:t>
            </a:r>
            <a:r>
              <a:rPr lang="en-US" sz="2000" smtClean="0"/>
              <a:t>Project </a:t>
            </a:r>
            <a:r>
              <a:rPr lang="en-US" sz="2000" smtClean="0"/>
              <a:t>aims </a:t>
            </a:r>
            <a:r>
              <a:rPr lang="en-US" sz="2000" dirty="0" smtClean="0"/>
              <a:t>to serve the basic purposes and services of a Pharmacy Store like Billing, Updating Stock, etc. This is a Desktop Application for Windows Systems. </a:t>
            </a:r>
            <a:endParaRPr lang="en-US" sz="2000" dirty="0"/>
          </a:p>
          <a:p>
            <a:pPr fontAlgn="base"/>
            <a:r>
              <a:rPr lang="en-US" sz="2000" dirty="0" smtClean="0"/>
              <a:t>This Application </a:t>
            </a:r>
            <a:r>
              <a:rPr lang="en-US" sz="2000" dirty="0"/>
              <a:t>is a </a:t>
            </a:r>
            <a:r>
              <a:rPr lang="en-US" sz="2000" dirty="0" smtClean="0"/>
              <a:t>GUI </a:t>
            </a:r>
            <a:r>
              <a:rPr lang="en-US" sz="2000" dirty="0"/>
              <a:t>based system with a simple </a:t>
            </a:r>
            <a:r>
              <a:rPr lang="en-US" sz="2000" dirty="0" smtClean="0"/>
              <a:t>User </a:t>
            </a:r>
            <a:r>
              <a:rPr lang="en-US" sz="2000" dirty="0"/>
              <a:t>I</a:t>
            </a:r>
            <a:r>
              <a:rPr lang="en-US" sz="2000" dirty="0" smtClean="0"/>
              <a:t>nterface </a:t>
            </a:r>
            <a:r>
              <a:rPr lang="en-US" sz="2000" dirty="0"/>
              <a:t>implemented </a:t>
            </a:r>
            <a:r>
              <a:rPr lang="en-US" sz="2000" dirty="0" smtClean="0"/>
              <a:t>using </a:t>
            </a:r>
            <a:r>
              <a:rPr lang="en-US" sz="2000" dirty="0"/>
              <a:t>Python’s </a:t>
            </a:r>
            <a:r>
              <a:rPr lang="en-US" sz="2000" dirty="0" smtClean="0"/>
              <a:t>‘</a:t>
            </a:r>
            <a:r>
              <a:rPr lang="en-US" sz="2000" dirty="0" err="1" smtClean="0"/>
              <a:t>tkinter</a:t>
            </a:r>
            <a:r>
              <a:rPr lang="en-US" sz="2000" dirty="0" smtClean="0"/>
              <a:t>’ </a:t>
            </a:r>
            <a:r>
              <a:rPr lang="en-US" sz="2000" dirty="0"/>
              <a:t>module. This program manages several day to day operations of the medical store </a:t>
            </a:r>
            <a:r>
              <a:rPr lang="en-US" sz="2000" dirty="0" smtClean="0"/>
              <a:t>with the clicks of simple buttons that provides a very easy and simple way of managing the store.</a:t>
            </a:r>
            <a:endParaRPr lang="en-US" sz="2000" dirty="0"/>
          </a:p>
        </p:txBody>
      </p:sp>
      <p:sp>
        <p:nvSpPr>
          <p:cNvPr id="3" name="TextBox 2"/>
          <p:cNvSpPr txBox="1"/>
          <p:nvPr/>
        </p:nvSpPr>
        <p:spPr>
          <a:xfrm>
            <a:off x="2582512" y="908720"/>
            <a:ext cx="3978974" cy="830997"/>
          </a:xfrm>
          <a:prstGeom prst="rect">
            <a:avLst/>
          </a:prstGeom>
          <a:noFill/>
        </p:spPr>
        <p:txBody>
          <a:bodyPr wrap="none" rtlCol="0">
            <a:spAutoFit/>
          </a:bodyPr>
          <a:lstStyle/>
          <a:p>
            <a:pPr algn="ctr"/>
            <a:r>
              <a:rPr lang="en-IN" sz="4800" dirty="0" smtClean="0">
                <a:latin typeface="MS Reference Sans Serif" panose="020B0604030504040204" pitchFamily="34" charset="0"/>
              </a:rPr>
              <a:t>Introduction</a:t>
            </a:r>
            <a:endParaRPr lang="en-US" sz="4800" dirty="0">
              <a:latin typeface="MS Reference Sans Serif" panose="020B0604030504040204" pitchFamily="34" charset="0"/>
            </a:endParaRPr>
          </a:p>
        </p:txBody>
      </p:sp>
      <p:cxnSp>
        <p:nvCxnSpPr>
          <p:cNvPr id="4" name="Straight Connector 3"/>
          <p:cNvCxnSpPr/>
          <p:nvPr/>
        </p:nvCxnSpPr>
        <p:spPr>
          <a:xfrm>
            <a:off x="857223" y="2204864"/>
            <a:ext cx="7429552" cy="1588"/>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6986528"/>
          </a:xfrm>
          <a:prstGeom prst="rect">
            <a:avLst/>
          </a:prstGeom>
          <a:solidFill>
            <a:schemeClr val="tx1">
              <a:lumMod val="85000"/>
              <a:lumOff val="15000"/>
            </a:schemeClr>
          </a:solidFill>
        </p:spPr>
        <p:txBody>
          <a:bodyPr wrap="square">
            <a:spAutoFit/>
          </a:bodyPr>
          <a:lstStyle/>
          <a:p>
            <a:pPr fontAlgn="base">
              <a:spcBef>
                <a:spcPct val="0"/>
              </a:spcBef>
              <a:spcAft>
                <a:spcPct val="0"/>
              </a:spcAft>
            </a:pPr>
            <a:r>
              <a:rPr lang="en-US" sz="1400" smtClean="0">
                <a:solidFill>
                  <a:srgbClr val="CC7832"/>
                </a:solidFill>
                <a:latin typeface="JetBrains Mono"/>
                <a:cs typeface="Arial" pitchFamily="34" charset="0"/>
              </a:rPr>
              <a:t>def </a:t>
            </a:r>
            <a:r>
              <a:rPr lang="en-US" sz="1400" smtClean="0">
                <a:solidFill>
                  <a:srgbClr val="FFC66D"/>
                </a:solidFill>
                <a:latin typeface="JetBrains Mono"/>
                <a:cs typeface="Arial" pitchFamily="34" charset="0"/>
              </a:rPr>
              <a:t>ref</a:t>
            </a:r>
            <a:r>
              <a:rPr lang="en-US" sz="1400" smtClean="0">
                <a:solidFill>
                  <a:srgbClr val="A9B7C6"/>
                </a:solidFill>
                <a:latin typeface="JetBrains Mono"/>
                <a:cs typeface="Arial" pitchFamily="34" charset="0"/>
              </a:rPr>
              <a:t>():  </a:t>
            </a:r>
            <a:r>
              <a:rPr lang="en-US" sz="1400" smtClean="0">
                <a:solidFill>
                  <a:srgbClr val="808080"/>
                </a:solidFill>
                <a:latin typeface="JetBrains Mono"/>
                <a:cs typeface="Arial" pitchFamily="34" charset="0"/>
              </a:rPr>
              <a:t># creates a multi-listbox manually to show the whole database</a:t>
            </a:r>
            <a:br>
              <a:rPr lang="en-US" sz="1400" smtClean="0">
                <a:solidFill>
                  <a:srgbClr val="808080"/>
                </a:solidFill>
                <a:latin typeface="JetBrains Mono"/>
                <a:cs typeface="Arial" pitchFamily="34" charset="0"/>
              </a:rPr>
            </a:br>
            <a:r>
              <a:rPr lang="en-US" sz="1400" smtClean="0">
                <a:solidFill>
                  <a:srgbClr val="808080"/>
                </a:solidFill>
                <a:latin typeface="JetBrains Mono"/>
                <a:cs typeface="Arial" pitchFamily="34" charset="0"/>
              </a:rPr>
              <a:t>    </a:t>
            </a:r>
            <a:r>
              <a:rPr lang="en-US" sz="1400" smtClean="0">
                <a:solidFill>
                  <a:srgbClr val="CC7832"/>
                </a:solidFill>
                <a:latin typeface="JetBrains Mono"/>
                <a:cs typeface="Arial" pitchFamily="34" charset="0"/>
              </a:rPr>
              <a:t>global </a:t>
            </a:r>
            <a:r>
              <a:rPr lang="en-US" sz="1400" smtClean="0">
                <a:solidFill>
                  <a:srgbClr val="A9B7C6"/>
                </a:solidFill>
                <a:latin typeface="JetBrains Mono"/>
                <a:cs typeface="Arial" pitchFamily="34" charset="0"/>
              </a:rPr>
              <a:t>sto</a:t>
            </a:r>
            <a:r>
              <a:rPr lang="en-US" sz="1400" smtClean="0">
                <a:solidFill>
                  <a:srgbClr val="CC7832"/>
                </a:solidFill>
                <a:latin typeface="JetBrains Mono"/>
                <a:cs typeface="Arial" pitchFamily="34" charset="0"/>
              </a:rPr>
              <a:t>, </a:t>
            </a:r>
            <a:r>
              <a:rPr lang="en-US" sz="1400" smtClean="0">
                <a:solidFill>
                  <a:srgbClr val="A9B7C6"/>
                </a:solidFill>
                <a:latin typeface="JetBrains Mono"/>
                <a:cs typeface="Arial" pitchFamily="34" charset="0"/>
              </a:rPr>
              <a:t>connection</a:t>
            </a:r>
            <a:r>
              <a:rPr lang="en-US" sz="1400" smtClean="0">
                <a:solidFill>
                  <a:srgbClr val="CC7832"/>
                </a:solidFill>
                <a:latin typeface="JetBrains Mono"/>
                <a:cs typeface="Arial" pitchFamily="34" charset="0"/>
              </a:rPr>
              <a:t>, </a:t>
            </a:r>
            <a:r>
              <a:rPr lang="en-US" sz="1400" smtClean="0">
                <a:solidFill>
                  <a:srgbClr val="A9B7C6"/>
                </a:solidFill>
                <a:latin typeface="JetBrains Mono"/>
                <a:cs typeface="Arial" pitchFamily="34" charset="0"/>
              </a:rPr>
              <a:t>cur_col</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a:t>
            </a:r>
            <a:r>
              <a:rPr lang="en-US" sz="1400" smtClean="0">
                <a:solidFill>
                  <a:srgbClr val="CC7832"/>
                </a:solidFill>
                <a:latin typeface="JetBrains Mono"/>
                <a:cs typeface="Arial" pitchFamily="34" charset="0"/>
              </a:rPr>
              <a:t>def </a:t>
            </a:r>
            <a:r>
              <a:rPr lang="en-US" sz="1400" smtClean="0">
                <a:solidFill>
                  <a:srgbClr val="FFC66D"/>
                </a:solidFill>
                <a:latin typeface="JetBrains Mono"/>
                <a:cs typeface="Arial" pitchFamily="34" charset="0"/>
              </a:rPr>
              <a:t>on_vsb</a:t>
            </a:r>
            <a:r>
              <a:rPr lang="en-US" sz="1400" smtClean="0">
                <a:solidFill>
                  <a:srgbClr val="A9B7C6"/>
                </a:solidFill>
                <a:latin typeface="JetBrains Mono"/>
                <a:cs typeface="Arial" pitchFamily="34" charset="0"/>
              </a:rPr>
              <a:t>(*args):</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lb1.yview(*args)</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lb2.yview(*args)</a:t>
            </a:r>
            <a:r>
              <a:rPr lang="en-US" sz="1400" smtClean="0">
                <a:solidFill>
                  <a:srgbClr val="A9B7C6"/>
                </a:solidFill>
                <a:latin typeface="JetBrains Mono"/>
                <a:cs typeface="Arial" pitchFamily="34" charset="0"/>
              </a:rPr>
              <a:t> </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lb3.yview(*args</a:t>
            </a:r>
            <a:r>
              <a:rPr lang="en-US" sz="1400" smtClean="0">
                <a:solidFill>
                  <a:srgbClr val="A9B7C6"/>
                </a:solidFill>
                <a:latin typeface="JetBrains Mono"/>
                <a:cs typeface="Arial" pitchFamily="34" charset="0"/>
              </a:rPr>
              <a:t>) </a:t>
            </a:r>
            <a:r>
              <a:rPr lang="en-US" sz="1400" smtClean="0">
                <a:solidFill>
                  <a:srgbClr val="A9B7C6"/>
                </a:solidFill>
                <a:latin typeface="JetBrains Mono"/>
                <a:cs typeface="Arial" pitchFamily="34" charset="0"/>
              </a:rPr>
              <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a:t>
            </a:r>
            <a:r>
              <a:rPr lang="en-US" sz="1400" smtClean="0">
                <a:solidFill>
                  <a:srgbClr val="A9B7C6"/>
                </a:solidFill>
                <a:latin typeface="JetBrains Mono"/>
                <a:cs typeface="Arial" pitchFamily="34" charset="0"/>
              </a:rPr>
              <a:t>lb4.yview</a:t>
            </a:r>
            <a:r>
              <a:rPr lang="en-US" sz="1400" smtClean="0">
                <a:solidFill>
                  <a:srgbClr val="A9B7C6"/>
                </a:solidFill>
                <a:latin typeface="JetBrains Mono"/>
                <a:cs typeface="Arial" pitchFamily="34" charset="0"/>
              </a:rPr>
              <a:t>(*args</a:t>
            </a:r>
            <a:r>
              <a:rPr lang="en-US" sz="1400" smtClean="0">
                <a:solidFill>
                  <a:srgbClr val="A9B7C6"/>
                </a:solidFill>
                <a:latin typeface="JetBrains Mono"/>
                <a:cs typeface="Arial" pitchFamily="34" charset="0"/>
              </a:rPr>
              <a:t>) </a:t>
            </a:r>
            <a:r>
              <a:rPr lang="en-US" sz="1400" smtClean="0">
                <a:solidFill>
                  <a:srgbClr val="A9B7C6"/>
                </a:solidFill>
                <a:latin typeface="JetBrains Mono"/>
                <a:cs typeface="Arial" pitchFamily="34" charset="0"/>
              </a:rPr>
              <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a:t>
            </a:r>
            <a:r>
              <a:rPr lang="en-US" sz="1400" smtClean="0">
                <a:solidFill>
                  <a:srgbClr val="A9B7C6"/>
                </a:solidFill>
                <a:latin typeface="JetBrains Mono"/>
                <a:cs typeface="Arial" pitchFamily="34" charset="0"/>
              </a:rPr>
              <a:t>lb5.yview</a:t>
            </a:r>
            <a:r>
              <a:rPr lang="en-US" sz="1400" smtClean="0">
                <a:solidFill>
                  <a:srgbClr val="A9B7C6"/>
                </a:solidFill>
                <a:latin typeface="JetBrains Mono"/>
                <a:cs typeface="Arial" pitchFamily="34" charset="0"/>
              </a:rPr>
              <a:t>(*</a:t>
            </a:r>
            <a:r>
              <a:rPr lang="en-US" sz="1400" smtClean="0">
                <a:solidFill>
                  <a:srgbClr val="A9B7C6"/>
                </a:solidFill>
                <a:latin typeface="JetBrains Mono"/>
                <a:cs typeface="Arial" pitchFamily="34" charset="0"/>
              </a:rPr>
              <a:t>args) </a:t>
            </a:r>
          </a:p>
          <a:p>
            <a:pPr fontAlgn="base">
              <a:spcBef>
                <a:spcPct val="0"/>
              </a:spcBef>
              <a:spcAft>
                <a:spcPct val="0"/>
              </a:spcAft>
            </a:pPr>
            <a:r>
              <a:rPr lang="en-US" sz="1400" smtClean="0">
                <a:solidFill>
                  <a:srgbClr val="A9B7C6"/>
                </a:solidFill>
                <a:latin typeface="JetBrains Mono"/>
                <a:cs typeface="Arial" pitchFamily="34" charset="0"/>
              </a:rPr>
              <a:t>        lb6.yview(*args) </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cx = </a:t>
            </a:r>
            <a:r>
              <a:rPr lang="en-US" sz="1400" smtClean="0">
                <a:solidFill>
                  <a:srgbClr val="6897BB"/>
                </a:solidFill>
                <a:latin typeface="JetBrains Mono"/>
                <a:cs typeface="Arial" pitchFamily="34" charset="0"/>
              </a:rPr>
              <a:t>0</a:t>
            </a:r>
            <a:br>
              <a:rPr lang="en-US" sz="1400" smtClean="0">
                <a:solidFill>
                  <a:srgbClr val="6897BB"/>
                </a:solidFill>
                <a:latin typeface="JetBrains Mono"/>
                <a:cs typeface="Arial" pitchFamily="34" charset="0"/>
              </a:rPr>
            </a:br>
            <a:r>
              <a:rPr lang="en-US" sz="1400" smtClean="0">
                <a:solidFill>
                  <a:srgbClr val="6897BB"/>
                </a:solidFill>
                <a:latin typeface="JetBrains Mono"/>
                <a:cs typeface="Arial" pitchFamily="34" charset="0"/>
              </a:rPr>
              <a:t>    </a:t>
            </a:r>
            <a:r>
              <a:rPr lang="en-US" sz="1400" smtClean="0">
                <a:solidFill>
                  <a:srgbClr val="A9B7C6"/>
                </a:solidFill>
                <a:latin typeface="JetBrains Mono"/>
                <a:cs typeface="Arial" pitchFamily="34" charset="0"/>
              </a:rPr>
              <a:t>vsb = Scrollbar(</a:t>
            </a:r>
            <a:r>
              <a:rPr lang="en-US" sz="1400" smtClean="0">
                <a:solidFill>
                  <a:srgbClr val="AA4926"/>
                </a:solidFill>
                <a:latin typeface="JetBrains Mono"/>
                <a:cs typeface="Arial" pitchFamily="34" charset="0"/>
              </a:rPr>
              <a:t>orient</a:t>
            </a:r>
            <a:r>
              <a:rPr lang="en-US" sz="1400" smtClean="0">
                <a:solidFill>
                  <a:srgbClr val="A9B7C6"/>
                </a:solidFill>
                <a:latin typeface="JetBrains Mono"/>
                <a:cs typeface="Arial" pitchFamily="34" charset="0"/>
              </a:rPr>
              <a:t>=</a:t>
            </a:r>
            <a:r>
              <a:rPr lang="en-US" sz="1400" smtClean="0">
                <a:solidFill>
                  <a:srgbClr val="6A8759"/>
                </a:solidFill>
                <a:latin typeface="JetBrains Mono"/>
                <a:cs typeface="Arial" pitchFamily="34" charset="0"/>
              </a:rPr>
              <a:t>'vertical'</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command</a:t>
            </a:r>
            <a:r>
              <a:rPr lang="en-US" sz="1400" smtClean="0">
                <a:solidFill>
                  <a:srgbClr val="A9B7C6"/>
                </a:solidFill>
                <a:latin typeface="JetBrains Mono"/>
                <a:cs typeface="Arial" pitchFamily="34" charset="0"/>
              </a:rPr>
              <a:t>=on_vsb)</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lb1 = Listbox(sto</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yscrollcommand</a:t>
            </a:r>
            <a:r>
              <a:rPr lang="en-US" sz="1400" smtClean="0">
                <a:solidFill>
                  <a:srgbClr val="A9B7C6"/>
                </a:solidFill>
                <a:latin typeface="JetBrains Mono"/>
                <a:cs typeface="Arial" pitchFamily="34" charset="0"/>
              </a:rPr>
              <a:t>=vsb.set)</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lb2 = Listbox(sto</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yscrollcommand</a:t>
            </a:r>
            <a:r>
              <a:rPr lang="en-US" sz="1400" smtClean="0">
                <a:solidFill>
                  <a:srgbClr val="A9B7C6"/>
                </a:solidFill>
                <a:latin typeface="JetBrains Mono"/>
                <a:cs typeface="Arial" pitchFamily="34" charset="0"/>
              </a:rPr>
              <a:t>=vsb.set)</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lb3 = Listbox(sto</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yscrollcommand</a:t>
            </a:r>
            <a:r>
              <a:rPr lang="en-US" sz="1400" smtClean="0">
                <a:solidFill>
                  <a:srgbClr val="A9B7C6"/>
                </a:solidFill>
                <a:latin typeface="JetBrains Mono"/>
                <a:cs typeface="Arial" pitchFamily="34" charset="0"/>
              </a:rPr>
              <a:t>=vsb.set</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width</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10</a:t>
            </a:r>
            <a:r>
              <a:rPr lang="en-US" sz="1400" smtClean="0">
                <a:solidFill>
                  <a:srgbClr val="A9B7C6"/>
                </a:solidFill>
                <a:latin typeface="JetBrains Mono"/>
                <a:cs typeface="Arial" pitchFamily="34" charset="0"/>
              </a:rPr>
              <a:t>) </a:t>
            </a:r>
          </a:p>
          <a:p>
            <a:pPr fontAlgn="base">
              <a:spcBef>
                <a:spcPct val="0"/>
              </a:spcBef>
              <a:spcAft>
                <a:spcPct val="0"/>
              </a:spcAft>
            </a:pPr>
            <a:r>
              <a:rPr lang="en-US" sz="1400" smtClean="0">
                <a:solidFill>
                  <a:srgbClr val="A9B7C6"/>
                </a:solidFill>
                <a:latin typeface="JetBrains Mono"/>
                <a:cs typeface="Arial" pitchFamily="34" charset="0"/>
              </a:rPr>
              <a:t>    lb4 </a:t>
            </a:r>
            <a:r>
              <a:rPr lang="en-US" sz="1400" smtClean="0">
                <a:solidFill>
                  <a:srgbClr val="A9B7C6"/>
                </a:solidFill>
                <a:latin typeface="JetBrains Mono"/>
                <a:cs typeface="Arial" pitchFamily="34" charset="0"/>
              </a:rPr>
              <a:t>= Listbox(sto</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yscrollcommand</a:t>
            </a:r>
            <a:r>
              <a:rPr lang="en-US" sz="1400" smtClean="0">
                <a:solidFill>
                  <a:srgbClr val="A9B7C6"/>
                </a:solidFill>
                <a:latin typeface="JetBrains Mono"/>
                <a:cs typeface="Arial" pitchFamily="34" charset="0"/>
              </a:rPr>
              <a:t>=vsb.set</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width</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5</a:t>
            </a:r>
            <a:r>
              <a:rPr lang="en-US" sz="1400" smtClean="0">
                <a:solidFill>
                  <a:srgbClr val="A9B7C6"/>
                </a:solidFill>
                <a:latin typeface="JetBrains Mono"/>
                <a:cs typeface="Arial" pitchFamily="34" charset="0"/>
              </a:rPr>
              <a:t>) </a:t>
            </a:r>
          </a:p>
          <a:p>
            <a:pPr fontAlgn="base">
              <a:spcBef>
                <a:spcPct val="0"/>
              </a:spcBef>
              <a:spcAft>
                <a:spcPct val="0"/>
              </a:spcAft>
            </a:pPr>
            <a:r>
              <a:rPr lang="en-US" sz="1400" smtClean="0">
                <a:solidFill>
                  <a:srgbClr val="A9B7C6"/>
                </a:solidFill>
                <a:latin typeface="JetBrains Mono"/>
                <a:cs typeface="Arial" pitchFamily="34" charset="0"/>
              </a:rPr>
              <a:t>    lb5 </a:t>
            </a:r>
            <a:r>
              <a:rPr lang="en-US" sz="1400" smtClean="0">
                <a:solidFill>
                  <a:srgbClr val="A9B7C6"/>
                </a:solidFill>
                <a:latin typeface="JetBrains Mono"/>
                <a:cs typeface="Arial" pitchFamily="34" charset="0"/>
              </a:rPr>
              <a:t>= Listbox(sto</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yscrollcommand</a:t>
            </a:r>
            <a:r>
              <a:rPr lang="en-US" sz="1400" smtClean="0">
                <a:solidFill>
                  <a:srgbClr val="A9B7C6"/>
                </a:solidFill>
                <a:latin typeface="JetBrains Mono"/>
                <a:cs typeface="Arial" pitchFamily="34" charset="0"/>
              </a:rPr>
              <a:t>=vsb.set</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width</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15</a:t>
            </a:r>
            <a:r>
              <a:rPr lang="en-US" sz="1400" smtClean="0">
                <a:solidFill>
                  <a:srgbClr val="A9B7C6"/>
                </a:solidFill>
                <a:latin typeface="JetBrains Mono"/>
                <a:cs typeface="Arial" pitchFamily="34" charset="0"/>
              </a:rPr>
              <a:t>) </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vsb.grid(</a:t>
            </a:r>
            <a:r>
              <a:rPr lang="en-US" sz="1400" smtClean="0">
                <a:solidFill>
                  <a:srgbClr val="AA4926"/>
                </a:solidFill>
                <a:latin typeface="JetBrains Mono"/>
                <a:cs typeface="Arial" pitchFamily="34" charset="0"/>
              </a:rPr>
              <a:t>row</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15</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column=</a:t>
            </a:r>
            <a:r>
              <a:rPr lang="en-US" sz="1400" smtClean="0">
                <a:solidFill>
                  <a:srgbClr val="A9B7C6"/>
                </a:solidFill>
                <a:latin typeface="JetBrains Mono"/>
                <a:cs typeface="Arial" pitchFamily="34" charset="0"/>
              </a:rPr>
              <a:t>6</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sticky</a:t>
            </a:r>
            <a:r>
              <a:rPr lang="en-US" sz="1400" smtClean="0">
                <a:solidFill>
                  <a:srgbClr val="A9B7C6"/>
                </a:solidFill>
                <a:latin typeface="JetBrains Mono"/>
                <a:cs typeface="Arial" pitchFamily="34" charset="0"/>
              </a:rPr>
              <a:t>=N + S)</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lb1.grid(</a:t>
            </a:r>
            <a:r>
              <a:rPr lang="en-US" sz="1400" smtClean="0">
                <a:solidFill>
                  <a:srgbClr val="AA4926"/>
                </a:solidFill>
                <a:latin typeface="JetBrains Mono"/>
                <a:cs typeface="Arial" pitchFamily="34" charset="0"/>
              </a:rPr>
              <a:t>row</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15</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column</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0</a:t>
            </a:r>
            <a:r>
              <a:rPr lang="en-US" sz="1400" smtClean="0">
                <a:solidFill>
                  <a:srgbClr val="A9B7C6"/>
                </a:solidFill>
                <a:latin typeface="JetBrains Mono"/>
                <a:cs typeface="Arial" pitchFamily="34" charset="0"/>
              </a:rPr>
              <a:t>)</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lb2.grid(</a:t>
            </a:r>
            <a:r>
              <a:rPr lang="en-US" sz="1400" smtClean="0">
                <a:solidFill>
                  <a:srgbClr val="AA4926"/>
                </a:solidFill>
                <a:latin typeface="JetBrains Mono"/>
                <a:cs typeface="Arial" pitchFamily="34" charset="0"/>
              </a:rPr>
              <a:t>row</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15</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column</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1</a:t>
            </a:r>
            <a:r>
              <a:rPr lang="en-US" sz="1400" smtClean="0">
                <a:solidFill>
                  <a:srgbClr val="A9B7C6"/>
                </a:solidFill>
                <a:latin typeface="JetBrains Mono"/>
                <a:cs typeface="Arial" pitchFamily="34" charset="0"/>
              </a:rPr>
              <a:t>)</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lb3.grid(</a:t>
            </a:r>
            <a:r>
              <a:rPr lang="en-US" sz="1400" smtClean="0">
                <a:solidFill>
                  <a:srgbClr val="AA4926"/>
                </a:solidFill>
                <a:latin typeface="JetBrains Mono"/>
                <a:cs typeface="Arial" pitchFamily="34" charset="0"/>
              </a:rPr>
              <a:t>row</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15</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column</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2</a:t>
            </a:r>
            <a:r>
              <a:rPr lang="en-US" sz="1400" smtClean="0">
                <a:solidFill>
                  <a:srgbClr val="A9B7C6"/>
                </a:solidFill>
                <a:latin typeface="JetBrains Mono"/>
                <a:cs typeface="Arial" pitchFamily="34" charset="0"/>
              </a:rPr>
              <a:t>) </a:t>
            </a:r>
          </a:p>
          <a:p>
            <a:pPr fontAlgn="base">
              <a:spcBef>
                <a:spcPct val="0"/>
              </a:spcBef>
              <a:spcAft>
                <a:spcPct val="0"/>
              </a:spcAft>
            </a:pPr>
            <a:r>
              <a:rPr lang="en-US" sz="1400" smtClean="0">
                <a:solidFill>
                  <a:srgbClr val="A9B7C6"/>
                </a:solidFill>
                <a:latin typeface="JetBrains Mono"/>
                <a:cs typeface="Arial" pitchFamily="34" charset="0"/>
              </a:rPr>
              <a:t>    lb4.grid(</a:t>
            </a:r>
            <a:r>
              <a:rPr lang="en-US" sz="1400" smtClean="0">
                <a:solidFill>
                  <a:srgbClr val="AA4926"/>
                </a:solidFill>
                <a:latin typeface="JetBrains Mono"/>
                <a:cs typeface="Arial" pitchFamily="34" charset="0"/>
              </a:rPr>
              <a:t>row</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15</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column</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3</a:t>
            </a:r>
            <a:r>
              <a:rPr lang="en-US" sz="1400" smtClean="0">
                <a:solidFill>
                  <a:srgbClr val="A9B7C6"/>
                </a:solidFill>
                <a:latin typeface="JetBrains Mono"/>
                <a:cs typeface="Arial" pitchFamily="34" charset="0"/>
              </a:rPr>
              <a:t>) </a:t>
            </a:r>
          </a:p>
          <a:p>
            <a:pPr fontAlgn="base">
              <a:spcBef>
                <a:spcPct val="0"/>
              </a:spcBef>
              <a:spcAft>
                <a:spcPct val="0"/>
              </a:spcAft>
            </a:pPr>
            <a:r>
              <a:rPr lang="en-US" sz="1400" smtClean="0">
                <a:solidFill>
                  <a:srgbClr val="A9B7C6"/>
                </a:solidFill>
                <a:latin typeface="JetBrains Mono"/>
                <a:cs typeface="Arial" pitchFamily="34" charset="0"/>
              </a:rPr>
              <a:t>    lb5.grid(</a:t>
            </a:r>
            <a:r>
              <a:rPr lang="en-US" sz="1400" smtClean="0">
                <a:solidFill>
                  <a:srgbClr val="AA4926"/>
                </a:solidFill>
                <a:latin typeface="JetBrains Mono"/>
                <a:cs typeface="Arial" pitchFamily="34" charset="0"/>
              </a:rPr>
              <a:t>row</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15</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column</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4</a:t>
            </a:r>
            <a:r>
              <a:rPr lang="en-US" sz="1400" smtClean="0">
                <a:solidFill>
                  <a:srgbClr val="A9B7C6"/>
                </a:solidFill>
                <a:latin typeface="JetBrains Mono"/>
                <a:cs typeface="Arial" pitchFamily="34" charset="0"/>
              </a:rPr>
              <a:t>) </a:t>
            </a:r>
          </a:p>
          <a:p>
            <a:pPr fontAlgn="base">
              <a:spcBef>
                <a:spcPct val="0"/>
              </a:spcBef>
              <a:spcAft>
                <a:spcPct val="0"/>
              </a:spcAft>
            </a:pPr>
            <a:r>
              <a:rPr lang="en-US" sz="1400" smtClean="0">
                <a:solidFill>
                  <a:srgbClr val="A9B7C6"/>
                </a:solidFill>
                <a:latin typeface="JetBrains Mono"/>
                <a:cs typeface="Arial" pitchFamily="34" charset="0"/>
              </a:rPr>
              <a:t>    lb6.grid(</a:t>
            </a:r>
            <a:r>
              <a:rPr lang="en-US" sz="1400" smtClean="0">
                <a:solidFill>
                  <a:srgbClr val="AA4926"/>
                </a:solidFill>
                <a:latin typeface="JetBrains Mono"/>
                <a:cs typeface="Arial" pitchFamily="34" charset="0"/>
              </a:rPr>
              <a:t>row</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15</a:t>
            </a:r>
            <a:r>
              <a:rPr lang="en-US" sz="1400" smtClean="0">
                <a:solidFill>
                  <a:srgbClr val="CC7832"/>
                </a:solidFill>
                <a:latin typeface="JetBrains Mono"/>
                <a:cs typeface="Arial" pitchFamily="34" charset="0"/>
              </a:rPr>
              <a:t>, </a:t>
            </a:r>
            <a:r>
              <a:rPr lang="en-US" sz="1400" smtClean="0">
                <a:solidFill>
                  <a:srgbClr val="AA4926"/>
                </a:solidFill>
                <a:latin typeface="JetBrains Mono"/>
                <a:cs typeface="Arial" pitchFamily="34" charset="0"/>
              </a:rPr>
              <a:t>column</a:t>
            </a:r>
            <a:r>
              <a:rPr lang="en-US" sz="1400" smtClean="0">
                <a:solidFill>
                  <a:srgbClr val="A9B7C6"/>
                </a:solidFill>
                <a:latin typeface="JetBrains Mono"/>
                <a:cs typeface="Arial" pitchFamily="34" charset="0"/>
              </a:rPr>
              <a:t>=</a:t>
            </a:r>
            <a:r>
              <a:rPr lang="en-US" sz="1400" smtClean="0">
                <a:solidFill>
                  <a:srgbClr val="6897BB"/>
                </a:solidFill>
                <a:latin typeface="JetBrains Mono"/>
                <a:cs typeface="Arial" pitchFamily="34" charset="0"/>
              </a:rPr>
              <a:t>4</a:t>
            </a:r>
            <a:r>
              <a:rPr lang="en-US" sz="1400" smtClean="0">
                <a:solidFill>
                  <a:srgbClr val="A9B7C6"/>
                </a:solidFill>
                <a:latin typeface="JetBrains Mono"/>
                <a:cs typeface="Arial" pitchFamily="34" charset="0"/>
              </a:rPr>
              <a:t>) </a:t>
            </a:r>
            <a:endParaRPr lang="en-US" sz="1400" smtClean="0">
              <a:solidFill>
                <a:srgbClr val="A9B7C6"/>
              </a:solidFill>
              <a:latin typeface="JetBrains Mono"/>
              <a:cs typeface="Arial" pitchFamily="34" charset="0"/>
            </a:endParaRPr>
          </a:p>
          <a:p>
            <a:pPr fontAlgn="base">
              <a:spcBef>
                <a:spcPct val="0"/>
              </a:spcBef>
              <a:spcAft>
                <a:spcPct val="0"/>
              </a:spcAft>
            </a:pPr>
            <a:r>
              <a:rPr lang="en-US" sz="1400" smtClean="0">
                <a:solidFill>
                  <a:srgbClr val="A9B7C6"/>
                </a:solidFill>
                <a:latin typeface="JetBrains Mono"/>
                <a:cs typeface="Arial" pitchFamily="34" charset="0"/>
              </a:rPr>
              <a:t>    cur_col.execute</a:t>
            </a:r>
            <a:r>
              <a:rPr lang="en-US" sz="1400" smtClean="0">
                <a:solidFill>
                  <a:srgbClr val="A9B7C6"/>
                </a:solidFill>
                <a:latin typeface="JetBrains Mono"/>
                <a:cs typeface="Arial" pitchFamily="34" charset="0"/>
              </a:rPr>
              <a:t>(</a:t>
            </a:r>
            <a:r>
              <a:rPr lang="en-US" sz="1400" smtClean="0">
                <a:solidFill>
                  <a:srgbClr val="6A8759"/>
                </a:solidFill>
                <a:latin typeface="JetBrains Mono"/>
                <a:cs typeface="Arial" pitchFamily="34" charset="0"/>
              </a:rPr>
              <a:t>"select *from med"</a:t>
            </a:r>
            <a:r>
              <a:rPr lang="en-US" sz="1400" smtClean="0">
                <a:solidFill>
                  <a:srgbClr val="A9B7C6"/>
                </a:solidFill>
                <a:latin typeface="JetBrains Mono"/>
                <a:cs typeface="Arial" pitchFamily="34" charset="0"/>
              </a:rPr>
              <a:t>)</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a:t>
            </a:r>
            <a:r>
              <a:rPr lang="en-US" sz="1400" smtClean="0">
                <a:solidFill>
                  <a:srgbClr val="CC7832"/>
                </a:solidFill>
                <a:latin typeface="JetBrains Mono"/>
                <a:cs typeface="Arial" pitchFamily="34" charset="0"/>
              </a:rPr>
              <a:t>for </a:t>
            </a:r>
            <a:r>
              <a:rPr lang="en-US" sz="1400" smtClean="0">
                <a:solidFill>
                  <a:srgbClr val="A9B7C6"/>
                </a:solidFill>
                <a:latin typeface="JetBrains Mono"/>
                <a:cs typeface="Arial" pitchFamily="34" charset="0"/>
              </a:rPr>
              <a:t>i </a:t>
            </a:r>
            <a:r>
              <a:rPr lang="en-US" sz="1400" smtClean="0">
                <a:solidFill>
                  <a:srgbClr val="CC7832"/>
                </a:solidFill>
                <a:latin typeface="JetBrains Mono"/>
                <a:cs typeface="Arial" pitchFamily="34" charset="0"/>
              </a:rPr>
              <a:t>in </a:t>
            </a:r>
            <a:r>
              <a:rPr lang="en-US" sz="1400" smtClean="0">
                <a:solidFill>
                  <a:srgbClr val="A9B7C6"/>
                </a:solidFill>
                <a:latin typeface="JetBrains Mono"/>
                <a:cs typeface="Arial" pitchFamily="34" charset="0"/>
              </a:rPr>
              <a:t>cur_col:</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a:t>
            </a:r>
            <a:r>
              <a:rPr lang="en-US" sz="1400" smtClean="0">
                <a:solidFill>
                  <a:srgbClr val="A9B7C6"/>
                </a:solidFill>
                <a:latin typeface="JetBrains Mono"/>
                <a:cs typeface="Arial" pitchFamily="34" charset="0"/>
              </a:rPr>
              <a:t>cx += </a:t>
            </a:r>
            <a:r>
              <a:rPr lang="en-US" sz="1400" smtClean="0">
                <a:solidFill>
                  <a:srgbClr val="6897BB"/>
                </a:solidFill>
                <a:latin typeface="JetBrains Mono"/>
                <a:cs typeface="Arial" pitchFamily="34" charset="0"/>
              </a:rPr>
              <a:t>1</a:t>
            </a:r>
            <a:br>
              <a:rPr lang="en-US" sz="1400" smtClean="0">
                <a:solidFill>
                  <a:srgbClr val="6897BB"/>
                </a:solidFill>
                <a:latin typeface="JetBrains Mono"/>
                <a:cs typeface="Arial" pitchFamily="34" charset="0"/>
              </a:rPr>
            </a:br>
            <a:r>
              <a:rPr lang="en-US" sz="1400" smtClean="0">
                <a:solidFill>
                  <a:srgbClr val="6897BB"/>
                </a:solidFill>
                <a:latin typeface="JetBrains Mono"/>
                <a:cs typeface="Arial" pitchFamily="34" charset="0"/>
              </a:rPr>
              <a:t>        </a:t>
            </a:r>
            <a:r>
              <a:rPr lang="en-US" sz="1400" smtClean="0">
                <a:solidFill>
                  <a:srgbClr val="A9B7C6"/>
                </a:solidFill>
                <a:latin typeface="JetBrains Mono"/>
                <a:cs typeface="Arial" pitchFamily="34" charset="0"/>
              </a:rPr>
              <a:t>seq </a:t>
            </a:r>
            <a:r>
              <a:rPr lang="en-US" sz="1400" smtClean="0">
                <a:solidFill>
                  <a:srgbClr val="A9B7C6"/>
                </a:solidFill>
                <a:latin typeface="JetBrains Mono"/>
                <a:cs typeface="Arial" pitchFamily="34" charset="0"/>
              </a:rPr>
              <a:t>= (</a:t>
            </a:r>
            <a:r>
              <a:rPr lang="en-US" sz="1400" smtClean="0">
                <a:solidFill>
                  <a:srgbClr val="8888C6"/>
                </a:solidFill>
                <a:latin typeface="JetBrains Mono"/>
                <a:cs typeface="Arial" pitchFamily="34" charset="0"/>
              </a:rPr>
              <a:t>str</a:t>
            </a:r>
            <a:r>
              <a:rPr lang="en-US" sz="1400" smtClean="0">
                <a:solidFill>
                  <a:srgbClr val="A9B7C6"/>
                </a:solidFill>
                <a:latin typeface="JetBrains Mono"/>
                <a:cs typeface="Arial" pitchFamily="34" charset="0"/>
              </a:rPr>
              <a:t>(i[</a:t>
            </a:r>
            <a:r>
              <a:rPr lang="en-US" sz="1400" smtClean="0">
                <a:solidFill>
                  <a:srgbClr val="6897BB"/>
                </a:solidFill>
                <a:latin typeface="JetBrains Mono"/>
                <a:cs typeface="Arial" pitchFamily="34" charset="0"/>
              </a:rPr>
              <a:t>0</a:t>
            </a:r>
            <a:r>
              <a:rPr lang="en-US" sz="1400" smtClean="0">
                <a:solidFill>
                  <a:srgbClr val="A9B7C6"/>
                </a:solidFill>
                <a:latin typeface="JetBrains Mono"/>
                <a:cs typeface="Arial" pitchFamily="34" charset="0"/>
              </a:rPr>
              <a:t>])</a:t>
            </a:r>
            <a:r>
              <a:rPr lang="en-US" sz="1400" smtClean="0">
                <a:solidFill>
                  <a:srgbClr val="CC7832"/>
                </a:solidFill>
                <a:latin typeface="JetBrains Mono"/>
                <a:cs typeface="Arial" pitchFamily="34" charset="0"/>
              </a:rPr>
              <a:t>, </a:t>
            </a:r>
            <a:r>
              <a:rPr lang="en-US" sz="1400" smtClean="0">
                <a:solidFill>
                  <a:srgbClr val="8888C6"/>
                </a:solidFill>
                <a:latin typeface="JetBrains Mono"/>
                <a:cs typeface="Arial" pitchFamily="34" charset="0"/>
              </a:rPr>
              <a:t>str</a:t>
            </a:r>
            <a:r>
              <a:rPr lang="en-US" sz="1400" smtClean="0">
                <a:solidFill>
                  <a:srgbClr val="A9B7C6"/>
                </a:solidFill>
                <a:latin typeface="JetBrains Mono"/>
                <a:cs typeface="Arial" pitchFamily="34" charset="0"/>
              </a:rPr>
              <a:t>(i[</a:t>
            </a:r>
            <a:r>
              <a:rPr lang="en-US" sz="1400" smtClean="0">
                <a:solidFill>
                  <a:srgbClr val="6897BB"/>
                </a:solidFill>
                <a:latin typeface="JetBrains Mono"/>
                <a:cs typeface="Arial" pitchFamily="34" charset="0"/>
              </a:rPr>
              <a:t>1</a:t>
            </a:r>
            <a:r>
              <a:rPr lang="en-US" sz="1400" smtClean="0">
                <a:solidFill>
                  <a:srgbClr val="A9B7C6"/>
                </a:solidFill>
                <a:latin typeface="JetBrains Mono"/>
                <a:cs typeface="Arial" pitchFamily="34" charset="0"/>
              </a:rPr>
              <a:t>]))</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lb1.insert(cx</a:t>
            </a:r>
            <a:r>
              <a:rPr lang="en-US" sz="1400" smtClean="0">
                <a:solidFill>
                  <a:srgbClr val="CC7832"/>
                </a:solidFill>
                <a:latin typeface="JetBrains Mono"/>
                <a:cs typeface="Arial" pitchFamily="34" charset="0"/>
              </a:rPr>
              <a:t>, </a:t>
            </a:r>
            <a:r>
              <a:rPr lang="en-US" sz="1400" smtClean="0">
                <a:solidFill>
                  <a:srgbClr val="6A8759"/>
                </a:solidFill>
                <a:latin typeface="JetBrains Mono"/>
                <a:cs typeface="Arial" pitchFamily="34" charset="0"/>
              </a:rPr>
              <a:t>'. '</a:t>
            </a:r>
            <a:r>
              <a:rPr lang="en-US" sz="1400" smtClean="0">
                <a:solidFill>
                  <a:srgbClr val="A9B7C6"/>
                </a:solidFill>
                <a:latin typeface="JetBrains Mono"/>
                <a:cs typeface="Arial" pitchFamily="34" charset="0"/>
              </a:rPr>
              <a:t>.join(seq))</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lb2.insert(cx</a:t>
            </a:r>
            <a:r>
              <a:rPr lang="en-US" sz="1400" smtClean="0">
                <a:solidFill>
                  <a:srgbClr val="CC7832"/>
                </a:solidFill>
                <a:latin typeface="JetBrains Mono"/>
                <a:cs typeface="Arial" pitchFamily="34" charset="0"/>
              </a:rPr>
              <a:t>, </a:t>
            </a:r>
            <a:r>
              <a:rPr lang="en-US" sz="1400" smtClean="0">
                <a:solidFill>
                  <a:srgbClr val="A9B7C6"/>
                </a:solidFill>
                <a:latin typeface="JetBrains Mono"/>
                <a:cs typeface="Arial" pitchFamily="34" charset="0"/>
              </a:rPr>
              <a:t>i[</a:t>
            </a:r>
            <a:r>
              <a:rPr lang="en-US" sz="1400" smtClean="0">
                <a:solidFill>
                  <a:srgbClr val="6897BB"/>
                </a:solidFill>
                <a:latin typeface="JetBrains Mono"/>
                <a:cs typeface="Arial" pitchFamily="34" charset="0"/>
              </a:rPr>
              <a:t>2</a:t>
            </a:r>
            <a:r>
              <a:rPr lang="en-US" sz="1400" smtClean="0">
                <a:solidFill>
                  <a:srgbClr val="A9B7C6"/>
                </a:solidFill>
                <a:latin typeface="JetBrains Mono"/>
                <a:cs typeface="Arial" pitchFamily="34" charset="0"/>
              </a:rPr>
              <a:t>])</a:t>
            </a:r>
            <a:br>
              <a:rPr lang="en-US" sz="1400" smtClean="0">
                <a:solidFill>
                  <a:srgbClr val="A9B7C6"/>
                </a:solidFill>
                <a:latin typeface="JetBrains Mono"/>
                <a:cs typeface="Arial" pitchFamily="34" charset="0"/>
              </a:rPr>
            </a:br>
            <a:r>
              <a:rPr lang="en-US" sz="1400" smtClean="0">
                <a:solidFill>
                  <a:srgbClr val="A9B7C6"/>
                </a:solidFill>
                <a:latin typeface="JetBrains Mono"/>
                <a:cs typeface="Arial" pitchFamily="34" charset="0"/>
              </a:rPr>
              <a:t>        lb3.insert(cx</a:t>
            </a:r>
            <a:r>
              <a:rPr lang="en-US" sz="1400" smtClean="0">
                <a:solidFill>
                  <a:srgbClr val="CC7832"/>
                </a:solidFill>
                <a:latin typeface="JetBrains Mono"/>
                <a:cs typeface="Arial" pitchFamily="34" charset="0"/>
              </a:rPr>
              <a:t>, </a:t>
            </a:r>
            <a:r>
              <a:rPr lang="en-US" sz="1400" smtClean="0">
                <a:solidFill>
                  <a:srgbClr val="A9B7C6"/>
                </a:solidFill>
                <a:latin typeface="JetBrains Mono"/>
                <a:cs typeface="Arial" pitchFamily="34" charset="0"/>
              </a:rPr>
              <a:t>i[</a:t>
            </a:r>
            <a:r>
              <a:rPr lang="en-US" sz="1400" smtClean="0">
                <a:solidFill>
                  <a:srgbClr val="6897BB"/>
                </a:solidFill>
                <a:latin typeface="JetBrains Mono"/>
                <a:cs typeface="Arial" pitchFamily="34" charset="0"/>
              </a:rPr>
              <a:t>3</a:t>
            </a:r>
            <a:r>
              <a:rPr lang="en-US" sz="1400" smtClean="0">
                <a:solidFill>
                  <a:srgbClr val="A9B7C6"/>
                </a:solidFill>
                <a:latin typeface="JetBrains Mono"/>
                <a:cs typeface="Arial" pitchFamily="34" charset="0"/>
              </a:rPr>
              <a:t>]) </a:t>
            </a:r>
            <a:r>
              <a:rPr lang="en-US" sz="1400" smtClean="0">
                <a:solidFill>
                  <a:srgbClr val="A9B7C6"/>
                </a:solidFill>
                <a:latin typeface="JetBrains Mono"/>
                <a:cs typeface="Arial" pitchFamily="34" charset="0"/>
              </a:rPr>
              <a:t>connection.commit</a:t>
            </a:r>
            <a:r>
              <a:rPr lang="en-US" sz="1400" smtClean="0">
                <a:solidFill>
                  <a:srgbClr val="A9B7C6"/>
                </a:solidFill>
                <a:latin typeface="JetBrains Mono"/>
                <a:cs typeface="Arial" pitchFamily="34" charset="0"/>
              </a:rPr>
              <a:t>()</a:t>
            </a:r>
          </a:p>
          <a:p>
            <a:pPr fontAlgn="base">
              <a:spcBef>
                <a:spcPct val="0"/>
              </a:spcBef>
              <a:spcAft>
                <a:spcPct val="0"/>
              </a:spcAft>
            </a:pPr>
            <a:r>
              <a:rPr lang="en-US" sz="1400" smtClean="0">
                <a:solidFill>
                  <a:srgbClr val="A9B7C6"/>
                </a:solidFill>
                <a:latin typeface="JetBrains Mono"/>
                <a:cs typeface="Arial" pitchFamily="34" charset="0"/>
              </a:rPr>
              <a:t>        lb4.insert(cx</a:t>
            </a:r>
            <a:r>
              <a:rPr lang="en-US" sz="1400" smtClean="0">
                <a:solidFill>
                  <a:srgbClr val="CC7832"/>
                </a:solidFill>
                <a:latin typeface="JetBrains Mono"/>
                <a:cs typeface="Arial" pitchFamily="34" charset="0"/>
              </a:rPr>
              <a:t>, </a:t>
            </a:r>
            <a:r>
              <a:rPr lang="en-US" sz="1400" smtClean="0">
                <a:solidFill>
                  <a:srgbClr val="A9B7C6"/>
                </a:solidFill>
                <a:latin typeface="JetBrains Mono"/>
                <a:cs typeface="Arial" pitchFamily="34" charset="0"/>
              </a:rPr>
              <a:t>i[</a:t>
            </a:r>
            <a:r>
              <a:rPr lang="en-US" sz="1400" smtClean="0">
                <a:solidFill>
                  <a:srgbClr val="6897BB"/>
                </a:solidFill>
                <a:latin typeface="JetBrains Mono"/>
                <a:cs typeface="Arial" pitchFamily="34" charset="0"/>
              </a:rPr>
              <a:t>4</a:t>
            </a:r>
            <a:r>
              <a:rPr lang="en-US" sz="1400" smtClean="0">
                <a:solidFill>
                  <a:srgbClr val="A9B7C6"/>
                </a:solidFill>
                <a:latin typeface="JetBrains Mono"/>
                <a:cs typeface="Arial" pitchFamily="34" charset="0"/>
              </a:rPr>
              <a:t>])</a:t>
            </a:r>
          </a:p>
          <a:p>
            <a:pPr fontAlgn="base">
              <a:spcBef>
                <a:spcPct val="0"/>
              </a:spcBef>
              <a:spcAft>
                <a:spcPct val="0"/>
              </a:spcAft>
            </a:pPr>
            <a:r>
              <a:rPr lang="en-US" sz="1400" smtClean="0">
                <a:solidFill>
                  <a:srgbClr val="A9B7C6"/>
                </a:solidFill>
                <a:latin typeface="JetBrains Mono"/>
                <a:cs typeface="Arial" pitchFamily="34" charset="0"/>
              </a:rPr>
              <a:t>        lb5.insert(cx</a:t>
            </a:r>
            <a:r>
              <a:rPr lang="en-US" sz="1400" smtClean="0">
                <a:solidFill>
                  <a:srgbClr val="CC7832"/>
                </a:solidFill>
                <a:latin typeface="JetBrains Mono"/>
                <a:cs typeface="Arial" pitchFamily="34" charset="0"/>
              </a:rPr>
              <a:t>, </a:t>
            </a:r>
            <a:r>
              <a:rPr lang="en-US" sz="1400" smtClean="0">
                <a:solidFill>
                  <a:srgbClr val="A9B7C6"/>
                </a:solidFill>
                <a:latin typeface="JetBrains Mono"/>
                <a:cs typeface="Arial" pitchFamily="34" charset="0"/>
              </a:rPr>
              <a:t>i[</a:t>
            </a:r>
            <a:r>
              <a:rPr lang="en-US" sz="1400" smtClean="0">
                <a:solidFill>
                  <a:srgbClr val="6897BB"/>
                </a:solidFill>
                <a:latin typeface="JetBrains Mono"/>
                <a:cs typeface="Arial" pitchFamily="34" charset="0"/>
              </a:rPr>
              <a:t>5</a:t>
            </a:r>
            <a:r>
              <a:rPr lang="en-US" sz="1400" smtClean="0">
                <a:solidFill>
                  <a:srgbClr val="A9B7C6"/>
                </a:solidFill>
                <a:latin typeface="JetBrains Mono"/>
                <a:cs typeface="Arial" pitchFamily="34" charset="0"/>
              </a:rPr>
              <a:t>])</a:t>
            </a:r>
          </a:p>
        </p:txBody>
      </p:sp>
      <p:sp>
        <p:nvSpPr>
          <p:cNvPr id="6" name="TextBox 5"/>
          <p:cNvSpPr txBox="1"/>
          <p:nvPr/>
        </p:nvSpPr>
        <p:spPr>
          <a:xfrm>
            <a:off x="-1785950" y="0"/>
            <a:ext cx="1785950" cy="6494085"/>
          </a:xfrm>
          <a:prstGeom prst="rect">
            <a:avLst/>
          </a:prstGeom>
          <a:noFill/>
        </p:spPr>
        <p:txBody>
          <a:bodyPr wrap="square" rtlCol="0">
            <a:spAutoFit/>
          </a:bodyPr>
          <a:lstStyle/>
          <a:p>
            <a:r>
              <a:rPr lang="en-IN" sz="1600" smtClean="0">
                <a:sym typeface="Wingdings" pitchFamily="2" charset="2"/>
              </a:rPr>
              <a:t>This function is used by the View Catalogue frame</a:t>
            </a:r>
          </a:p>
          <a:p>
            <a:r>
              <a:rPr lang="en-IN" sz="1600" smtClean="0">
                <a:sym typeface="Wingdings" pitchFamily="2" charset="2"/>
              </a:rPr>
              <a:t>to display data</a:t>
            </a:r>
          </a:p>
          <a:p>
            <a:r>
              <a:rPr lang="en-IN" sz="1600" smtClean="0">
                <a:sym typeface="Wingdings" pitchFamily="2" charset="2"/>
              </a:rPr>
              <a:t>in a proper table.</a:t>
            </a:r>
          </a:p>
          <a:p>
            <a:r>
              <a:rPr lang="en-IN" sz="1600" smtClean="0">
                <a:sym typeface="Wingdings" pitchFamily="2" charset="2"/>
              </a:rPr>
              <a:t>There are 6 columns in a table for the 6 properties of every medicine</a:t>
            </a:r>
          </a:p>
          <a:p>
            <a:r>
              <a:rPr lang="en-IN" sz="1600" smtClean="0">
                <a:sym typeface="Wingdings" pitchFamily="2" charset="2"/>
              </a:rPr>
              <a:t>like name or cost</a:t>
            </a:r>
          </a:p>
          <a:p>
            <a:endParaRPr lang="en-IN" sz="1600" smtClean="0">
              <a:sym typeface="Wingdings" pitchFamily="2" charset="2"/>
            </a:endParaRPr>
          </a:p>
          <a:p>
            <a:r>
              <a:rPr lang="en-IN" sz="1600" smtClean="0">
                <a:sym typeface="Wingdings" pitchFamily="2" charset="2"/>
              </a:rPr>
              <a:t>Here give it a</a:t>
            </a:r>
          </a:p>
          <a:p>
            <a:r>
              <a:rPr lang="en-IN" sz="1600" smtClean="0">
                <a:sym typeface="Wingdings" pitchFamily="2" charset="2"/>
              </a:rPr>
              <a:t>scroll function so user can scroll if theres more data</a:t>
            </a:r>
          </a:p>
          <a:p>
            <a:r>
              <a:rPr lang="en-IN" sz="1600" smtClean="0">
                <a:sym typeface="Wingdings" pitchFamily="2" charset="2"/>
              </a:rPr>
              <a:t>and adjust the</a:t>
            </a:r>
          </a:p>
          <a:p>
            <a:r>
              <a:rPr lang="en-IN" sz="1600" smtClean="0">
                <a:sym typeface="Wingdings" pitchFamily="2" charset="2"/>
              </a:rPr>
              <a:t>table layout.</a:t>
            </a:r>
          </a:p>
          <a:p>
            <a:endParaRPr lang="en-IN" sz="1600" smtClean="0">
              <a:sym typeface="Wingdings" pitchFamily="2" charset="2"/>
            </a:endParaRPr>
          </a:p>
          <a:p>
            <a:endParaRPr lang="en-IN" sz="1600" smtClean="0">
              <a:sym typeface="Wingdings" pitchFamily="2" charset="2"/>
            </a:endParaRPr>
          </a:p>
          <a:p>
            <a:endParaRPr lang="en-IN" sz="1600" smtClean="0">
              <a:sym typeface="Wingdings" pitchFamily="2" charset="2"/>
            </a:endParaRPr>
          </a:p>
          <a:p>
            <a:r>
              <a:rPr lang="en-IN" sz="1600" smtClean="0">
                <a:sym typeface="Wingdings" pitchFamily="2" charset="2"/>
              </a:rPr>
              <a:t>This block of code inserts or deletes items from the List of Selected Items</a:t>
            </a:r>
            <a:endParaRPr lang="en-IN" sz="1600" smtClean="0">
              <a:sym typeface="Wingdings" pitchFamily="2" charset="2"/>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5757" y="332656"/>
            <a:ext cx="3932487" cy="830997"/>
          </a:xfrm>
          <a:prstGeom prst="rect">
            <a:avLst/>
          </a:prstGeom>
          <a:noFill/>
        </p:spPr>
        <p:txBody>
          <a:bodyPr wrap="none" rtlCol="0">
            <a:spAutoFit/>
          </a:bodyPr>
          <a:lstStyle/>
          <a:p>
            <a:r>
              <a:rPr lang="en-IN" sz="4800" smtClean="0">
                <a:latin typeface="MS Reference Sans Serif" panose="020B0604030504040204" pitchFamily="34" charset="0"/>
              </a:rPr>
              <a:t>Add Product</a:t>
            </a:r>
            <a:endParaRPr lang="en-US" sz="4800" dirty="0">
              <a:latin typeface="MS Reference Sans Serif" panose="020B0604030504040204" pitchFamily="34" charset="0"/>
            </a:endParaRPr>
          </a:p>
        </p:txBody>
      </p:sp>
      <p:cxnSp>
        <p:nvCxnSpPr>
          <p:cNvPr id="3" name="Straight Connector 2"/>
          <p:cNvCxnSpPr/>
          <p:nvPr/>
        </p:nvCxnSpPr>
        <p:spPr>
          <a:xfrm>
            <a:off x="755576" y="1556792"/>
            <a:ext cx="7429552" cy="1588"/>
          </a:xfrm>
          <a:prstGeom prst="line">
            <a:avLst/>
          </a:prstGeom>
          <a:ln/>
        </p:spPr>
        <p:style>
          <a:lnRef idx="3">
            <a:schemeClr val="accent6"/>
          </a:lnRef>
          <a:fillRef idx="0">
            <a:schemeClr val="accent6"/>
          </a:fillRef>
          <a:effectRef idx="2">
            <a:schemeClr val="accent6"/>
          </a:effectRef>
          <a:fontRef idx="minor">
            <a:schemeClr val="tx1"/>
          </a:fontRef>
        </p:style>
      </p:cxnSp>
      <p:pic>
        <p:nvPicPr>
          <p:cNvPr id="38915" name="Picture 3"/>
          <p:cNvPicPr>
            <a:picLocks noChangeAspect="1" noChangeArrowheads="1"/>
          </p:cNvPicPr>
          <p:nvPr/>
        </p:nvPicPr>
        <p:blipFill>
          <a:blip r:embed="rId2"/>
          <a:srcRect/>
          <a:stretch>
            <a:fillRect/>
          </a:stretch>
        </p:blipFill>
        <p:spPr bwMode="auto">
          <a:xfrm>
            <a:off x="685828" y="1857364"/>
            <a:ext cx="7886700" cy="4514850"/>
          </a:xfrm>
          <a:prstGeom prst="rect">
            <a:avLst/>
          </a:prstGeom>
          <a:noFill/>
          <a:ln w="9525">
            <a:solidFill>
              <a:schemeClr val="tx1"/>
            </a:solidFill>
            <a:miter lim="800000"/>
            <a:headEnd/>
            <a:tailEnd/>
          </a:ln>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24"/>
            <a:ext cx="9144000" cy="6878806"/>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CC7832"/>
                </a:solidFill>
                <a:effectLst/>
                <a:latin typeface="JetBrains Mono"/>
                <a:cs typeface="Arial" pitchFamily="34" charset="0"/>
              </a:rPr>
              <a:t>def </a:t>
            </a:r>
            <a:r>
              <a:rPr kumimoji="0" lang="en-US" sz="900" b="0" i="0" u="none" strike="noStrike" cap="none" normalizeH="0" baseline="0" smtClean="0">
                <a:ln>
                  <a:noFill/>
                </a:ln>
                <a:solidFill>
                  <a:srgbClr val="FFC66D"/>
                </a:solidFill>
                <a:effectLst/>
                <a:latin typeface="JetBrains Mono"/>
                <a:cs typeface="Arial" pitchFamily="34" charset="0"/>
              </a:rPr>
              <a:t>stock</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08080"/>
                </a:solidFill>
                <a:effectLst/>
                <a:latin typeface="JetBrains Mono"/>
                <a:cs typeface="Arial" pitchFamily="34" charset="0"/>
              </a:rPr>
              <a:t># add to stock window---------------ADD TO STOCK</a:t>
            </a:r>
            <a:br>
              <a:rPr kumimoji="0" lang="en-US" sz="900" b="0" i="0" u="none" strike="noStrike" cap="none" normalizeH="0" baseline="0" smtClean="0">
                <a:ln>
                  <a:noFill/>
                </a:ln>
                <a:solidFill>
                  <a:srgbClr val="808080"/>
                </a:solidFill>
                <a:effectLst/>
                <a:latin typeface="JetBrains Mono"/>
                <a:cs typeface="Arial" pitchFamily="34" charset="0"/>
              </a:rPr>
            </a:br>
            <a:r>
              <a:rPr kumimoji="0" lang="en-US" sz="900" b="0" i="0" u="none" strike="noStrike" cap="none" normalizeH="0" baseline="0" smtClean="0">
                <a:ln>
                  <a:noFill/>
                </a:ln>
                <a:solidFill>
                  <a:srgbClr val="808080"/>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global </a:t>
            </a:r>
            <a:r>
              <a:rPr kumimoji="0" lang="en-US" sz="900" b="0" i="0" u="none" strike="noStrike" cap="none" normalizeH="0" baseline="0" smtClean="0">
                <a:ln>
                  <a:noFill/>
                </a:ln>
                <a:solidFill>
                  <a:srgbClr val="A9B7C6"/>
                </a:solidFill>
                <a:effectLst/>
                <a:latin typeface="JetBrains Mono"/>
                <a:cs typeface="Arial" pitchFamily="34" charset="0"/>
              </a:rPr>
              <a:t>cur_col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connection</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columns</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accept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flag</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sto</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apt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apt.destroy</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sto = Tk()</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   sto.title(</a:t>
            </a:r>
            <a:r>
              <a:rPr kumimoji="0" lang="en-US" sz="900" b="0" i="0" u="none" strike="noStrike" cap="none" normalizeH="0" baseline="0" smtClean="0">
                <a:ln>
                  <a:noFill/>
                </a:ln>
                <a:solidFill>
                  <a:srgbClr val="6A8759"/>
                </a:solidFill>
                <a:effectLst/>
                <a:latin typeface="JetBrains Mono"/>
                <a:cs typeface="Arial" pitchFamily="34" charset="0"/>
              </a:rPr>
              <a:t>'STOCK ENTRY'</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Label(sto</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'ENTER NEW PRODUCT DATA TO THE STOCK'</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columnspan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for </a:t>
            </a:r>
            <a:r>
              <a:rPr kumimoji="0" lang="en-US" sz="900" b="0" i="0" u="none" strike="noStrike" cap="none" normalizeH="0" baseline="0" smtClean="0">
                <a:ln>
                  <a:noFill/>
                </a:ln>
                <a:solidFill>
                  <a:srgbClr val="A9B7C6"/>
                </a:solidFill>
                <a:effectLst/>
                <a:latin typeface="JetBrains Mono"/>
                <a:cs typeface="Arial" pitchFamily="34" charset="0"/>
              </a:rPr>
              <a:t>i </a:t>
            </a:r>
            <a:r>
              <a:rPr kumimoji="0" lang="en-US" sz="900" b="0" i="0" u="none" strike="noStrike" cap="none" normalizeH="0" baseline="0" smtClean="0">
                <a:ln>
                  <a:noFill/>
                </a:ln>
                <a:solidFill>
                  <a:srgbClr val="CC7832"/>
                </a:solidFill>
                <a:effectLst/>
                <a:latin typeface="JetBrains Mono"/>
                <a:cs typeface="Arial" pitchFamily="34" charset="0"/>
              </a:rPr>
              <a:t>in </a:t>
            </a:r>
            <a:r>
              <a:rPr kumimoji="0" lang="en-US" sz="900" b="0" i="0" u="none" strike="noStrike" cap="none" normalizeH="0" baseline="0" smtClean="0">
                <a:ln>
                  <a:noFill/>
                </a:ln>
                <a:solidFill>
                  <a:srgbClr val="8888C6"/>
                </a:solidFill>
                <a:effectLst/>
                <a:latin typeface="JetBrains Mono"/>
                <a:cs typeface="Arial" pitchFamily="34" charset="0"/>
              </a:rPr>
              <a:t>range</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8888C6"/>
                </a:solidFill>
                <a:effectLst/>
                <a:latin typeface="JetBrains Mono"/>
                <a:cs typeface="Arial" pitchFamily="34" charset="0"/>
              </a:rPr>
              <a:t>len</a:t>
            </a:r>
            <a:r>
              <a:rPr kumimoji="0" lang="en-US" sz="900" b="0" i="0" u="none" strike="noStrike" cap="none" normalizeH="0" baseline="0" smtClean="0">
                <a:ln>
                  <a:noFill/>
                </a:ln>
                <a:solidFill>
                  <a:srgbClr val="A9B7C6"/>
                </a:solidFill>
                <a:effectLst/>
                <a:latin typeface="JetBrains Mono"/>
                <a:cs typeface="Arial" pitchFamily="34" charset="0"/>
              </a:rPr>
              <a:t>(columns)):</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Label(sto</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 '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6897BB"/>
                </a:solidFill>
                <a:effectLst/>
                <a:latin typeface="JetBrains Mono"/>
                <a:cs typeface="Arial" pitchFamily="34" charset="0"/>
              </a:rPr>
              <a:t>14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888C6"/>
                </a:solidFill>
                <a:effectLst/>
                <a:latin typeface="JetBrains Mono"/>
                <a:cs typeface="Arial" pitchFamily="34" charset="0"/>
              </a:rPr>
              <a:t>len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8888C6"/>
                </a:solidFill>
                <a:effectLst/>
                <a:latin typeface="JetBrains Mono"/>
                <a:cs typeface="Arial" pitchFamily="34" charset="0"/>
              </a:rPr>
              <a:t>str</a:t>
            </a:r>
            <a:r>
              <a:rPr kumimoji="0" lang="en-US" sz="900" b="0" i="0" u="none" strike="noStrike" cap="none" normalizeH="0" baseline="0" smtClean="0">
                <a:ln>
                  <a:noFill/>
                </a:ln>
                <a:solidFill>
                  <a:srgbClr val="A9B7C6"/>
                </a:solidFill>
                <a:effectLst/>
                <a:latin typeface="JetBrains Mono"/>
                <a:cs typeface="Arial" pitchFamily="34" charset="0"/>
              </a:rPr>
              <a:t>(columns[i]))) + </a:t>
            </a:r>
            <a:r>
              <a:rPr kumimoji="0" lang="en-US" sz="900" b="0" i="0" u="none" strike="noStrike" cap="none" normalizeH="0" baseline="0" smtClean="0">
                <a:ln>
                  <a:noFill/>
                </a:ln>
                <a:solidFill>
                  <a:srgbClr val="8888C6"/>
                </a:solidFill>
                <a:effectLst/>
                <a:latin typeface="JetBrains Mono"/>
                <a:cs typeface="Arial" pitchFamily="34" charset="0"/>
              </a:rPr>
              <a:t>str</a:t>
            </a:r>
            <a:r>
              <a:rPr kumimoji="0" lang="en-US" sz="900" b="0" i="0" u="none" strike="noStrike" cap="none" normalizeH="0" baseline="0" smtClean="0">
                <a:ln>
                  <a:noFill/>
                </a:ln>
                <a:solidFill>
                  <a:srgbClr val="A9B7C6"/>
                </a:solidFill>
                <a:effectLst/>
                <a:latin typeface="JetBrains Mono"/>
                <a:cs typeface="Arial" pitchFamily="34" charset="0"/>
              </a:rPr>
              <a:t>(columns[i]) + </a:t>
            </a:r>
            <a:r>
              <a:rPr kumimoji="0" lang="en-US" sz="900" b="0" i="0" u="none" strike="noStrike" cap="none" normalizeH="0" baseline="0" smtClean="0">
                <a:ln>
                  <a:noFill/>
                </a:ln>
                <a:solidFill>
                  <a:srgbClr val="6A8759"/>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=i + </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accept[i] = Entry(sto)</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accept[i].grid(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=i + </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a:t>
            </a: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Button(sto</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'Submit'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=submit).grid(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lvl="0" fontAlgn="base">
              <a:spcBef>
                <a:spcPct val="0"/>
              </a:spcBef>
              <a:spcAft>
                <a:spcPct val="0"/>
              </a:spcAft>
            </a:pPr>
            <a:r>
              <a:rPr lang="en-US" sz="900" smtClean="0">
                <a:solidFill>
                  <a:srgbClr val="A9B7C6"/>
                </a:solidFill>
                <a:latin typeface="JetBrains Mono"/>
                <a:cs typeface="Arial" pitchFamily="34" charset="0"/>
              </a:rPr>
              <a:t>    </a:t>
            </a:r>
            <a:r>
              <a:rPr lang="en-US" sz="900" smtClean="0">
                <a:solidFill>
                  <a:srgbClr val="A9B7C6"/>
                </a:solidFill>
                <a:latin typeface="JetBrains Mono"/>
                <a:cs typeface="Arial" pitchFamily="34" charset="0"/>
              </a:rPr>
              <a:t>Button(sto</a:t>
            </a:r>
            <a:r>
              <a:rPr lang="en-US" sz="900" smtClean="0">
                <a:solidFill>
                  <a:srgbClr val="CC7832"/>
                </a:solidFill>
                <a:latin typeface="JetBrains Mono"/>
                <a:cs typeface="Arial" pitchFamily="34" charset="0"/>
              </a:rPr>
              <a:t>, </a:t>
            </a:r>
            <a:r>
              <a:rPr lang="en-US" sz="900" smtClean="0">
                <a:solidFill>
                  <a:srgbClr val="AA4926"/>
                </a:solidFill>
                <a:latin typeface="JetBrains Mono"/>
                <a:cs typeface="Arial" pitchFamily="34" charset="0"/>
              </a:rPr>
              <a:t>width</a:t>
            </a:r>
            <a:r>
              <a:rPr lang="en-US" sz="900" smtClean="0">
                <a:solidFill>
                  <a:srgbClr val="A9B7C6"/>
                </a:solidFill>
                <a:latin typeface="JetBrains Mono"/>
                <a:cs typeface="Arial" pitchFamily="34" charset="0"/>
              </a:rPr>
              <a:t>=</a:t>
            </a:r>
            <a:r>
              <a:rPr lang="en-US" sz="900" smtClean="0">
                <a:solidFill>
                  <a:srgbClr val="6897BB"/>
                </a:solidFill>
                <a:latin typeface="JetBrains Mono"/>
                <a:cs typeface="Arial" pitchFamily="34" charset="0"/>
              </a:rPr>
              <a:t>15</a:t>
            </a:r>
            <a:r>
              <a:rPr lang="en-US" sz="900" smtClean="0">
                <a:solidFill>
                  <a:srgbClr val="CC7832"/>
                </a:solidFill>
                <a:latin typeface="JetBrains Mono"/>
                <a:cs typeface="Arial" pitchFamily="34" charset="0"/>
              </a:rPr>
              <a:t>, </a:t>
            </a:r>
            <a:r>
              <a:rPr lang="en-US" sz="900" smtClean="0">
                <a:solidFill>
                  <a:srgbClr val="AA4926"/>
                </a:solidFill>
                <a:latin typeface="JetBrains Mono"/>
                <a:cs typeface="Arial" pitchFamily="34" charset="0"/>
              </a:rPr>
              <a:t>text</a:t>
            </a:r>
            <a:r>
              <a:rPr lang="en-US" sz="900" smtClean="0">
                <a:solidFill>
                  <a:srgbClr val="A9B7C6"/>
                </a:solidFill>
                <a:latin typeface="JetBrains Mono"/>
                <a:cs typeface="Arial" pitchFamily="34" charset="0"/>
              </a:rPr>
              <a:t>=</a:t>
            </a:r>
            <a:r>
              <a:rPr lang="en-US" sz="900" smtClean="0">
                <a:solidFill>
                  <a:srgbClr val="6A8759"/>
                </a:solidFill>
                <a:latin typeface="JetBrains Mono"/>
                <a:cs typeface="Arial" pitchFamily="34" charset="0"/>
              </a:rPr>
              <a:t>'Reset'</a:t>
            </a:r>
            <a:r>
              <a:rPr lang="en-US" sz="900" smtClean="0">
                <a:solidFill>
                  <a:srgbClr val="CC7832"/>
                </a:solidFill>
                <a:latin typeface="JetBrains Mono"/>
                <a:cs typeface="Arial" pitchFamily="34" charset="0"/>
              </a:rPr>
              <a:t>, </a:t>
            </a:r>
            <a:r>
              <a:rPr lang="en-US" sz="900" smtClean="0">
                <a:solidFill>
                  <a:srgbClr val="AA4926"/>
                </a:solidFill>
                <a:latin typeface="JetBrains Mono"/>
                <a:cs typeface="Arial" pitchFamily="34" charset="0"/>
              </a:rPr>
              <a:t>command</a:t>
            </a:r>
            <a:r>
              <a:rPr lang="en-US" sz="900" smtClean="0">
                <a:solidFill>
                  <a:srgbClr val="A9B7C6"/>
                </a:solidFill>
                <a:latin typeface="JetBrains Mono"/>
                <a:cs typeface="Arial" pitchFamily="34" charset="0"/>
              </a:rPr>
              <a:t>=reset).grid(</a:t>
            </a:r>
            <a:r>
              <a:rPr lang="en-US" sz="900" smtClean="0">
                <a:solidFill>
                  <a:srgbClr val="AA4926"/>
                </a:solidFill>
                <a:latin typeface="JetBrains Mono"/>
                <a:cs typeface="Arial" pitchFamily="34" charset="0"/>
              </a:rPr>
              <a:t>row</a:t>
            </a:r>
            <a:r>
              <a:rPr lang="en-US" sz="900" smtClean="0">
                <a:solidFill>
                  <a:srgbClr val="A9B7C6"/>
                </a:solidFill>
                <a:latin typeface="JetBrains Mono"/>
                <a:cs typeface="Arial" pitchFamily="34" charset="0"/>
              </a:rPr>
              <a:t>=</a:t>
            </a:r>
            <a:r>
              <a:rPr lang="en-US" sz="900" smtClean="0">
                <a:solidFill>
                  <a:srgbClr val="6897BB"/>
                </a:solidFill>
                <a:latin typeface="JetBrains Mono"/>
                <a:cs typeface="Arial" pitchFamily="34" charset="0"/>
              </a:rPr>
              <a:t>12</a:t>
            </a:r>
            <a:r>
              <a:rPr lang="en-US" sz="900" smtClean="0">
                <a:solidFill>
                  <a:srgbClr val="CC7832"/>
                </a:solidFill>
                <a:latin typeface="JetBrains Mono"/>
                <a:cs typeface="Arial" pitchFamily="34" charset="0"/>
              </a:rPr>
              <a:t>, </a:t>
            </a:r>
            <a:r>
              <a:rPr lang="en-US" sz="900" smtClean="0">
                <a:solidFill>
                  <a:srgbClr val="AA4926"/>
                </a:solidFill>
                <a:latin typeface="JetBrains Mono"/>
                <a:cs typeface="Arial" pitchFamily="34" charset="0"/>
              </a:rPr>
              <a:t>column</a:t>
            </a:r>
            <a:r>
              <a:rPr lang="en-US" sz="900" smtClean="0">
                <a:solidFill>
                  <a:srgbClr val="A9B7C6"/>
                </a:solidFill>
                <a:latin typeface="JetBrains Mono"/>
                <a:cs typeface="Arial" pitchFamily="34" charset="0"/>
              </a:rPr>
              <a:t>=</a:t>
            </a:r>
            <a:r>
              <a:rPr lang="en-US" sz="900" smtClean="0">
                <a:solidFill>
                  <a:srgbClr val="6897BB"/>
                </a:solidFill>
                <a:latin typeface="JetBrains Mono"/>
                <a:cs typeface="Arial" pitchFamily="34" charset="0"/>
              </a:rPr>
              <a:t>0</a:t>
            </a:r>
            <a:r>
              <a:rPr lang="en-US" sz="900" smtClean="0">
                <a:solidFill>
                  <a:srgbClr val="A9B7C6"/>
                </a:solidFill>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CC7832"/>
                </a:solidFill>
                <a:effectLst/>
                <a:latin typeface="JetBrains Mono"/>
                <a:cs typeface="Arial" pitchFamily="34" charset="0"/>
              </a:rPr>
              <a:t>for </a:t>
            </a:r>
            <a:r>
              <a:rPr kumimoji="0" lang="en-US" sz="900" b="0" i="0" u="none" strike="noStrike" cap="none" normalizeH="0" baseline="0" smtClean="0">
                <a:ln>
                  <a:noFill/>
                </a:ln>
                <a:solidFill>
                  <a:srgbClr val="A9B7C6"/>
                </a:solidFill>
                <a:effectLst/>
                <a:latin typeface="JetBrains Mono"/>
                <a:cs typeface="Arial" pitchFamily="34" charset="0"/>
              </a:rPr>
              <a:t>i </a:t>
            </a:r>
            <a:r>
              <a:rPr kumimoji="0" lang="en-US" sz="900" b="0" i="0" u="none" strike="noStrike" cap="none" normalizeH="0" baseline="0" smtClean="0">
                <a:ln>
                  <a:noFill/>
                </a:ln>
                <a:solidFill>
                  <a:srgbClr val="CC7832"/>
                </a:solidFill>
                <a:effectLst/>
                <a:latin typeface="JetBrains Mono"/>
                <a:cs typeface="Arial" pitchFamily="34" charset="0"/>
              </a:rPr>
              <a:t>in </a:t>
            </a:r>
            <a:r>
              <a:rPr kumimoji="0" lang="en-US" sz="900" b="0" i="0" u="none" strike="noStrike" cap="none" normalizeH="0" baseline="0" smtClean="0">
                <a:ln>
                  <a:noFill/>
                </a:ln>
                <a:solidFill>
                  <a:srgbClr val="8888C6"/>
                </a:solidFill>
                <a:effectLst/>
                <a:latin typeface="JetBrains Mono"/>
                <a:cs typeface="Arial" pitchFamily="34" charset="0"/>
              </a:rPr>
              <a:t>range</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6897BB"/>
                </a:solidFill>
                <a:effectLst/>
                <a:latin typeface="JetBrains Mono"/>
                <a:cs typeface="Arial" pitchFamily="34" charset="0"/>
              </a:rPr>
              <a:t>6</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Label(sto</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=columns[i]).grid(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14</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=i - </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Label(sto</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'Exp           Rack   Manufacturer                      '</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14</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Button(sto</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'Main Menu'</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=main_menu).grid(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IN" sz="900" smtClean="0">
                <a:solidFill>
                  <a:srgbClr val="A9B7C6"/>
                </a:solidFill>
                <a:latin typeface="JetBrains Mono"/>
                <a:cs typeface="Arial" pitchFamily="34" charset="0"/>
              </a:rPr>
              <a:t>    ref()</a:t>
            </a: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sto.mainloop()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fontAlgn="base">
              <a:spcBef>
                <a:spcPct val="0"/>
              </a:spcBef>
              <a:spcAft>
                <a:spcPct val="0"/>
              </a:spcAft>
            </a:pPr>
            <a:r>
              <a:rPr lang="en-US" sz="900" smtClean="0">
                <a:solidFill>
                  <a:srgbClr val="A9B7C6"/>
                </a:solidFill>
                <a:latin typeface="JetBrains Mono"/>
                <a:cs typeface="Arial" pitchFamily="34" charset="0"/>
              </a:rPr>
              <a:t/>
            </a:r>
            <a:br>
              <a:rPr lang="en-US" sz="900" smtClean="0">
                <a:solidFill>
                  <a:srgbClr val="A9B7C6"/>
                </a:solidFill>
                <a:latin typeface="JetBrains Mono"/>
                <a:cs typeface="Arial" pitchFamily="34" charset="0"/>
              </a:rPr>
            </a:br>
            <a:r>
              <a:rPr lang="en-US" sz="900" smtClean="0">
                <a:solidFill>
                  <a:srgbClr val="CC7832"/>
                </a:solidFill>
                <a:latin typeface="JetBrains Mono"/>
                <a:cs typeface="Arial" pitchFamily="34" charset="0"/>
              </a:rPr>
              <a:t>def </a:t>
            </a:r>
            <a:r>
              <a:rPr lang="en-US" sz="900" smtClean="0">
                <a:solidFill>
                  <a:srgbClr val="FFC66D"/>
                </a:solidFill>
                <a:latin typeface="JetBrains Mono"/>
                <a:cs typeface="Arial" pitchFamily="34" charset="0"/>
              </a:rPr>
              <a:t>submit</a:t>
            </a:r>
            <a:r>
              <a:rPr lang="en-US" sz="900" smtClean="0">
                <a:solidFill>
                  <a:srgbClr val="A9B7C6"/>
                </a:solidFill>
                <a:latin typeface="JetBrains Mono"/>
                <a:cs typeface="Arial" pitchFamily="34" charset="0"/>
              </a:rPr>
              <a:t>():  </a:t>
            </a:r>
            <a:r>
              <a:rPr lang="en-US" sz="900" smtClean="0">
                <a:solidFill>
                  <a:srgbClr val="808080"/>
                </a:solidFill>
                <a:latin typeface="JetBrains Mono"/>
                <a:cs typeface="Arial" pitchFamily="34" charset="0"/>
              </a:rPr>
              <a:t># for new stock submission</a:t>
            </a:r>
            <a:br>
              <a:rPr lang="en-US" sz="900" smtClean="0">
                <a:solidFill>
                  <a:srgbClr val="808080"/>
                </a:solidFill>
                <a:latin typeface="JetBrains Mono"/>
                <a:cs typeface="Arial" pitchFamily="34" charset="0"/>
              </a:rPr>
            </a:br>
            <a:r>
              <a:rPr lang="en-US" sz="900" smtClean="0">
                <a:solidFill>
                  <a:srgbClr val="808080"/>
                </a:solidFill>
                <a:latin typeface="JetBrains Mono"/>
                <a:cs typeface="Arial" pitchFamily="34" charset="0"/>
              </a:rPr>
              <a:t>    </a:t>
            </a:r>
            <a:r>
              <a:rPr lang="en-US" sz="900" smtClean="0">
                <a:solidFill>
                  <a:srgbClr val="CC7832"/>
                </a:solidFill>
                <a:latin typeface="JetBrains Mono"/>
                <a:cs typeface="Arial" pitchFamily="34" charset="0"/>
              </a:rPr>
              <a:t>global </a:t>
            </a:r>
            <a:r>
              <a:rPr lang="en-US" sz="900" smtClean="0">
                <a:solidFill>
                  <a:srgbClr val="A9B7C6"/>
                </a:solidFill>
                <a:latin typeface="JetBrains Mono"/>
                <a:cs typeface="Arial" pitchFamily="34" charset="0"/>
              </a:rPr>
              <a:t>accept</a:t>
            </a:r>
            <a:r>
              <a:rPr lang="en-US" sz="900" smtClean="0">
                <a:solidFill>
                  <a:srgbClr val="CC7832"/>
                </a:solidFill>
                <a:latin typeface="JetBrains Mono"/>
                <a:cs typeface="Arial" pitchFamily="34" charset="0"/>
              </a:rPr>
              <a:t>, </a:t>
            </a:r>
            <a:r>
              <a:rPr lang="en-US" sz="900" smtClean="0">
                <a:solidFill>
                  <a:srgbClr val="A9B7C6"/>
                </a:solidFill>
                <a:latin typeface="JetBrains Mono"/>
                <a:cs typeface="Arial" pitchFamily="34" charset="0"/>
              </a:rPr>
              <a:t>connection</a:t>
            </a:r>
            <a:r>
              <a:rPr lang="en-US" sz="900" smtClean="0">
                <a:solidFill>
                  <a:srgbClr val="CC7832"/>
                </a:solidFill>
                <a:latin typeface="JetBrains Mono"/>
                <a:cs typeface="Arial" pitchFamily="34" charset="0"/>
              </a:rPr>
              <a:t>, </a:t>
            </a:r>
            <a:r>
              <a:rPr lang="en-US" sz="900" smtClean="0">
                <a:solidFill>
                  <a:srgbClr val="A9B7C6"/>
                </a:solidFill>
                <a:latin typeface="JetBrains Mono"/>
                <a:cs typeface="Arial" pitchFamily="34" charset="0"/>
              </a:rPr>
              <a:t>cur_col</a:t>
            </a:r>
            <a:r>
              <a:rPr lang="en-US" sz="900" smtClean="0">
                <a:solidFill>
                  <a:srgbClr val="CC7832"/>
                </a:solidFill>
                <a:latin typeface="JetBrains Mono"/>
                <a:cs typeface="Arial" pitchFamily="34" charset="0"/>
              </a:rPr>
              <a:t>, </a:t>
            </a:r>
            <a:r>
              <a:rPr lang="en-US" sz="900" smtClean="0">
                <a:solidFill>
                  <a:srgbClr val="A9B7C6"/>
                </a:solidFill>
                <a:latin typeface="JetBrains Mono"/>
                <a:cs typeface="Arial" pitchFamily="34" charset="0"/>
              </a:rPr>
              <a:t>columns</a:t>
            </a:r>
            <a:r>
              <a:rPr lang="en-US" sz="900" smtClean="0">
                <a:solidFill>
                  <a:srgbClr val="CC7832"/>
                </a:solidFill>
                <a:latin typeface="JetBrains Mono"/>
                <a:cs typeface="Arial" pitchFamily="34" charset="0"/>
              </a:rPr>
              <a:t>, </a:t>
            </a:r>
            <a:r>
              <a:rPr lang="en-US" sz="900" smtClean="0">
                <a:solidFill>
                  <a:srgbClr val="A9B7C6"/>
                </a:solidFill>
                <a:latin typeface="JetBrains Mono"/>
                <a:cs typeface="Arial" pitchFamily="34" charset="0"/>
              </a:rPr>
              <a:t>sto</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prev = time.perf_counter()</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x = [</a:t>
            </a:r>
            <a:r>
              <a:rPr lang="en-US" sz="900" smtClean="0">
                <a:solidFill>
                  <a:srgbClr val="6A8759"/>
                </a:solidFill>
                <a:latin typeface="JetBrains Mono"/>
                <a:cs typeface="Arial" pitchFamily="34" charset="0"/>
              </a:rPr>
              <a:t>''</a:t>
            </a:r>
            <a:r>
              <a:rPr lang="en-US" sz="900" smtClean="0">
                <a:solidFill>
                  <a:srgbClr val="A9B7C6"/>
                </a:solidFill>
                <a:latin typeface="JetBrains Mono"/>
                <a:cs typeface="Arial" pitchFamily="34" charset="0"/>
              </a:rPr>
              <a:t>] * </a:t>
            </a:r>
            <a:r>
              <a:rPr lang="en-US" sz="900" smtClean="0">
                <a:solidFill>
                  <a:srgbClr val="6897BB"/>
                </a:solidFill>
                <a:latin typeface="JetBrains Mono"/>
                <a:cs typeface="Arial" pitchFamily="34" charset="0"/>
              </a:rPr>
              <a:t>10</a:t>
            </a:r>
            <a:br>
              <a:rPr lang="en-US" sz="900" smtClean="0">
                <a:solidFill>
                  <a:srgbClr val="6897BB"/>
                </a:solidFill>
                <a:latin typeface="JetBrains Mono"/>
                <a:cs typeface="Arial" pitchFamily="34" charset="0"/>
              </a:rPr>
            </a:br>
            <a:r>
              <a:rPr lang="en-US" sz="900" smtClean="0">
                <a:solidFill>
                  <a:srgbClr val="6897BB"/>
                </a:solidFill>
                <a:latin typeface="JetBrains Mono"/>
                <a:cs typeface="Arial" pitchFamily="34" charset="0"/>
              </a:rPr>
              <a:t>    </a:t>
            </a:r>
            <a:r>
              <a:rPr lang="en-US" sz="900" smtClean="0">
                <a:solidFill>
                  <a:srgbClr val="A9B7C6"/>
                </a:solidFill>
                <a:latin typeface="JetBrains Mono"/>
                <a:cs typeface="Arial" pitchFamily="34" charset="0"/>
              </a:rPr>
              <a:t>cur_col.execute(</a:t>
            </a:r>
            <a:r>
              <a:rPr lang="en-US" sz="900" smtClean="0">
                <a:solidFill>
                  <a:srgbClr val="6A8759"/>
                </a:solidFill>
                <a:latin typeface="JetBrains Mono"/>
                <a:cs typeface="Arial" pitchFamily="34" charset="0"/>
              </a:rPr>
              <a:t>"select * from med"</a:t>
            </a:r>
            <a:r>
              <a:rPr lang="en-US" sz="900" smtClean="0">
                <a:solidFill>
                  <a:srgbClr val="A9B7C6"/>
                </a:solidFill>
                <a:latin typeface="JetBrains Mono"/>
                <a:cs typeface="Arial" pitchFamily="34" charset="0"/>
              </a:rPr>
              <a:t>)</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y=</a:t>
            </a:r>
            <a:r>
              <a:rPr lang="en-US" sz="900" smtClean="0">
                <a:solidFill>
                  <a:srgbClr val="6897BB"/>
                </a:solidFill>
                <a:latin typeface="JetBrains Mono"/>
                <a:cs typeface="Arial" pitchFamily="34" charset="0"/>
              </a:rPr>
              <a:t>0</a:t>
            </a:r>
            <a:br>
              <a:rPr lang="en-US" sz="900" smtClean="0">
                <a:solidFill>
                  <a:srgbClr val="6897BB"/>
                </a:solidFill>
                <a:latin typeface="JetBrains Mono"/>
                <a:cs typeface="Arial" pitchFamily="34" charset="0"/>
              </a:rPr>
            </a:br>
            <a:r>
              <a:rPr lang="en-US" sz="900" smtClean="0">
                <a:solidFill>
                  <a:srgbClr val="6897BB"/>
                </a:solidFill>
                <a:latin typeface="JetBrains Mono"/>
                <a:cs typeface="Arial" pitchFamily="34" charset="0"/>
              </a:rPr>
              <a:t>    </a:t>
            </a:r>
            <a:r>
              <a:rPr lang="en-US" sz="900" smtClean="0">
                <a:solidFill>
                  <a:srgbClr val="CC7832"/>
                </a:solidFill>
                <a:latin typeface="JetBrains Mono"/>
                <a:cs typeface="Arial" pitchFamily="34" charset="0"/>
              </a:rPr>
              <a:t>for </a:t>
            </a:r>
            <a:r>
              <a:rPr lang="en-US" sz="900" smtClean="0">
                <a:solidFill>
                  <a:srgbClr val="A9B7C6"/>
                </a:solidFill>
                <a:latin typeface="JetBrains Mono"/>
                <a:cs typeface="Arial" pitchFamily="34" charset="0"/>
              </a:rPr>
              <a:t>i </a:t>
            </a:r>
            <a:r>
              <a:rPr lang="en-US" sz="900" smtClean="0">
                <a:solidFill>
                  <a:srgbClr val="CC7832"/>
                </a:solidFill>
                <a:latin typeface="JetBrains Mono"/>
                <a:cs typeface="Arial" pitchFamily="34" charset="0"/>
              </a:rPr>
              <a:t>in </a:t>
            </a:r>
            <a:r>
              <a:rPr lang="en-US" sz="900" smtClean="0">
                <a:solidFill>
                  <a:srgbClr val="A9B7C6"/>
                </a:solidFill>
                <a:latin typeface="JetBrains Mono"/>
                <a:cs typeface="Arial" pitchFamily="34" charset="0"/>
              </a:rPr>
              <a:t>cur_col:</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y = </a:t>
            </a:r>
            <a:r>
              <a:rPr lang="en-US" sz="900" smtClean="0">
                <a:solidFill>
                  <a:srgbClr val="8888C6"/>
                </a:solidFill>
                <a:latin typeface="JetBrains Mono"/>
                <a:cs typeface="Arial" pitchFamily="34" charset="0"/>
              </a:rPr>
              <a:t>int</a:t>
            </a:r>
            <a:r>
              <a:rPr lang="en-US" sz="900" smtClean="0">
                <a:solidFill>
                  <a:srgbClr val="A9B7C6"/>
                </a:solidFill>
                <a:latin typeface="JetBrains Mono"/>
                <a:cs typeface="Arial" pitchFamily="34" charset="0"/>
              </a:rPr>
              <a:t>(i[</a:t>
            </a:r>
            <a:r>
              <a:rPr lang="en-US" sz="900" smtClean="0">
                <a:solidFill>
                  <a:srgbClr val="6897BB"/>
                </a:solidFill>
                <a:latin typeface="JetBrains Mono"/>
                <a:cs typeface="Arial" pitchFamily="34" charset="0"/>
              </a:rPr>
              <a:t>0</a:t>
            </a:r>
            <a:r>
              <a:rPr lang="en-US" sz="900" smtClean="0">
                <a:solidFill>
                  <a:srgbClr val="A9B7C6"/>
                </a:solidFill>
                <a:latin typeface="JetBrains Mono"/>
                <a:cs typeface="Arial" pitchFamily="34" charset="0"/>
              </a:rPr>
              <a:t>])</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a:t>
            </a:r>
            <a:r>
              <a:rPr lang="en-US" sz="900" smtClean="0">
                <a:solidFill>
                  <a:srgbClr val="CC7832"/>
                </a:solidFill>
                <a:latin typeface="JetBrains Mono"/>
                <a:cs typeface="Arial" pitchFamily="34" charset="0"/>
              </a:rPr>
              <a:t>for </a:t>
            </a:r>
            <a:r>
              <a:rPr lang="en-US" sz="900" smtClean="0">
                <a:solidFill>
                  <a:srgbClr val="A9B7C6"/>
                </a:solidFill>
                <a:latin typeface="JetBrains Mono"/>
                <a:cs typeface="Arial" pitchFamily="34" charset="0"/>
              </a:rPr>
              <a:t>i </a:t>
            </a:r>
            <a:r>
              <a:rPr lang="en-US" sz="900" smtClean="0">
                <a:solidFill>
                  <a:srgbClr val="CC7832"/>
                </a:solidFill>
                <a:latin typeface="JetBrains Mono"/>
                <a:cs typeface="Arial" pitchFamily="34" charset="0"/>
              </a:rPr>
              <a:t>in </a:t>
            </a:r>
            <a:r>
              <a:rPr lang="en-US" sz="900" smtClean="0">
                <a:solidFill>
                  <a:srgbClr val="8888C6"/>
                </a:solidFill>
                <a:latin typeface="JetBrains Mono"/>
                <a:cs typeface="Arial" pitchFamily="34" charset="0"/>
              </a:rPr>
              <a:t>range</a:t>
            </a:r>
            <a:r>
              <a:rPr lang="en-US" sz="900" smtClean="0">
                <a:solidFill>
                  <a:srgbClr val="A9B7C6"/>
                </a:solidFill>
                <a:latin typeface="JetBrains Mono"/>
                <a:cs typeface="Arial" pitchFamily="34" charset="0"/>
              </a:rPr>
              <a:t>(</a:t>
            </a:r>
            <a:r>
              <a:rPr lang="en-US" sz="900" smtClean="0">
                <a:solidFill>
                  <a:srgbClr val="6897BB"/>
                </a:solidFill>
                <a:latin typeface="JetBrains Mono"/>
                <a:cs typeface="Arial" pitchFamily="34" charset="0"/>
              </a:rPr>
              <a:t>1</a:t>
            </a:r>
            <a:r>
              <a:rPr lang="en-US" sz="900" smtClean="0">
                <a:solidFill>
                  <a:srgbClr val="CC7832"/>
                </a:solidFill>
                <a:latin typeface="JetBrains Mono"/>
                <a:cs typeface="Arial" pitchFamily="34" charset="0"/>
              </a:rPr>
              <a:t>, </a:t>
            </a:r>
            <a:r>
              <a:rPr lang="en-US" sz="900" smtClean="0">
                <a:solidFill>
                  <a:srgbClr val="6897BB"/>
                </a:solidFill>
                <a:latin typeface="JetBrains Mono"/>
                <a:cs typeface="Arial" pitchFamily="34" charset="0"/>
              </a:rPr>
              <a:t>9</a:t>
            </a:r>
            <a:r>
              <a:rPr lang="en-US" sz="900" smtClean="0">
                <a:solidFill>
                  <a:srgbClr val="A9B7C6"/>
                </a:solidFill>
                <a:latin typeface="JetBrains Mono"/>
                <a:cs typeface="Arial" pitchFamily="34" charset="0"/>
              </a:rPr>
              <a:t>):</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x[i] = accept[i].get()</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sql = </a:t>
            </a:r>
            <a:r>
              <a:rPr lang="en-US" sz="900" smtClean="0">
                <a:solidFill>
                  <a:srgbClr val="6A8759"/>
                </a:solidFill>
                <a:latin typeface="JetBrains Mono"/>
                <a:cs typeface="Arial" pitchFamily="34" charset="0"/>
              </a:rPr>
              <a:t>"insert into med values('%s','%s','%s','%s','%s','%s','%s','%s','%s')" </a:t>
            </a:r>
            <a:r>
              <a:rPr lang="en-US" sz="900" smtClean="0">
                <a:solidFill>
                  <a:srgbClr val="A9B7C6"/>
                </a:solidFill>
                <a:latin typeface="JetBrains Mono"/>
                <a:cs typeface="Arial" pitchFamily="34" charset="0"/>
              </a:rPr>
              <a:t>% </a:t>
            </a:r>
            <a:r>
              <a:rPr lang="en-US" sz="900" smtClean="0">
                <a:solidFill>
                  <a:srgbClr val="A9B7C6"/>
                </a:solidFill>
                <a:latin typeface="JetBrains Mono"/>
                <a:cs typeface="Arial" pitchFamily="34" charset="0"/>
              </a:rPr>
              <a:t>(y </a:t>
            </a:r>
            <a:r>
              <a:rPr lang="en-US" sz="900" smtClean="0">
                <a:solidFill>
                  <a:srgbClr val="A9B7C6"/>
                </a:solidFill>
                <a:latin typeface="JetBrains Mono"/>
                <a:cs typeface="Arial" pitchFamily="34" charset="0"/>
              </a:rPr>
              <a:t>+ </a:t>
            </a:r>
            <a:r>
              <a:rPr lang="en-US" sz="900" smtClean="0">
                <a:solidFill>
                  <a:srgbClr val="6897BB"/>
                </a:solidFill>
                <a:latin typeface="JetBrains Mono"/>
                <a:cs typeface="Arial" pitchFamily="34" charset="0"/>
              </a:rPr>
              <a:t>1</a:t>
            </a:r>
            <a:r>
              <a:rPr lang="en-US" sz="900" smtClean="0">
                <a:solidFill>
                  <a:srgbClr val="CC7832"/>
                </a:solidFill>
                <a:latin typeface="JetBrains Mono"/>
                <a:cs typeface="Arial" pitchFamily="34" charset="0"/>
              </a:rPr>
              <a:t>, </a:t>
            </a:r>
            <a:r>
              <a:rPr lang="en-US" sz="900" smtClean="0">
                <a:solidFill>
                  <a:srgbClr val="A9B7C6"/>
                </a:solidFill>
                <a:latin typeface="JetBrains Mono"/>
                <a:cs typeface="Arial" pitchFamily="34" charset="0"/>
              </a:rPr>
              <a:t>x[</a:t>
            </a:r>
            <a:r>
              <a:rPr lang="en-US" sz="900" smtClean="0">
                <a:solidFill>
                  <a:srgbClr val="6897BB"/>
                </a:solidFill>
                <a:latin typeface="JetBrains Mono"/>
                <a:cs typeface="Arial" pitchFamily="34" charset="0"/>
              </a:rPr>
              <a:t>1</a:t>
            </a:r>
            <a:r>
              <a:rPr lang="en-US" sz="900" smtClean="0">
                <a:solidFill>
                  <a:srgbClr val="A9B7C6"/>
                </a:solidFill>
                <a:latin typeface="JetBrains Mono"/>
                <a:cs typeface="Arial" pitchFamily="34" charset="0"/>
              </a:rPr>
              <a:t>]</a:t>
            </a:r>
            <a:r>
              <a:rPr lang="en-US" sz="900" smtClean="0">
                <a:solidFill>
                  <a:srgbClr val="CC7832"/>
                </a:solidFill>
                <a:latin typeface="JetBrains Mono"/>
                <a:cs typeface="Arial" pitchFamily="34" charset="0"/>
              </a:rPr>
              <a:t>, </a:t>
            </a:r>
            <a:r>
              <a:rPr lang="en-US" sz="900" smtClean="0">
                <a:solidFill>
                  <a:srgbClr val="A9B7C6"/>
                </a:solidFill>
                <a:latin typeface="JetBrains Mono"/>
                <a:cs typeface="Arial" pitchFamily="34" charset="0"/>
              </a:rPr>
              <a:t>x[</a:t>
            </a:r>
            <a:r>
              <a:rPr lang="en-US" sz="900" smtClean="0">
                <a:solidFill>
                  <a:srgbClr val="6897BB"/>
                </a:solidFill>
                <a:latin typeface="JetBrains Mono"/>
                <a:cs typeface="Arial" pitchFamily="34" charset="0"/>
              </a:rPr>
              <a:t>2</a:t>
            </a:r>
            <a:r>
              <a:rPr lang="en-US" sz="900" smtClean="0">
                <a:solidFill>
                  <a:srgbClr val="A9B7C6"/>
                </a:solidFill>
                <a:latin typeface="JetBrains Mono"/>
                <a:cs typeface="Arial" pitchFamily="34" charset="0"/>
              </a:rPr>
              <a:t>]</a:t>
            </a:r>
            <a:r>
              <a:rPr lang="en-US" sz="900" smtClean="0">
                <a:solidFill>
                  <a:srgbClr val="CC7832"/>
                </a:solidFill>
                <a:latin typeface="JetBrains Mono"/>
                <a:cs typeface="Arial" pitchFamily="34" charset="0"/>
              </a:rPr>
              <a:t>, </a:t>
            </a:r>
            <a:r>
              <a:rPr lang="en-US" sz="900" smtClean="0">
                <a:solidFill>
                  <a:srgbClr val="A9B7C6"/>
                </a:solidFill>
                <a:latin typeface="JetBrains Mono"/>
                <a:cs typeface="Arial" pitchFamily="34" charset="0"/>
              </a:rPr>
              <a:t>x[</a:t>
            </a:r>
            <a:r>
              <a:rPr lang="en-US" sz="900" smtClean="0">
                <a:solidFill>
                  <a:srgbClr val="6897BB"/>
                </a:solidFill>
                <a:latin typeface="JetBrains Mono"/>
                <a:cs typeface="Arial" pitchFamily="34" charset="0"/>
              </a:rPr>
              <a:t>3</a:t>
            </a:r>
            <a:r>
              <a:rPr lang="en-US" sz="900" smtClean="0">
                <a:solidFill>
                  <a:srgbClr val="A9B7C6"/>
                </a:solidFill>
                <a:latin typeface="JetBrains Mono"/>
                <a:cs typeface="Arial" pitchFamily="34" charset="0"/>
              </a:rPr>
              <a:t>]</a:t>
            </a:r>
            <a:r>
              <a:rPr lang="en-US" sz="900" smtClean="0">
                <a:solidFill>
                  <a:srgbClr val="CC7832"/>
                </a:solidFill>
                <a:latin typeface="JetBrains Mono"/>
                <a:cs typeface="Arial" pitchFamily="34" charset="0"/>
              </a:rPr>
              <a:t>, </a:t>
            </a:r>
            <a:r>
              <a:rPr lang="en-US" sz="900" smtClean="0">
                <a:solidFill>
                  <a:srgbClr val="A9B7C6"/>
                </a:solidFill>
                <a:latin typeface="JetBrains Mono"/>
                <a:cs typeface="Arial" pitchFamily="34" charset="0"/>
              </a:rPr>
              <a:t>x[</a:t>
            </a:r>
            <a:r>
              <a:rPr lang="en-US" sz="900" smtClean="0">
                <a:solidFill>
                  <a:srgbClr val="6897BB"/>
                </a:solidFill>
                <a:latin typeface="JetBrains Mono"/>
                <a:cs typeface="Arial" pitchFamily="34" charset="0"/>
              </a:rPr>
              <a:t>4</a:t>
            </a:r>
            <a:r>
              <a:rPr lang="en-US" sz="900" smtClean="0">
                <a:solidFill>
                  <a:srgbClr val="A9B7C6"/>
                </a:solidFill>
                <a:latin typeface="JetBrains Mono"/>
                <a:cs typeface="Arial" pitchFamily="34" charset="0"/>
              </a:rPr>
              <a:t>]</a:t>
            </a:r>
            <a:r>
              <a:rPr lang="en-US" sz="900" smtClean="0">
                <a:solidFill>
                  <a:srgbClr val="CC7832"/>
                </a:solidFill>
                <a:latin typeface="JetBrains Mono"/>
                <a:cs typeface="Arial" pitchFamily="34" charset="0"/>
              </a:rPr>
              <a:t>, </a:t>
            </a:r>
            <a:r>
              <a:rPr lang="en-US" sz="900" smtClean="0">
                <a:solidFill>
                  <a:srgbClr val="A9B7C6"/>
                </a:solidFill>
                <a:latin typeface="JetBrains Mono"/>
                <a:cs typeface="Arial" pitchFamily="34" charset="0"/>
              </a:rPr>
              <a:t>x[</a:t>
            </a:r>
            <a:r>
              <a:rPr lang="en-US" sz="900" smtClean="0">
                <a:solidFill>
                  <a:srgbClr val="6897BB"/>
                </a:solidFill>
                <a:latin typeface="JetBrains Mono"/>
                <a:cs typeface="Arial" pitchFamily="34" charset="0"/>
              </a:rPr>
              <a:t>5</a:t>
            </a:r>
            <a:r>
              <a:rPr lang="en-US" sz="900" smtClean="0">
                <a:solidFill>
                  <a:srgbClr val="A9B7C6"/>
                </a:solidFill>
                <a:latin typeface="JetBrains Mono"/>
                <a:cs typeface="Arial" pitchFamily="34" charset="0"/>
              </a:rPr>
              <a:t>]</a:t>
            </a:r>
            <a:r>
              <a:rPr lang="en-US" sz="900" smtClean="0">
                <a:solidFill>
                  <a:srgbClr val="CC7832"/>
                </a:solidFill>
                <a:latin typeface="JetBrains Mono"/>
                <a:cs typeface="Arial" pitchFamily="34" charset="0"/>
              </a:rPr>
              <a:t>, </a:t>
            </a:r>
            <a:r>
              <a:rPr lang="en-US" sz="900" smtClean="0">
                <a:solidFill>
                  <a:srgbClr val="A9B7C6"/>
                </a:solidFill>
                <a:latin typeface="JetBrains Mono"/>
                <a:cs typeface="Arial" pitchFamily="34" charset="0"/>
              </a:rPr>
              <a:t>x[</a:t>
            </a:r>
            <a:r>
              <a:rPr lang="en-US" sz="900" smtClean="0">
                <a:solidFill>
                  <a:srgbClr val="6897BB"/>
                </a:solidFill>
                <a:latin typeface="JetBrains Mono"/>
                <a:cs typeface="Arial" pitchFamily="34" charset="0"/>
              </a:rPr>
              <a:t>6</a:t>
            </a:r>
            <a:r>
              <a:rPr lang="en-US" sz="900" smtClean="0">
                <a:solidFill>
                  <a:srgbClr val="A9B7C6"/>
                </a:solidFill>
                <a:latin typeface="JetBrains Mono"/>
                <a:cs typeface="Arial" pitchFamily="34" charset="0"/>
              </a:rPr>
              <a:t>]</a:t>
            </a:r>
            <a:r>
              <a:rPr lang="en-US" sz="900" smtClean="0">
                <a:solidFill>
                  <a:srgbClr val="CC7832"/>
                </a:solidFill>
                <a:latin typeface="JetBrains Mono"/>
                <a:cs typeface="Arial" pitchFamily="34" charset="0"/>
              </a:rPr>
              <a:t>, </a:t>
            </a:r>
            <a:r>
              <a:rPr lang="en-US" sz="900" smtClean="0">
                <a:solidFill>
                  <a:srgbClr val="A9B7C6"/>
                </a:solidFill>
                <a:latin typeface="JetBrains Mono"/>
                <a:cs typeface="Arial" pitchFamily="34" charset="0"/>
              </a:rPr>
              <a:t>x[</a:t>
            </a:r>
            <a:r>
              <a:rPr lang="en-US" sz="900" smtClean="0">
                <a:solidFill>
                  <a:srgbClr val="6897BB"/>
                </a:solidFill>
                <a:latin typeface="JetBrains Mono"/>
                <a:cs typeface="Arial" pitchFamily="34" charset="0"/>
              </a:rPr>
              <a:t>7</a:t>
            </a:r>
            <a:r>
              <a:rPr lang="en-US" sz="900" smtClean="0">
                <a:solidFill>
                  <a:srgbClr val="A9B7C6"/>
                </a:solidFill>
                <a:latin typeface="JetBrains Mono"/>
                <a:cs typeface="Arial" pitchFamily="34" charset="0"/>
              </a:rPr>
              <a:t>]</a:t>
            </a:r>
            <a:r>
              <a:rPr lang="en-US" sz="900" smtClean="0">
                <a:solidFill>
                  <a:srgbClr val="CC7832"/>
                </a:solidFill>
                <a:latin typeface="JetBrains Mono"/>
                <a:cs typeface="Arial" pitchFamily="34" charset="0"/>
              </a:rPr>
              <a:t>, </a:t>
            </a:r>
            <a:r>
              <a:rPr lang="en-US" sz="900" smtClean="0">
                <a:solidFill>
                  <a:srgbClr val="A9B7C6"/>
                </a:solidFill>
                <a:latin typeface="JetBrains Mono"/>
                <a:cs typeface="Arial" pitchFamily="34" charset="0"/>
              </a:rPr>
              <a:t>x[</a:t>
            </a:r>
            <a:r>
              <a:rPr lang="en-US" sz="900" smtClean="0">
                <a:solidFill>
                  <a:srgbClr val="6897BB"/>
                </a:solidFill>
                <a:latin typeface="JetBrains Mono"/>
                <a:cs typeface="Arial" pitchFamily="34" charset="0"/>
              </a:rPr>
              <a:t>8</a:t>
            </a:r>
            <a:r>
              <a:rPr lang="en-US" sz="900" smtClean="0">
                <a:solidFill>
                  <a:srgbClr val="A9B7C6"/>
                </a:solidFill>
                <a:latin typeface="JetBrains Mono"/>
                <a:cs typeface="Arial" pitchFamily="34" charset="0"/>
              </a:rPr>
              <a:t>])</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cur_col.execute(sql)</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cur_col.execute(</a:t>
            </a:r>
            <a:r>
              <a:rPr lang="en-US" sz="900" smtClean="0">
                <a:solidFill>
                  <a:srgbClr val="6A8759"/>
                </a:solidFill>
                <a:latin typeface="JetBrains Mono"/>
                <a:cs typeface="Arial" pitchFamily="34" charset="0"/>
              </a:rPr>
              <a:t>"select * from med"</a:t>
            </a:r>
            <a:r>
              <a:rPr lang="en-US" sz="900" smtClean="0">
                <a:solidFill>
                  <a:srgbClr val="A9B7C6"/>
                </a:solidFill>
                <a:latin typeface="JetBrains Mono"/>
                <a:cs typeface="Arial" pitchFamily="34" charset="0"/>
              </a:rPr>
              <a:t>)</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connection.commit()</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now = time.perf_counter()</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a:t>
            </a:r>
            <a:r>
              <a:rPr lang="en-US" sz="900" smtClean="0">
                <a:solidFill>
                  <a:srgbClr val="8888C6"/>
                </a:solidFill>
                <a:latin typeface="JetBrains Mono"/>
                <a:cs typeface="Arial" pitchFamily="34" charset="0"/>
              </a:rPr>
              <a:t>print</a:t>
            </a:r>
            <a:r>
              <a:rPr lang="en-US" sz="900" smtClean="0">
                <a:solidFill>
                  <a:srgbClr val="A9B7C6"/>
                </a:solidFill>
                <a:latin typeface="JetBrains Mono"/>
                <a:cs typeface="Arial" pitchFamily="34" charset="0"/>
              </a:rPr>
              <a:t>(now - prev)</a:t>
            </a:r>
            <a:r>
              <a:rPr lang="en-US" sz="900" smtClean="0">
                <a:solidFill>
                  <a:srgbClr val="A9B7C6"/>
                </a:solidFill>
                <a:latin typeface="JetBrains Mono"/>
                <a:cs typeface="Arial" pitchFamily="34" charset="0"/>
              </a:rPr>
              <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a:t>
            </a:r>
            <a:r>
              <a:rPr lang="en-US" sz="900" smtClean="0">
                <a:solidFill>
                  <a:srgbClr val="A9B7C6"/>
                </a:solidFill>
                <a:latin typeface="JetBrains Mono"/>
                <a:cs typeface="Arial" pitchFamily="34" charset="0"/>
              </a:rPr>
              <a:t>main_menu</a:t>
            </a:r>
            <a:r>
              <a:rPr lang="en-US" sz="900" smtClean="0">
                <a:solidFill>
                  <a:srgbClr val="A9B7C6"/>
                </a:solidFill>
                <a:latin typeface="JetBrains Mono"/>
                <a:cs typeface="Arial" pitchFamily="34" charset="0"/>
              </a:rPr>
              <a:t>()</a:t>
            </a:r>
            <a:endParaRPr lang="en-US" sz="900" smtClean="0">
              <a:solidFill>
                <a:srgbClr val="A9B7C6"/>
              </a:solidFill>
              <a:latin typeface="JetBrains Mono"/>
              <a:cs typeface="Arial" pitchFamily="34" charset="0"/>
            </a:endParaRPr>
          </a:p>
          <a:p>
            <a:pPr fontAlgn="base">
              <a:spcBef>
                <a:spcPct val="0"/>
              </a:spcBef>
              <a:spcAft>
                <a:spcPct val="0"/>
              </a:spcAft>
            </a:pPr>
            <a:endParaRPr kumimoji="0" lang="en-US" sz="900" b="0" i="0" u="none" strike="noStrike" cap="none" normalizeH="0" baseline="0" smtClean="0">
              <a:ln>
                <a:noFill/>
              </a:ln>
              <a:solidFill>
                <a:srgbClr val="A9B7C6"/>
              </a:solidFill>
              <a:effectLst/>
              <a:latin typeface="JetBrains Mono"/>
              <a:cs typeface="Arial" pitchFamily="34" charset="0"/>
            </a:endParaRPr>
          </a:p>
        </p:txBody>
      </p:sp>
      <p:sp>
        <p:nvSpPr>
          <p:cNvPr id="5" name="TextBox 4"/>
          <p:cNvSpPr txBox="1"/>
          <p:nvPr/>
        </p:nvSpPr>
        <p:spPr>
          <a:xfrm>
            <a:off x="-1785950" y="0"/>
            <a:ext cx="1785950" cy="6494085"/>
          </a:xfrm>
          <a:prstGeom prst="rect">
            <a:avLst/>
          </a:prstGeom>
          <a:noFill/>
        </p:spPr>
        <p:txBody>
          <a:bodyPr wrap="square" rtlCol="0">
            <a:spAutoFit/>
          </a:bodyPr>
          <a:lstStyle/>
          <a:p>
            <a:r>
              <a:rPr lang="en-IN" sz="1600" smtClean="0"/>
              <a:t>Close previous window</a:t>
            </a:r>
            <a:r>
              <a:rPr lang="en-IN" sz="1600" smtClean="0">
                <a:sym typeface="Wingdings" pitchFamily="2" charset="2"/>
              </a:rPr>
              <a:t></a:t>
            </a:r>
          </a:p>
          <a:p>
            <a:endParaRPr lang="en-IN" sz="1600" smtClean="0">
              <a:sym typeface="Wingdings" pitchFamily="2" charset="2"/>
            </a:endParaRPr>
          </a:p>
          <a:p>
            <a:r>
              <a:rPr lang="en-IN" sz="1600" smtClean="0">
                <a:sym typeface="Wingdings" pitchFamily="2" charset="2"/>
              </a:rPr>
              <a:t>Give name</a:t>
            </a:r>
          </a:p>
          <a:p>
            <a:endParaRPr lang="en-IN" sz="1600" smtClean="0">
              <a:sym typeface="Wingdings" pitchFamily="2" charset="2"/>
            </a:endParaRPr>
          </a:p>
          <a:p>
            <a:r>
              <a:rPr lang="en-IN" sz="1600" smtClean="0">
                <a:sym typeface="Wingdings" pitchFamily="2" charset="2"/>
              </a:rPr>
              <a:t>Make a FORM to enter all data for medicine</a:t>
            </a:r>
          </a:p>
          <a:p>
            <a:endParaRPr lang="en-IN" sz="1600" smtClean="0">
              <a:sym typeface="Wingdings" pitchFamily="2" charset="2"/>
            </a:endParaRPr>
          </a:p>
          <a:p>
            <a:r>
              <a:rPr lang="en-IN" sz="1600" smtClean="0">
                <a:sym typeface="Wingdings" pitchFamily="2" charset="2"/>
              </a:rPr>
              <a:t>Submit Button</a:t>
            </a:r>
          </a:p>
          <a:p>
            <a:r>
              <a:rPr lang="en-IN" sz="1600" smtClean="0">
                <a:sym typeface="Wingdings" pitchFamily="2" charset="2"/>
              </a:rPr>
              <a:t>Reset form</a:t>
            </a:r>
          </a:p>
          <a:p>
            <a:endParaRPr lang="en-IN" sz="1600" smtClean="0">
              <a:sym typeface="Wingdings" pitchFamily="2" charset="2"/>
            </a:endParaRPr>
          </a:p>
          <a:p>
            <a:r>
              <a:rPr lang="en-IN" sz="1600" smtClean="0">
                <a:sym typeface="Wingdings" pitchFamily="2" charset="2"/>
              </a:rPr>
              <a:t>Display data</a:t>
            </a:r>
          </a:p>
          <a:p>
            <a:r>
              <a:rPr lang="en-IN" sz="1600" smtClean="0">
                <a:sym typeface="Wingdings" pitchFamily="2" charset="2"/>
              </a:rPr>
              <a:t>after adding item</a:t>
            </a:r>
          </a:p>
          <a:p>
            <a:endParaRPr lang="en-IN" sz="1600" smtClean="0">
              <a:sym typeface="Wingdings" pitchFamily="2" charset="2"/>
            </a:endParaRPr>
          </a:p>
          <a:p>
            <a:r>
              <a:rPr lang="en-IN" sz="1600" smtClean="0">
                <a:sym typeface="Wingdings" pitchFamily="2" charset="2"/>
              </a:rPr>
              <a:t>Back button</a:t>
            </a:r>
          </a:p>
          <a:p>
            <a:endParaRPr lang="en-IN" sz="1600" smtClean="0">
              <a:sym typeface="Wingdings" pitchFamily="2" charset="2"/>
            </a:endParaRPr>
          </a:p>
          <a:p>
            <a:endParaRPr lang="en-IN" sz="1600" smtClean="0">
              <a:sym typeface="Wingdings" pitchFamily="2" charset="2"/>
            </a:endParaRPr>
          </a:p>
          <a:p>
            <a:r>
              <a:rPr lang="en-IN" sz="1600" smtClean="0">
                <a:sym typeface="Wingdings" pitchFamily="2" charset="2"/>
              </a:rPr>
              <a:t>Submit function: </a:t>
            </a:r>
          </a:p>
          <a:p>
            <a:r>
              <a:rPr lang="en-IN" sz="1600" smtClean="0">
                <a:sym typeface="Wingdings" pitchFamily="2" charset="2"/>
              </a:rPr>
              <a:t>T</a:t>
            </a:r>
            <a:r>
              <a:rPr lang="en-IN" sz="1600" smtClean="0">
                <a:sym typeface="Wingdings" pitchFamily="2" charset="2"/>
              </a:rPr>
              <a:t>his function connects to database and runs the QUERY</a:t>
            </a:r>
          </a:p>
          <a:p>
            <a:r>
              <a:rPr lang="en-IN" sz="1600" smtClean="0">
                <a:sym typeface="Wingdings" pitchFamily="2" charset="2"/>
              </a:rPr>
              <a:t>to delete selected </a:t>
            </a:r>
          </a:p>
          <a:p>
            <a:r>
              <a:rPr lang="en-IN" sz="1600" smtClean="0">
                <a:sym typeface="Wingdings" pitchFamily="2" charset="2"/>
              </a:rPr>
              <a:t>medicines from inventory</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4398" y="332656"/>
            <a:ext cx="4598182" cy="830997"/>
          </a:xfrm>
          <a:prstGeom prst="rect">
            <a:avLst/>
          </a:prstGeom>
          <a:noFill/>
        </p:spPr>
        <p:txBody>
          <a:bodyPr wrap="none" rtlCol="0">
            <a:spAutoFit/>
          </a:bodyPr>
          <a:lstStyle/>
          <a:p>
            <a:r>
              <a:rPr lang="en-IN" sz="4800" smtClean="0">
                <a:latin typeface="MS Reference Sans Serif" panose="020B0604030504040204" pitchFamily="34" charset="0"/>
              </a:rPr>
              <a:t>Daily Revenue</a:t>
            </a:r>
            <a:endParaRPr lang="en-US" sz="4800" dirty="0">
              <a:latin typeface="MS Reference Sans Serif" panose="020B0604030504040204" pitchFamily="34" charset="0"/>
            </a:endParaRPr>
          </a:p>
        </p:txBody>
      </p:sp>
      <p:cxnSp>
        <p:nvCxnSpPr>
          <p:cNvPr id="3" name="Straight Connector 2"/>
          <p:cNvCxnSpPr/>
          <p:nvPr/>
        </p:nvCxnSpPr>
        <p:spPr>
          <a:xfrm>
            <a:off x="755576" y="1556792"/>
            <a:ext cx="7429552" cy="1588"/>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pic>
        <p:nvPicPr>
          <p:cNvPr id="36867" name="Picture 3"/>
          <p:cNvPicPr>
            <a:picLocks noChangeAspect="1" noChangeArrowheads="1"/>
          </p:cNvPicPr>
          <p:nvPr/>
        </p:nvPicPr>
        <p:blipFill>
          <a:blip r:embed="rId2"/>
          <a:srcRect/>
          <a:stretch>
            <a:fillRect/>
          </a:stretch>
        </p:blipFill>
        <p:spPr bwMode="auto">
          <a:xfrm>
            <a:off x="2786050" y="1643050"/>
            <a:ext cx="3071834" cy="5024914"/>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28826" y="0"/>
            <a:ext cx="1928826" cy="6740307"/>
          </a:xfrm>
          <a:prstGeom prst="rect">
            <a:avLst/>
          </a:prstGeom>
          <a:noFill/>
        </p:spPr>
        <p:txBody>
          <a:bodyPr wrap="square" rtlCol="0">
            <a:spAutoFit/>
          </a:bodyPr>
          <a:lstStyle/>
          <a:p>
            <a:endParaRPr lang="en-IN" sz="1600" smtClean="0"/>
          </a:p>
          <a:p>
            <a:r>
              <a:rPr lang="en-IN" sz="1600" smtClean="0"/>
              <a:t>Close previous window</a:t>
            </a:r>
            <a:r>
              <a:rPr lang="en-IN" sz="1600" smtClean="0">
                <a:sym typeface="Wingdings" pitchFamily="2" charset="2"/>
              </a:rPr>
              <a:t></a:t>
            </a:r>
          </a:p>
          <a:p>
            <a:endParaRPr lang="en-IN" sz="1600" smtClean="0">
              <a:sym typeface="Wingdings" pitchFamily="2" charset="2"/>
            </a:endParaRPr>
          </a:p>
          <a:p>
            <a:endParaRPr lang="en-IN" sz="1600" smtClean="0">
              <a:sym typeface="Wingdings" pitchFamily="2" charset="2"/>
            </a:endParaRPr>
          </a:p>
          <a:p>
            <a:r>
              <a:rPr lang="en-IN" sz="1600" smtClean="0">
                <a:sym typeface="Wingdings" pitchFamily="2" charset="2"/>
              </a:rPr>
              <a:t>Fetch &amp; display Today’s Date</a:t>
            </a:r>
          </a:p>
          <a:p>
            <a:endParaRPr lang="en-IN" sz="1600" smtClean="0">
              <a:sym typeface="Wingdings" pitchFamily="2" charset="2"/>
            </a:endParaRPr>
          </a:p>
          <a:p>
            <a:r>
              <a:rPr lang="en-IN" sz="1600" smtClean="0">
                <a:sym typeface="Wingdings" pitchFamily="2" charset="2"/>
              </a:rPr>
              <a:t>Get all bills with Todays date &amp;</a:t>
            </a:r>
          </a:p>
          <a:p>
            <a:r>
              <a:rPr lang="en-IN" sz="1600" smtClean="0">
                <a:sym typeface="Wingdings" pitchFamily="2" charset="2"/>
              </a:rPr>
              <a:t>A</a:t>
            </a:r>
            <a:r>
              <a:rPr lang="en-IN" sz="1600" smtClean="0">
                <a:sym typeface="Wingdings" pitchFamily="2" charset="2"/>
              </a:rPr>
              <a:t>dd all Total ₹ to get Grand total</a:t>
            </a:r>
          </a:p>
          <a:p>
            <a:r>
              <a:rPr lang="en-IN" sz="1600" smtClean="0">
                <a:sym typeface="Wingdings" pitchFamily="2" charset="2"/>
              </a:rPr>
              <a:t>Then print it</a:t>
            </a:r>
          </a:p>
          <a:p>
            <a:endParaRPr lang="en-IN" sz="1600" smtClean="0">
              <a:sym typeface="Wingdings" pitchFamily="2" charset="2"/>
            </a:endParaRPr>
          </a:p>
          <a:p>
            <a:endParaRPr lang="en-IN" sz="1600" smtClean="0">
              <a:sym typeface="Wingdings" pitchFamily="2" charset="2"/>
            </a:endParaRPr>
          </a:p>
          <a:p>
            <a:r>
              <a:rPr lang="en-IN" sz="1600" smtClean="0">
                <a:sym typeface="Wingdings" pitchFamily="2" charset="2"/>
              </a:rPr>
              <a:t>give this window a Name, and add a scrollbar to see all bills </a:t>
            </a:r>
          </a:p>
          <a:p>
            <a:endParaRPr lang="en-IN" sz="1600" smtClean="0">
              <a:sym typeface="Wingdings" pitchFamily="2" charset="2"/>
            </a:endParaRPr>
          </a:p>
          <a:p>
            <a:endParaRPr lang="en-IN" sz="1600" smtClean="0">
              <a:sym typeface="Wingdings" pitchFamily="2" charset="2"/>
            </a:endParaRPr>
          </a:p>
          <a:p>
            <a:r>
              <a:rPr lang="en-IN" sz="1600" smtClean="0">
                <a:sym typeface="Wingdings" pitchFamily="2" charset="2"/>
              </a:rPr>
              <a:t>Now display each </a:t>
            </a:r>
          </a:p>
          <a:p>
            <a:r>
              <a:rPr lang="en-IN" sz="1600" smtClean="0">
                <a:sym typeface="Wingdings" pitchFamily="2" charset="2"/>
              </a:rPr>
              <a:t>bill’s No, and Total ₹ value, in a list.</a:t>
            </a:r>
          </a:p>
          <a:p>
            <a:endParaRPr lang="en-IN" sz="1600" smtClean="0">
              <a:sym typeface="Wingdings" pitchFamily="2" charset="2"/>
            </a:endParaRPr>
          </a:p>
          <a:p>
            <a:r>
              <a:rPr lang="en-IN" sz="1600" smtClean="0">
                <a:sym typeface="Wingdings" pitchFamily="2" charset="2"/>
              </a:rPr>
              <a:t>button to return to main menu</a:t>
            </a:r>
          </a:p>
        </p:txBody>
      </p:sp>
      <p:sp>
        <p:nvSpPr>
          <p:cNvPr id="37889" name="Rectangle 1"/>
          <p:cNvSpPr>
            <a:spLocks noChangeArrowheads="1"/>
          </p:cNvSpPr>
          <p:nvPr/>
        </p:nvSpPr>
        <p:spPr bwMode="auto">
          <a:xfrm>
            <a:off x="0" y="0"/>
            <a:ext cx="9144000" cy="6878806"/>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CC7832"/>
                </a:solidFill>
                <a:effectLst/>
                <a:latin typeface="JetBrains Mono"/>
                <a:cs typeface="Arial" pitchFamily="34" charset="0"/>
              </a:rPr>
              <a:t>def </a:t>
            </a:r>
            <a:r>
              <a:rPr kumimoji="0" lang="en-US" sz="900" b="0" i="0" u="none" strike="noStrike" cap="none" normalizeH="0" baseline="0" smtClean="0">
                <a:ln>
                  <a:noFill/>
                </a:ln>
                <a:solidFill>
                  <a:srgbClr val="FFC66D"/>
                </a:solidFill>
                <a:effectLst/>
                <a:latin typeface="JetBrains Mono"/>
                <a:cs typeface="Arial" pitchFamily="34" charset="0"/>
              </a:rPr>
              <a:t>show_rev</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08080"/>
                </a:solidFill>
                <a:effectLst/>
                <a:latin typeface="JetBrains Mono"/>
                <a:cs typeface="Arial" pitchFamily="34" charset="0"/>
              </a:rPr>
              <a:t># opens revenue window---------------TOTAL REVENUE</a:t>
            </a:r>
            <a:br>
              <a:rPr kumimoji="0" lang="en-US" sz="900" b="0" i="0" u="none" strike="noStrike" cap="none" normalizeH="0" baseline="0" smtClean="0">
                <a:ln>
                  <a:noFill/>
                </a:ln>
                <a:solidFill>
                  <a:srgbClr val="808080"/>
                </a:solidFill>
                <a:effectLst/>
                <a:latin typeface="JetBrains Mono"/>
                <a:cs typeface="Arial" pitchFamily="34" charset="0"/>
              </a:rPr>
            </a:br>
            <a:r>
              <a:rPr kumimoji="0" lang="en-US" sz="900" b="0" i="0" u="none" strike="noStrike" cap="none" normalizeH="0" baseline="0" smtClean="0">
                <a:ln>
                  <a:noFill/>
                </a:ln>
                <a:solidFill>
                  <a:srgbClr val="808080"/>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global </a:t>
            </a:r>
            <a:r>
              <a:rPr kumimoji="0" lang="en-US" sz="900" b="0" i="0" u="none" strike="noStrike" cap="none" normalizeH="0" baseline="0" smtClean="0">
                <a:ln>
                  <a:noFill/>
                </a:ln>
                <a:solidFill>
                  <a:srgbClr val="A9B7C6"/>
                </a:solidFill>
                <a:effectLst/>
                <a:latin typeface="JetBrains Mono"/>
                <a:cs typeface="Arial" pitchFamily="34" charset="0"/>
              </a:rPr>
              <a:t>connection</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cur_col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flag</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rev</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apt.destroy()</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lvl="0" fontAlgn="base">
              <a:spcBef>
                <a:spcPct val="0"/>
              </a:spcBef>
              <a:spcAft>
                <a:spcPct val="0"/>
              </a:spcAft>
            </a:pPr>
            <a:r>
              <a:rPr lang="en-US" sz="900" smtClean="0">
                <a:solidFill>
                  <a:srgbClr val="A9B7C6"/>
                </a:solidFill>
                <a:latin typeface="JetBrains Mono"/>
                <a:cs typeface="Arial" pitchFamily="34" charset="0"/>
              </a:rPr>
              <a:t> </a:t>
            </a:r>
            <a:r>
              <a:rPr lang="en-US" sz="900" smtClean="0">
                <a:solidFill>
                  <a:srgbClr val="A9B7C6"/>
                </a:solidFill>
                <a:latin typeface="JetBrains Mono"/>
                <a:cs typeface="Arial" pitchFamily="34" charset="0"/>
              </a:rPr>
              <a:t>   </a:t>
            </a:r>
            <a:r>
              <a:rPr lang="en-US" sz="900" smtClean="0">
                <a:solidFill>
                  <a:srgbClr val="A9B7C6"/>
                </a:solidFill>
                <a:latin typeface="JetBrains Mono"/>
                <a:cs typeface="Arial" pitchFamily="34" charset="0"/>
              </a:rPr>
              <a:t>flag = </a:t>
            </a:r>
            <a:r>
              <a:rPr lang="en-US" sz="900" smtClean="0">
                <a:solidFill>
                  <a:srgbClr val="6A8759"/>
                </a:solidFill>
                <a:latin typeface="JetBrains Mono"/>
                <a:cs typeface="Arial" pitchFamily="34" charset="0"/>
              </a:rPr>
              <a:t>'rev'</a:t>
            </a:r>
            <a:br>
              <a:rPr lang="en-US" sz="900" smtClean="0">
                <a:solidFill>
                  <a:srgbClr val="6A8759"/>
                </a:solidFill>
                <a:latin typeface="JetBrains Mono"/>
                <a:cs typeface="Arial" pitchFamily="34" charset="0"/>
              </a:rPr>
            </a:br>
            <a:r>
              <a:rPr lang="en-US" sz="900" smtClean="0">
                <a:solidFill>
                  <a:srgbClr val="6A8759"/>
                </a:solidFill>
                <a:latin typeface="JetBrains Mono"/>
                <a:cs typeface="Arial" pitchFamily="34" charset="0"/>
              </a:rPr>
              <a:t>    </a:t>
            </a:r>
            <a:r>
              <a:rPr lang="en-US" sz="900" smtClean="0">
                <a:solidFill>
                  <a:srgbClr val="A9B7C6"/>
                </a:solidFill>
                <a:latin typeface="JetBrains Mono"/>
                <a:cs typeface="Arial" pitchFamily="34" charset="0"/>
              </a:rPr>
              <a:t>rev = Tk()</a:t>
            </a:r>
            <a:br>
              <a:rPr lang="en-US" sz="900" smtClean="0">
                <a:solidFill>
                  <a:srgbClr val="A9B7C6"/>
                </a:solidFill>
                <a:latin typeface="JetBrains Mono"/>
                <a:cs typeface="Arial" pitchFamily="34" charset="0"/>
              </a:rPr>
            </a:br>
            <a:r>
              <a:rPr lang="en-US" sz="900" smtClean="0">
                <a:solidFill>
                  <a:srgbClr val="A9B7C6"/>
                </a:solidFill>
                <a:latin typeface="JetBrains Mono"/>
                <a:cs typeface="Arial" pitchFamily="34" charset="0"/>
              </a:rPr>
              <a:t>    </a:t>
            </a:r>
            <a:r>
              <a:rPr lang="en-US" sz="900" smtClean="0">
                <a:solidFill>
                  <a:srgbClr val="A9B7C6"/>
                </a:solidFill>
                <a:latin typeface="JetBrains Mono"/>
                <a:cs typeface="Arial" pitchFamily="34" charset="0"/>
              </a:rPr>
              <a:t>total </a:t>
            </a:r>
            <a:r>
              <a:rPr lang="en-US" sz="900" smtClean="0">
                <a:solidFill>
                  <a:srgbClr val="A9B7C6"/>
                </a:solidFill>
                <a:latin typeface="JetBrains Mono"/>
                <a:cs typeface="Arial" pitchFamily="34" charset="0"/>
              </a:rPr>
              <a:t>= </a:t>
            </a:r>
            <a:r>
              <a:rPr lang="en-US" sz="900" smtClean="0">
                <a:solidFill>
                  <a:srgbClr val="6897BB"/>
                </a:solidFill>
                <a:latin typeface="JetBrains Mono"/>
                <a:cs typeface="Arial" pitchFamily="34" charset="0"/>
              </a:rPr>
              <a:t>0.0</a:t>
            </a:r>
            <a:r>
              <a:rPr lang="en-US" sz="900" smtClean="0">
                <a:solidFill>
                  <a:srgbClr val="6897BB"/>
                </a:solidFill>
                <a:latin typeface="JetBrains Mono"/>
                <a:cs typeface="Arial" pitchFamily="34" charset="0"/>
              </a:rPr>
              <a:t/>
            </a:r>
            <a:br>
              <a:rPr lang="en-US" sz="900" smtClean="0">
                <a:solidFill>
                  <a:srgbClr val="6897BB"/>
                </a:solidFill>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72737A"/>
                </a:solidFill>
                <a:effectLst/>
                <a:latin typeface="JetBrains Mono"/>
                <a:cs typeface="Arial" pitchFamily="34" charset="0"/>
              </a:rPr>
              <a:t>cb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6A8759"/>
                </a:solidFill>
                <a:effectLst/>
                <a:latin typeface="JetBrains Mono"/>
                <a:cs typeface="Arial" pitchFamily="34" charset="0"/>
              </a:rPr>
              <a:t>'cus_name'</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6A8759"/>
                </a:solidFill>
                <a:effectLst/>
                <a:latin typeface="JetBrains Mono"/>
                <a:cs typeface="Arial" pitchFamily="34" charset="0"/>
              </a:rPr>
              <a:t>'cus_add'</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6A8759"/>
                </a:solidFill>
                <a:effectLst/>
                <a:latin typeface="JetBrains Mono"/>
                <a:cs typeface="Arial" pitchFamily="34" charset="0"/>
              </a:rPr>
              <a:t>'items'</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6A8759"/>
                </a:solidFill>
                <a:effectLst/>
                <a:latin typeface="JetBrains Mono"/>
                <a:cs typeface="Arial" pitchFamily="34" charset="0"/>
              </a:rPr>
              <a:t>'Total_cost'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6A8759"/>
                </a:solidFill>
                <a:effectLst/>
                <a:latin typeface="JetBrains Mono"/>
                <a:cs typeface="Arial" pitchFamily="34" charset="0"/>
              </a:rPr>
              <a:t>'bill_dt'</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6A8759"/>
                </a:solidFill>
                <a:effectLst/>
                <a:latin typeface="JetBrains Mono"/>
                <a:cs typeface="Arial" pitchFamily="34" charset="0"/>
              </a:rPr>
              <a:t>'bill_no'</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6A8759"/>
                </a:solidFill>
                <a:effectLst/>
                <a:latin typeface="JetBrains Mono"/>
                <a:cs typeface="Arial" pitchFamily="34" charset="0"/>
              </a:rPr>
              <a:t>'bill'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6A8759"/>
                </a:solidFill>
                <a:effectLst/>
                <a:latin typeface="JetBrains Mono"/>
                <a:cs typeface="Arial" pitchFamily="34" charset="0"/>
              </a:rPr>
              <a:t>'val_id</a:t>
            </a:r>
            <a:r>
              <a:rPr kumimoji="0" lang="en-US" sz="900" b="0" i="0" u="none" strike="noStrike" cap="none" normalizeH="0" baseline="0" smtClean="0">
                <a:ln>
                  <a:noFill/>
                </a:ln>
                <a:solidFill>
                  <a:srgbClr val="6A8759"/>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today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888C6"/>
                </a:solidFill>
                <a:effectLst/>
                <a:latin typeface="JetBrains Mono"/>
                <a:cs typeface="Arial" pitchFamily="34" charset="0"/>
              </a:rPr>
              <a:t>str</a:t>
            </a:r>
            <a:r>
              <a:rPr kumimoji="0" lang="en-US" sz="900" b="0" i="0" u="none" strike="noStrike" cap="none" normalizeH="0" baseline="0" smtClean="0">
                <a:ln>
                  <a:noFill/>
                </a:ln>
                <a:solidFill>
                  <a:srgbClr val="A9B7C6"/>
                </a:solidFill>
                <a:effectLst/>
                <a:latin typeface="JetBrains Mono"/>
                <a:cs typeface="Arial" pitchFamily="34" charset="0"/>
              </a:rPr>
              <a:t>(time.localtime()[</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A9B7C6"/>
                </a:solidFill>
                <a:effectLst/>
                <a:latin typeface="JetBrains Mono"/>
                <a:cs typeface="Arial" pitchFamily="34" charset="0"/>
              </a:rPr>
              <a:t>]) + </a:t>
            </a:r>
            <a:r>
              <a:rPr kumimoji="0" lang="en-US" sz="900" b="0" i="0" u="none" strike="noStrike" cap="none" normalizeH="0" baseline="0" smtClean="0">
                <a:ln>
                  <a:noFill/>
                </a:ln>
                <a:solidFill>
                  <a:srgbClr val="6A8759"/>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888C6"/>
                </a:solidFill>
                <a:effectLst/>
                <a:latin typeface="JetBrains Mono"/>
                <a:cs typeface="Arial" pitchFamily="34" charset="0"/>
              </a:rPr>
              <a:t>str</a:t>
            </a:r>
            <a:r>
              <a:rPr kumimoji="0" lang="en-US" sz="900" b="0" i="0" u="none" strike="noStrike" cap="none" normalizeH="0" baseline="0" smtClean="0">
                <a:ln>
                  <a:noFill/>
                </a:ln>
                <a:solidFill>
                  <a:srgbClr val="A9B7C6"/>
                </a:solidFill>
                <a:effectLst/>
                <a:latin typeface="JetBrains Mono"/>
                <a:cs typeface="Arial" pitchFamily="34" charset="0"/>
              </a:rPr>
              <a:t>(time.localtime()[</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A9B7C6"/>
                </a:solidFill>
                <a:effectLst/>
                <a:latin typeface="JetBrains Mono"/>
                <a:cs typeface="Arial" pitchFamily="34" charset="0"/>
              </a:rPr>
              <a:t>]) + </a:t>
            </a:r>
            <a:r>
              <a:rPr kumimoji="0" lang="en-US" sz="900" b="0" i="0" u="none" strike="noStrike" cap="none" normalizeH="0" baseline="0" smtClean="0">
                <a:ln>
                  <a:noFill/>
                </a:ln>
                <a:solidFill>
                  <a:srgbClr val="6A8759"/>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888C6"/>
                </a:solidFill>
                <a:effectLst/>
                <a:latin typeface="JetBrains Mono"/>
                <a:cs typeface="Arial" pitchFamily="34" charset="0"/>
              </a:rPr>
              <a:t>str</a:t>
            </a:r>
            <a:r>
              <a:rPr kumimoji="0" lang="en-US" sz="900" b="0" i="0" u="none" strike="noStrike" cap="none" normalizeH="0" baseline="0" smtClean="0">
                <a:ln>
                  <a:noFill/>
                </a:ln>
                <a:solidFill>
                  <a:srgbClr val="A9B7C6"/>
                </a:solidFill>
                <a:effectLst/>
                <a:latin typeface="JetBrains Mono"/>
                <a:cs typeface="Arial" pitchFamily="34" charset="0"/>
              </a:rPr>
              <a:t>(time.localtime()[</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Label(rev</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'Today: ' </a:t>
            </a:r>
            <a:r>
              <a:rPr kumimoji="0" lang="en-US" sz="900" b="0" i="0" u="none" strike="noStrike" cap="none" normalizeH="0" baseline="0" smtClean="0">
                <a:ln>
                  <a:noFill/>
                </a:ln>
                <a:solidFill>
                  <a:srgbClr val="A9B7C6"/>
                </a:solidFill>
                <a:effectLst/>
                <a:latin typeface="JetBrains Mono"/>
                <a:cs typeface="Arial" pitchFamily="34" charset="0"/>
              </a:rPr>
              <a:t>+ today).grid(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cur_col.execute(</a:t>
            </a:r>
            <a:r>
              <a:rPr kumimoji="0" lang="en-US" sz="900" b="0" i="0" u="none" strike="noStrike" cap="none" normalizeH="0" baseline="0" smtClean="0">
                <a:ln>
                  <a:noFill/>
                </a:ln>
                <a:solidFill>
                  <a:srgbClr val="6A8759"/>
                </a:solidFill>
                <a:effectLst/>
                <a:latin typeface="JetBrains Mono"/>
                <a:cs typeface="Arial" pitchFamily="34" charset="0"/>
              </a:rPr>
              <a:t>'select * from bills'</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for </a:t>
            </a:r>
            <a:r>
              <a:rPr kumimoji="0" lang="en-US" sz="900" b="0" i="0" u="none" strike="noStrike" cap="none" normalizeH="0" baseline="0" smtClean="0">
                <a:ln>
                  <a:noFill/>
                </a:ln>
                <a:solidFill>
                  <a:srgbClr val="A9B7C6"/>
                </a:solidFill>
                <a:effectLst/>
                <a:latin typeface="JetBrains Mono"/>
                <a:cs typeface="Arial" pitchFamily="34" charset="0"/>
              </a:rPr>
              <a:t>i </a:t>
            </a:r>
            <a:r>
              <a:rPr kumimoji="0" lang="en-US" sz="900" b="0" i="0" u="none" strike="noStrike" cap="none" normalizeH="0" baseline="0" smtClean="0">
                <a:ln>
                  <a:noFill/>
                </a:ln>
                <a:solidFill>
                  <a:srgbClr val="CC7832"/>
                </a:solidFill>
                <a:effectLst/>
                <a:latin typeface="JetBrains Mono"/>
                <a:cs typeface="Arial" pitchFamily="34" charset="0"/>
              </a:rPr>
              <a:t>in </a:t>
            </a:r>
            <a:r>
              <a:rPr kumimoji="0" lang="en-US" sz="900" b="0" i="0" u="none" strike="noStrike" cap="none" normalizeH="0" baseline="0" smtClean="0">
                <a:ln>
                  <a:noFill/>
                </a:ln>
                <a:solidFill>
                  <a:srgbClr val="A9B7C6"/>
                </a:solidFill>
                <a:effectLst/>
                <a:latin typeface="JetBrains Mono"/>
                <a:cs typeface="Arial" pitchFamily="34" charset="0"/>
              </a:rPr>
              <a:t>cur_col:</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if </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4</a:t>
            </a:r>
            <a:r>
              <a:rPr kumimoji="0" lang="en-US" sz="900" b="0" i="0" u="none" strike="noStrike" cap="none" normalizeH="0" baseline="0" smtClean="0">
                <a:ln>
                  <a:noFill/>
                </a:ln>
                <a:solidFill>
                  <a:srgbClr val="A9B7C6"/>
                </a:solidFill>
                <a:effectLst/>
                <a:latin typeface="JetBrains Mono"/>
                <a:cs typeface="Arial" pitchFamily="34" charset="0"/>
              </a:rPr>
              <a:t>] == today:</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total += </a:t>
            </a:r>
            <a:r>
              <a:rPr kumimoji="0" lang="en-US" sz="900" b="0" i="0" u="none" strike="noStrike" cap="none" normalizeH="0" baseline="0" smtClean="0">
                <a:ln>
                  <a:noFill/>
                </a:ln>
                <a:solidFill>
                  <a:srgbClr val="8888C6"/>
                </a:solidFill>
                <a:effectLst/>
                <a:latin typeface="JetBrains Mono"/>
                <a:cs typeface="Arial" pitchFamily="34" charset="0"/>
              </a:rPr>
              <a:t>float</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3</a:t>
            </a:r>
            <a:r>
              <a:rPr kumimoji="0" lang="en-US" sz="900" b="0" i="0" u="none" strike="noStrike" cap="none" normalizeH="0" baseline="0" smtClean="0">
                <a:ln>
                  <a:noFill/>
                </a:ln>
                <a:solidFill>
                  <a:srgbClr val="A9B7C6"/>
                </a:solidFill>
                <a:effectLst/>
                <a:latin typeface="JetBrains Mon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888C6"/>
                </a:solidFill>
                <a:effectLst/>
                <a:latin typeface="JetBrains Mono"/>
                <a:cs typeface="Arial" pitchFamily="34" charset="0"/>
              </a:rPr>
              <a:t>print</a:t>
            </a:r>
            <a:r>
              <a:rPr kumimoji="0" lang="en-US" sz="900" b="0" i="0" u="none" strike="noStrike" cap="none" normalizeH="0" baseline="0" smtClean="0">
                <a:ln>
                  <a:noFill/>
                </a:ln>
                <a:solidFill>
                  <a:srgbClr val="A9B7C6"/>
                </a:solidFill>
                <a:effectLst/>
                <a:latin typeface="JetBrains Mono"/>
                <a:cs typeface="Arial" pitchFamily="34" charset="0"/>
              </a:rPr>
              <a:t>(total</a:t>
            </a:r>
            <a:r>
              <a:rPr kumimoji="0" lang="en-US" sz="900" b="0" i="0" u="none" strike="noStrike" cap="none" normalizeH="0" baseline="0" smtClean="0">
                <a:ln>
                  <a:noFill/>
                </a:ln>
                <a:solidFill>
                  <a:srgbClr val="A9B7C6"/>
                </a:solidFill>
                <a:effectLst/>
                <a:latin typeface="JetBrains Mono"/>
                <a:cs typeface="Arial" pitchFamily="34" charset="0"/>
              </a:rPr>
              <a:t>)</a:t>
            </a:r>
            <a:endParaRPr kumimoji="0" lang="en-IN"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IN"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Label(rev</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'Total revenue: Rs '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888C6"/>
                </a:solidFill>
                <a:effectLst/>
                <a:latin typeface="JetBrains Mono"/>
                <a:cs typeface="Arial" pitchFamily="34" charset="0"/>
              </a:rPr>
              <a:t>str</a:t>
            </a:r>
            <a:r>
              <a:rPr kumimoji="0" lang="en-US" sz="900" b="0" i="0" u="none" strike="noStrike" cap="none" normalizeH="0" baseline="0" smtClean="0">
                <a:ln>
                  <a:noFill/>
                </a:ln>
                <a:solidFill>
                  <a:srgbClr val="A9B7C6"/>
                </a:solidFill>
                <a:effectLst/>
                <a:latin typeface="JetBrains Mono"/>
                <a:cs typeface="Arial" pitchFamily="34" charset="0"/>
              </a:rPr>
              <a:t>(total)</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bg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'black'</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fg</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'white'</a:t>
            </a:r>
            <a:r>
              <a:rPr kumimoji="0" lang="en-US" sz="900" b="0" i="0" u="none" strike="noStrike" cap="none" normalizeH="0" baseline="0" smtClean="0">
                <a:ln>
                  <a:noFill/>
                </a:ln>
                <a:solidFill>
                  <a:srgbClr val="A9B7C6"/>
                </a:solidFill>
                <a:effectLst/>
                <a:latin typeface="JetBrains Mono"/>
                <a:cs typeface="Arial" pitchFamily="34" charset="0"/>
              </a:rPr>
              <a:t>).grid(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cx = </a:t>
            </a:r>
            <a:r>
              <a:rPr kumimoji="0" lang="en-US" sz="900" b="0" i="0" u="none" strike="noStrike" cap="none" normalizeH="0" baseline="0" smtClean="0">
                <a:ln>
                  <a:noFill/>
                </a:ln>
                <a:solidFill>
                  <a:srgbClr val="6897BB"/>
                </a:solidFill>
                <a:effectLst/>
                <a:latin typeface="JetBrains Mono"/>
                <a:cs typeface="Arial" pitchFamily="34" charset="0"/>
              </a:rPr>
              <a:t>0</a:t>
            </a:r>
            <a:br>
              <a:rPr kumimoji="0" lang="en-US" sz="900" b="0" i="0" u="none" strike="noStrike" cap="none" normalizeH="0" baseline="0" smtClean="0">
                <a:ln>
                  <a:noFill/>
                </a:ln>
                <a:solidFill>
                  <a:srgbClr val="6897BB"/>
                </a:solidFill>
                <a:effectLst/>
                <a:latin typeface="JetBrains Mono"/>
                <a:cs typeface="Arial" pitchFamily="34" charset="0"/>
              </a:rPr>
            </a:br>
            <a:r>
              <a:rPr kumimoji="0" lang="en-US" sz="900" b="0" i="0" u="none" strike="noStrike" cap="none" normalizeH="0" baseline="0" smtClean="0">
                <a:ln>
                  <a:noFill/>
                </a:ln>
                <a:solidFill>
                  <a:srgbClr val="6897BB"/>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vsb = Scrollbar(</a:t>
            </a:r>
            <a:r>
              <a:rPr kumimoji="0" lang="en-US" sz="900" b="0" i="0" u="none" strike="noStrike" cap="none" normalizeH="0" baseline="0" smtClean="0">
                <a:ln>
                  <a:noFill/>
                </a:ln>
                <a:solidFill>
                  <a:srgbClr val="AA4926"/>
                </a:solidFill>
                <a:effectLst/>
                <a:latin typeface="JetBrains Mono"/>
                <a:cs typeface="Arial" pitchFamily="34" charset="0"/>
              </a:rPr>
              <a:t>orient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'vertical</a:t>
            </a:r>
            <a:r>
              <a:rPr kumimoji="0" lang="en-US" sz="900" b="0" i="0" u="none" strike="noStrike" cap="none" normalizeH="0" baseline="0" smtClean="0">
                <a:ln>
                  <a:noFill/>
                </a:ln>
                <a:solidFill>
                  <a:srgbClr val="6A8759"/>
                </a:solidFill>
                <a:effectLst/>
                <a:latin typeface="JetBrains Mono"/>
                <a:cs typeface="Arial" pitchFamily="34" charset="0"/>
              </a:rPr>
              <a:t>'</a:t>
            </a:r>
            <a:r>
              <a:rPr kumimoji="0" lang="en-US" sz="900" b="0" i="0" u="none" strike="noStrike" cap="none" normalizeH="0" baseline="0" smtClean="0">
                <a:ln>
                  <a:noFill/>
                </a:ln>
                <a:solidFill>
                  <a:srgbClr val="A9B7C6"/>
                </a:solidFill>
                <a:effectLst/>
                <a:latin typeface="JetBrains Mono"/>
                <a:cs typeface="Arial" pitchFamily="34" charset="0"/>
              </a:rPr>
              <a:t>)</a:t>
            </a: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lb1 = Listbox(rev</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width</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yscrollcommand</a:t>
            </a:r>
            <a:r>
              <a:rPr kumimoji="0" lang="en-US" sz="900" b="0" i="0" u="none" strike="noStrike" cap="none" normalizeH="0" baseline="0" smtClean="0">
                <a:ln>
                  <a:noFill/>
                </a:ln>
                <a:solidFill>
                  <a:srgbClr val="A9B7C6"/>
                </a:solidFill>
                <a:effectLst/>
                <a:latin typeface="JetBrains Mono"/>
                <a:cs typeface="Arial" pitchFamily="34" charset="0"/>
              </a:rPr>
              <a:t>=vsb.set)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vsb.grid(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sticky</a:t>
            </a:r>
            <a:r>
              <a:rPr kumimoji="0" lang="en-US" sz="900" b="0" i="0" u="none" strike="noStrike" cap="none" normalizeH="0" baseline="0" smtClean="0">
                <a:ln>
                  <a:noFill/>
                </a:ln>
                <a:solidFill>
                  <a:srgbClr val="A9B7C6"/>
                </a:solidFill>
                <a:effectLst/>
                <a:latin typeface="JetBrains Mono"/>
                <a:cs typeface="Arial" pitchFamily="34" charset="0"/>
              </a:rPr>
              <a:t>=N + S)</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lb1.grid(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2</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vsb.config(</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=lb1.yview)</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cur_col.execute(</a:t>
            </a:r>
            <a:r>
              <a:rPr kumimoji="0" lang="en-US" sz="900" b="0" i="0" u="none" strike="noStrike" cap="none" normalizeH="0" baseline="0" smtClean="0">
                <a:ln>
                  <a:noFill/>
                </a:ln>
                <a:solidFill>
                  <a:srgbClr val="6A8759"/>
                </a:solidFill>
                <a:effectLst/>
                <a:latin typeface="JetBrains Mono"/>
                <a:cs typeface="Arial" pitchFamily="34" charset="0"/>
              </a:rPr>
              <a:t>"select * from bills"</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for </a:t>
            </a:r>
            <a:r>
              <a:rPr kumimoji="0" lang="en-US" sz="900" b="0" i="0" u="none" strike="noStrike" cap="none" normalizeH="0" baseline="0" smtClean="0">
                <a:ln>
                  <a:noFill/>
                </a:ln>
                <a:solidFill>
                  <a:srgbClr val="A9B7C6"/>
                </a:solidFill>
                <a:effectLst/>
                <a:latin typeface="JetBrains Mono"/>
                <a:cs typeface="Arial" pitchFamily="34" charset="0"/>
              </a:rPr>
              <a:t>i </a:t>
            </a:r>
            <a:r>
              <a:rPr kumimoji="0" lang="en-US" sz="900" b="0" i="0" u="none" strike="noStrike" cap="none" normalizeH="0" baseline="0" smtClean="0">
                <a:ln>
                  <a:noFill/>
                </a:ln>
                <a:solidFill>
                  <a:srgbClr val="CC7832"/>
                </a:solidFill>
                <a:effectLst/>
                <a:latin typeface="JetBrains Mono"/>
                <a:cs typeface="Arial" pitchFamily="34" charset="0"/>
              </a:rPr>
              <a:t>in </a:t>
            </a:r>
            <a:r>
              <a:rPr kumimoji="0" lang="en-US" sz="900" b="0" i="0" u="none" strike="noStrike" cap="none" normalizeH="0" baseline="0" smtClean="0">
                <a:ln>
                  <a:noFill/>
                </a:ln>
                <a:solidFill>
                  <a:srgbClr val="A9B7C6"/>
                </a:solidFill>
                <a:effectLst/>
                <a:latin typeface="JetBrains Mono"/>
                <a:cs typeface="Arial" pitchFamily="34" charset="0"/>
              </a:rPr>
              <a:t>cur_col:</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CC7832"/>
                </a:solidFill>
                <a:effectLst/>
                <a:latin typeface="JetBrains Mono"/>
                <a:cs typeface="Arial" pitchFamily="34" charset="0"/>
              </a:rPr>
              <a:t>if </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4</a:t>
            </a:r>
            <a:r>
              <a:rPr kumimoji="0" lang="en-US" sz="900" b="0" i="0" u="none" strike="noStrike" cap="none" normalizeH="0" baseline="0" smtClean="0">
                <a:ln>
                  <a:noFill/>
                </a:ln>
                <a:solidFill>
                  <a:srgbClr val="A9B7C6"/>
                </a:solidFill>
                <a:effectLst/>
                <a:latin typeface="JetBrains Mono"/>
                <a:cs typeface="Arial" pitchFamily="34" charset="0"/>
              </a:rPr>
              <a:t>] == today:</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cx += </a:t>
            </a:r>
            <a:r>
              <a:rPr kumimoji="0" lang="en-US" sz="900" b="0" i="0" u="none" strike="noStrike" cap="none" normalizeH="0" baseline="0" smtClean="0">
                <a:ln>
                  <a:noFill/>
                </a:ln>
                <a:solidFill>
                  <a:srgbClr val="6897BB"/>
                </a:solidFill>
                <a:effectLst/>
                <a:latin typeface="JetBrains Mono"/>
                <a:cs typeface="Arial" pitchFamily="34" charset="0"/>
              </a:rPr>
              <a:t>1</a:t>
            </a:r>
            <a:br>
              <a:rPr kumimoji="0" lang="en-US" sz="900" b="0" i="0" u="none" strike="noStrike" cap="none" normalizeH="0" baseline="0" smtClean="0">
                <a:ln>
                  <a:noFill/>
                </a:ln>
                <a:solidFill>
                  <a:srgbClr val="6897BB"/>
                </a:solidFill>
                <a:effectLst/>
                <a:latin typeface="JetBrains Mono"/>
                <a:cs typeface="Arial" pitchFamily="34" charset="0"/>
              </a:rPr>
            </a:br>
            <a:r>
              <a:rPr kumimoji="0" lang="en-US" sz="900" b="0" i="0" u="none" strike="noStrike" cap="none" normalizeH="0" baseline="0" smtClean="0">
                <a:ln>
                  <a:noFill/>
                </a:ln>
                <a:solidFill>
                  <a:srgbClr val="6897BB"/>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lb1.insert(cx</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6A8759"/>
                </a:solidFill>
                <a:effectLst/>
                <a:latin typeface="JetBrains Mono"/>
                <a:cs typeface="Arial" pitchFamily="34" charset="0"/>
              </a:rPr>
              <a:t>'Bill No.: '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888C6"/>
                </a:solidFill>
                <a:effectLst/>
                <a:latin typeface="JetBrains Mono"/>
                <a:cs typeface="Arial" pitchFamily="34" charset="0"/>
              </a:rPr>
              <a:t>str</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5</a:t>
            </a:r>
            <a:r>
              <a:rPr kumimoji="0" lang="en-US" sz="900" b="0" i="0" u="none" strike="noStrike" cap="none" normalizeH="0" baseline="0" smtClean="0">
                <a:ln>
                  <a:noFill/>
                </a:ln>
                <a:solidFill>
                  <a:srgbClr val="A9B7C6"/>
                </a:solidFill>
                <a:effectLst/>
                <a:latin typeface="JetBrains Mono"/>
                <a:cs typeface="Arial" pitchFamily="34" charset="0"/>
              </a:rPr>
              <a:t>]) + </a:t>
            </a:r>
            <a:r>
              <a:rPr kumimoji="0" lang="en-US" sz="900" b="0" i="0" u="none" strike="noStrike" cap="none" normalizeH="0" baseline="0" smtClean="0">
                <a:ln>
                  <a:noFill/>
                </a:ln>
                <a:solidFill>
                  <a:srgbClr val="6A8759"/>
                </a:solidFill>
                <a:effectLst/>
                <a:latin typeface="JetBrains Mono"/>
                <a:cs typeface="Arial" pitchFamily="34" charset="0"/>
              </a:rPr>
              <a:t>'    : Rs ' </a:t>
            </a: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8888C6"/>
                </a:solidFill>
                <a:effectLst/>
                <a:latin typeface="JetBrains Mono"/>
                <a:cs typeface="Arial" pitchFamily="34" charset="0"/>
              </a:rPr>
              <a:t>str</a:t>
            </a:r>
            <a:r>
              <a:rPr kumimoji="0" lang="en-US" sz="900" b="0" i="0" u="none" strike="noStrike" cap="none" normalizeH="0" baseline="0" smtClean="0">
                <a:ln>
                  <a:noFill/>
                </a:ln>
                <a:solidFill>
                  <a:srgbClr val="A9B7C6"/>
                </a:solidFill>
                <a:effectLst/>
                <a:latin typeface="JetBrains Mono"/>
                <a:cs typeface="Arial" pitchFamily="34" charset="0"/>
              </a:rPr>
              <a:t>(i[</a:t>
            </a:r>
            <a:r>
              <a:rPr kumimoji="0" lang="en-US" sz="900" b="0" i="0" u="none" strike="noStrike" cap="none" normalizeH="0" baseline="0" smtClean="0">
                <a:ln>
                  <a:noFill/>
                </a:ln>
                <a:solidFill>
                  <a:srgbClr val="6897BB"/>
                </a:solidFill>
                <a:effectLst/>
                <a:latin typeface="JetBrains Mono"/>
                <a:cs typeface="Arial" pitchFamily="34" charset="0"/>
              </a:rPr>
              <a:t>3</a:t>
            </a:r>
            <a:r>
              <a:rPr kumimoji="0" lang="en-US" sz="900" b="0" i="0" u="none" strike="noStrike" cap="none" normalizeH="0" baseline="0" smtClean="0">
                <a:ln>
                  <a:noFill/>
                </a:ln>
                <a:solidFill>
                  <a:srgbClr val="A9B7C6"/>
                </a:solidFill>
                <a:effectLst/>
                <a:latin typeface="JetBrains Mono"/>
                <a:cs typeface="Arial" pitchFamily="34" charset="0"/>
              </a:rPr>
              <a:t>]))</a:t>
            </a:r>
            <a:br>
              <a:rPr kumimoji="0" lang="en-US" sz="900" b="0" i="0" u="none" strike="noStrike" cap="none" normalizeH="0" baseline="0" smtClean="0">
                <a:ln>
                  <a:noFill/>
                </a:ln>
                <a:solidFill>
                  <a:srgbClr val="A9B7C6"/>
                </a:solidFill>
                <a:effectLst/>
                <a:latin typeface="JetBrains Mono"/>
                <a:cs typeface="Arial" pitchFamily="34" charset="0"/>
              </a:rPr>
            </a:br>
            <a:r>
              <a:rPr kumimoji="0" lang="en-US" sz="900" b="0" i="0" u="none" strike="noStrike" cap="none" normalizeH="0" baseline="0" smtClean="0">
                <a:ln>
                  <a:noFill/>
                </a:ln>
                <a:solidFill>
                  <a:srgbClr val="A9B7C6"/>
                </a:solidFill>
                <a:effectLst/>
                <a:latin typeface="JetBrains Mono"/>
                <a:cs typeface="Arial" pitchFamily="34" charset="0"/>
              </a:rPr>
              <a:t>    connection.commit()</a:t>
            </a:r>
            <a:r>
              <a:rPr kumimoji="0" lang="en-US" sz="900" b="0" i="0" u="none" strike="noStrike" cap="none" normalizeH="0" baseline="0" smtClean="0">
                <a:ln>
                  <a:noFill/>
                </a:ln>
                <a:solidFill>
                  <a:srgbClr val="A9B7C6"/>
                </a:solidFill>
                <a:effectLst/>
                <a:latin typeface="JetBrains Mono"/>
                <a:cs typeface="Arial" pitchFamily="34" charset="0"/>
              </a:rPr>
              <a:t/>
            </a:r>
            <a:br>
              <a:rPr kumimoji="0" lang="en-US" sz="900" b="0" i="0" u="none" strike="noStrike" cap="none" normalizeH="0" baseline="0" smtClean="0">
                <a:ln>
                  <a:noFill/>
                </a:ln>
                <a:solidFill>
                  <a:srgbClr val="A9B7C6"/>
                </a:solidFill>
                <a:effectLst/>
                <a:latin typeface="JetBrains Mono"/>
                <a:cs typeface="Arial" pitchFamily="34" charset="0"/>
              </a:rPr>
            </a:br>
            <a:endParaRPr kumimoji="0" lang="en-IN"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A9B7C6"/>
              </a:solidFill>
              <a:effectLst/>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IN"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Button(rev</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text</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A8759"/>
                </a:solidFill>
                <a:effectLst/>
                <a:latin typeface="JetBrains Mono"/>
                <a:cs typeface="Arial" pitchFamily="34" charset="0"/>
              </a:rPr>
              <a:t>'Main Menu'</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command</a:t>
            </a:r>
            <a:r>
              <a:rPr kumimoji="0" lang="en-US" sz="900" b="0" i="0" u="none" strike="noStrike" cap="none" normalizeH="0" baseline="0" smtClean="0">
                <a:ln>
                  <a:noFill/>
                </a:ln>
                <a:solidFill>
                  <a:srgbClr val="A9B7C6"/>
                </a:solidFill>
                <a:effectLst/>
                <a:latin typeface="JetBrains Mono"/>
                <a:cs typeface="Arial" pitchFamily="34" charset="0"/>
              </a:rPr>
              <a:t>=main_menu).grid(</a:t>
            </a:r>
            <a:r>
              <a:rPr kumimoji="0" lang="en-US" sz="900" b="0" i="0" u="none" strike="noStrike" cap="none" normalizeH="0" baseline="0" smtClean="0">
                <a:ln>
                  <a:noFill/>
                </a:ln>
                <a:solidFill>
                  <a:srgbClr val="AA4926"/>
                </a:solidFill>
                <a:effectLst/>
                <a:latin typeface="JetBrains Mono"/>
                <a:cs typeface="Arial" pitchFamily="34" charset="0"/>
              </a:rPr>
              <a:t>row</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15</a:t>
            </a:r>
            <a:r>
              <a:rPr kumimoji="0" lang="en-US" sz="900" b="0" i="0" u="none" strike="noStrike" cap="none" normalizeH="0" baseline="0" smtClean="0">
                <a:ln>
                  <a:noFill/>
                </a:ln>
                <a:solidFill>
                  <a:srgbClr val="CC7832"/>
                </a:solidFill>
                <a:effectLst/>
                <a:latin typeface="JetBrains Mono"/>
                <a:cs typeface="Arial" pitchFamily="34" charset="0"/>
              </a:rPr>
              <a:t>, </a:t>
            </a:r>
            <a:r>
              <a:rPr kumimoji="0" lang="en-US" sz="900" b="0" i="0" u="none" strike="noStrike" cap="none" normalizeH="0" baseline="0" smtClean="0">
                <a:ln>
                  <a:noFill/>
                </a:ln>
                <a:solidFill>
                  <a:srgbClr val="AA4926"/>
                </a:solidFill>
                <a:effectLst/>
                <a:latin typeface="JetBrains Mono"/>
                <a:cs typeface="Arial" pitchFamily="34" charset="0"/>
              </a:rPr>
              <a:t>column</a:t>
            </a:r>
            <a:r>
              <a:rPr kumimoji="0" lang="en-US" sz="900" b="0" i="0" u="none" strike="noStrike" cap="none" normalizeH="0" baseline="0" smtClean="0">
                <a:ln>
                  <a:noFill/>
                </a:ln>
                <a:solidFill>
                  <a:srgbClr val="A9B7C6"/>
                </a:solidFill>
                <a:effectLst/>
                <a:latin typeface="JetBrains Mono"/>
                <a:cs typeface="Arial" pitchFamily="34" charset="0"/>
              </a:rPr>
              <a:t>=</a:t>
            </a:r>
            <a:r>
              <a:rPr kumimoji="0" lang="en-US" sz="900" b="0" i="0" u="none" strike="noStrike" cap="none" normalizeH="0" baseline="0" smtClean="0">
                <a:ln>
                  <a:noFill/>
                </a:ln>
                <a:solidFill>
                  <a:srgbClr val="6897BB"/>
                </a:solidFill>
                <a:effectLst/>
                <a:latin typeface="JetBrains Mono"/>
                <a:cs typeface="Arial" pitchFamily="34" charset="0"/>
              </a:rPr>
              <a:t>0</a:t>
            </a:r>
            <a:r>
              <a:rPr kumimoji="0" lang="en-US" sz="900" b="0" i="0" u="none" strike="noStrike" cap="none" normalizeH="0" baseline="0" smtClean="0">
                <a:ln>
                  <a:noFill/>
                </a:ln>
                <a:solidFill>
                  <a:srgbClr val="A9B7C6"/>
                </a:solidFill>
                <a:effectLst/>
                <a:latin typeface="JetBrains Mono"/>
                <a:cs typeface="Arial" pitchFamily="34" charset="0"/>
              </a:rPr>
              <a:t>)</a:t>
            </a: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smtClean="0">
              <a:solidFill>
                <a:srgbClr val="A9B7C6"/>
              </a:solidFill>
              <a:latin typeface="JetBrai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9B7C6"/>
                </a:solidFill>
                <a:effectLst/>
                <a:latin typeface="JetBrains Mono"/>
                <a:cs typeface="Arial" pitchFamily="34" charset="0"/>
              </a:rPr>
              <a:t>    </a:t>
            </a:r>
            <a:r>
              <a:rPr kumimoji="0" lang="en-US" sz="900" b="0" i="0" u="none" strike="noStrike" cap="none" normalizeH="0" baseline="0" smtClean="0">
                <a:ln>
                  <a:noFill/>
                </a:ln>
                <a:solidFill>
                  <a:srgbClr val="A9B7C6"/>
                </a:solidFill>
                <a:effectLst/>
                <a:latin typeface="JetBrains Mono"/>
                <a:cs typeface="Arial" pitchFamily="34" charset="0"/>
              </a:rPr>
              <a:t>rev.mainloop</a:t>
            </a:r>
            <a:r>
              <a:rPr kumimoji="0" lang="en-US" sz="900" b="0" i="0" u="none" strike="noStrike" cap="none" normalizeH="0" baseline="0" smtClean="0">
                <a:ln>
                  <a:noFill/>
                </a:ln>
                <a:solidFill>
                  <a:srgbClr val="A9B7C6"/>
                </a:solidFill>
                <a:effectLst/>
                <a:latin typeface="JetBrains Mono"/>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654" y="332656"/>
            <a:ext cx="4682692" cy="830997"/>
          </a:xfrm>
          <a:prstGeom prst="rect">
            <a:avLst/>
          </a:prstGeom>
          <a:noFill/>
        </p:spPr>
        <p:txBody>
          <a:bodyPr wrap="none" rtlCol="0">
            <a:spAutoFit/>
          </a:bodyPr>
          <a:lstStyle/>
          <a:p>
            <a:r>
              <a:rPr lang="en-IN" sz="4800" smtClean="0">
                <a:latin typeface="MS Reference Sans Serif" panose="020B0604030504040204" pitchFamily="34" charset="0"/>
              </a:rPr>
              <a:t>Other features</a:t>
            </a:r>
            <a:endParaRPr lang="en-US" sz="4800" dirty="0">
              <a:latin typeface="MS Reference Sans Serif" panose="020B0604030504040204" pitchFamily="34" charset="0"/>
            </a:endParaRPr>
          </a:p>
        </p:txBody>
      </p:sp>
      <p:pic>
        <p:nvPicPr>
          <p:cNvPr id="39938" name="Picture 2"/>
          <p:cNvPicPr>
            <a:picLocks noChangeAspect="1" noChangeArrowheads="1"/>
          </p:cNvPicPr>
          <p:nvPr/>
        </p:nvPicPr>
        <p:blipFill>
          <a:blip r:embed="rId2"/>
          <a:srcRect/>
          <a:stretch>
            <a:fillRect/>
          </a:stretch>
        </p:blipFill>
        <p:spPr bwMode="auto">
          <a:xfrm>
            <a:off x="1571604" y="3357562"/>
            <a:ext cx="6475071" cy="2643206"/>
          </a:xfrm>
          <a:prstGeom prst="rect">
            <a:avLst/>
          </a:prstGeom>
          <a:noFill/>
          <a:ln w="9525">
            <a:solidFill>
              <a:schemeClr val="tx1"/>
            </a:solidFill>
            <a:miter lim="800000"/>
            <a:headEnd/>
            <a:tailEnd/>
          </a:ln>
          <a:effectLst/>
        </p:spPr>
      </p:pic>
      <p:sp>
        <p:nvSpPr>
          <p:cNvPr id="6" name="TextBox 5"/>
          <p:cNvSpPr txBox="1"/>
          <p:nvPr/>
        </p:nvSpPr>
        <p:spPr>
          <a:xfrm>
            <a:off x="3725349" y="1785926"/>
            <a:ext cx="2167581" cy="523220"/>
          </a:xfrm>
          <a:prstGeom prst="rect">
            <a:avLst/>
          </a:prstGeom>
          <a:noFill/>
        </p:spPr>
        <p:txBody>
          <a:bodyPr wrap="none" rtlCol="0">
            <a:spAutoFit/>
          </a:bodyPr>
          <a:lstStyle/>
          <a:p>
            <a:r>
              <a:rPr lang="en-IN" sz="2800" smtClean="0"/>
              <a:t>Expiry Check</a:t>
            </a:r>
            <a:endParaRPr lang="en-US" sz="2800"/>
          </a:p>
        </p:txBody>
      </p:sp>
      <p:cxnSp>
        <p:nvCxnSpPr>
          <p:cNvPr id="14" name="Straight Connector 13"/>
          <p:cNvCxnSpPr/>
          <p:nvPr/>
        </p:nvCxnSpPr>
        <p:spPr>
          <a:xfrm>
            <a:off x="857224" y="1427148"/>
            <a:ext cx="7429552" cy="1588"/>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654" y="332656"/>
            <a:ext cx="4682692" cy="830997"/>
          </a:xfrm>
          <a:prstGeom prst="rect">
            <a:avLst/>
          </a:prstGeom>
          <a:noFill/>
        </p:spPr>
        <p:txBody>
          <a:bodyPr wrap="none" rtlCol="0">
            <a:spAutoFit/>
          </a:bodyPr>
          <a:lstStyle/>
          <a:p>
            <a:r>
              <a:rPr lang="en-IN" sz="4800" smtClean="0">
                <a:latin typeface="MS Reference Sans Serif" panose="020B0604030504040204" pitchFamily="34" charset="0"/>
              </a:rPr>
              <a:t>Other features</a:t>
            </a:r>
            <a:endParaRPr lang="en-US" sz="4800" dirty="0">
              <a:latin typeface="MS Reference Sans Serif" panose="020B0604030504040204" pitchFamily="34" charset="0"/>
            </a:endParaRPr>
          </a:p>
        </p:txBody>
      </p:sp>
      <p:pic>
        <p:nvPicPr>
          <p:cNvPr id="39940" name="Picture 4"/>
          <p:cNvPicPr>
            <a:picLocks noChangeAspect="1" noChangeArrowheads="1"/>
          </p:cNvPicPr>
          <p:nvPr/>
        </p:nvPicPr>
        <p:blipFill>
          <a:blip r:embed="rId2"/>
          <a:srcRect/>
          <a:stretch>
            <a:fillRect/>
          </a:stretch>
        </p:blipFill>
        <p:spPr bwMode="auto">
          <a:xfrm>
            <a:off x="2393141" y="3286124"/>
            <a:ext cx="4357718" cy="2625986"/>
          </a:xfrm>
          <a:prstGeom prst="rect">
            <a:avLst/>
          </a:prstGeom>
          <a:noFill/>
          <a:ln w="9525">
            <a:solidFill>
              <a:schemeClr val="tx1"/>
            </a:solidFill>
            <a:miter lim="800000"/>
            <a:headEnd/>
            <a:tailEnd/>
          </a:ln>
          <a:effectLst/>
        </p:spPr>
      </p:pic>
      <p:sp>
        <p:nvSpPr>
          <p:cNvPr id="12" name="TextBox 11"/>
          <p:cNvSpPr txBox="1"/>
          <p:nvPr/>
        </p:nvSpPr>
        <p:spPr>
          <a:xfrm>
            <a:off x="2750331" y="1785926"/>
            <a:ext cx="3643338" cy="523220"/>
          </a:xfrm>
          <a:prstGeom prst="rect">
            <a:avLst/>
          </a:prstGeom>
          <a:noFill/>
        </p:spPr>
        <p:txBody>
          <a:bodyPr wrap="square" rtlCol="0">
            <a:spAutoFit/>
          </a:bodyPr>
          <a:lstStyle/>
          <a:p>
            <a:r>
              <a:rPr lang="en-IN" sz="2800" smtClean="0"/>
              <a:t>Add Valued Customer</a:t>
            </a:r>
            <a:endParaRPr lang="en-US" sz="2800"/>
          </a:p>
        </p:txBody>
      </p:sp>
      <p:sp>
        <p:nvSpPr>
          <p:cNvPr id="13" name="TextBox 12"/>
          <p:cNvSpPr txBox="1"/>
          <p:nvPr/>
        </p:nvSpPr>
        <p:spPr>
          <a:xfrm>
            <a:off x="-2143172" y="1071546"/>
            <a:ext cx="2143172" cy="1323439"/>
          </a:xfrm>
          <a:prstGeom prst="rect">
            <a:avLst/>
          </a:prstGeom>
          <a:noFill/>
        </p:spPr>
        <p:txBody>
          <a:bodyPr wrap="square" rtlCol="0">
            <a:spAutoFit/>
          </a:bodyPr>
          <a:lstStyle/>
          <a:p>
            <a:r>
              <a:rPr lang="en-IN" sz="2000" smtClean="0"/>
              <a:t>Valued Customers</a:t>
            </a:r>
          </a:p>
          <a:p>
            <a:r>
              <a:rPr lang="en-IN" sz="2000" smtClean="0"/>
              <a:t>get products at discounted rate</a:t>
            </a:r>
            <a:endParaRPr lang="en-US" sz="2000"/>
          </a:p>
        </p:txBody>
      </p:sp>
      <p:cxnSp>
        <p:nvCxnSpPr>
          <p:cNvPr id="8" name="Straight Connector 7"/>
          <p:cNvCxnSpPr/>
          <p:nvPr/>
        </p:nvCxnSpPr>
        <p:spPr>
          <a:xfrm>
            <a:off x="857224" y="1427148"/>
            <a:ext cx="7429552" cy="1588"/>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654" y="332656"/>
            <a:ext cx="4682692" cy="830997"/>
          </a:xfrm>
          <a:prstGeom prst="rect">
            <a:avLst/>
          </a:prstGeom>
          <a:noFill/>
        </p:spPr>
        <p:txBody>
          <a:bodyPr wrap="none" rtlCol="0">
            <a:spAutoFit/>
          </a:bodyPr>
          <a:lstStyle/>
          <a:p>
            <a:r>
              <a:rPr lang="en-IN" sz="4800" smtClean="0">
                <a:latin typeface="MS Reference Sans Serif" panose="020B0604030504040204" pitchFamily="34" charset="0"/>
              </a:rPr>
              <a:t>Other features</a:t>
            </a:r>
            <a:endParaRPr lang="en-US" sz="4800" dirty="0">
              <a:latin typeface="MS Reference Sans Serif" panose="020B0604030504040204" pitchFamily="34" charset="0"/>
            </a:endParaRPr>
          </a:p>
        </p:txBody>
      </p:sp>
      <p:cxnSp>
        <p:nvCxnSpPr>
          <p:cNvPr id="3" name="Straight Connector 2"/>
          <p:cNvCxnSpPr/>
          <p:nvPr/>
        </p:nvCxnSpPr>
        <p:spPr>
          <a:xfrm>
            <a:off x="857224" y="1427148"/>
            <a:ext cx="7429552" cy="1588"/>
          </a:xfrm>
          <a:prstGeom prst="line">
            <a:avLst/>
          </a:prstGeom>
          <a:ln/>
        </p:spPr>
        <p:style>
          <a:lnRef idx="3">
            <a:schemeClr val="accent6"/>
          </a:lnRef>
          <a:fillRef idx="0">
            <a:schemeClr val="accent6"/>
          </a:fillRef>
          <a:effectRef idx="2">
            <a:schemeClr val="accent6"/>
          </a:effectRef>
          <a:fontRef idx="minor">
            <a:schemeClr val="tx1"/>
          </a:fontRef>
        </p:style>
      </p:cxnSp>
      <p:sp>
        <p:nvSpPr>
          <p:cNvPr id="6" name="TextBox 5"/>
          <p:cNvSpPr txBox="1"/>
          <p:nvPr/>
        </p:nvSpPr>
        <p:spPr>
          <a:xfrm>
            <a:off x="2785293" y="1785926"/>
            <a:ext cx="3573414" cy="523220"/>
          </a:xfrm>
          <a:prstGeom prst="rect">
            <a:avLst/>
          </a:prstGeom>
          <a:noFill/>
        </p:spPr>
        <p:txBody>
          <a:bodyPr wrap="none" rtlCol="0">
            <a:spAutoFit/>
          </a:bodyPr>
          <a:lstStyle/>
          <a:p>
            <a:r>
              <a:rPr lang="en-IN" sz="2800" smtClean="0"/>
              <a:t>Modify Product Details</a:t>
            </a:r>
            <a:endParaRPr lang="en-US" sz="2800"/>
          </a:p>
        </p:txBody>
      </p:sp>
      <p:grpSp>
        <p:nvGrpSpPr>
          <p:cNvPr id="9" name="Group 8"/>
          <p:cNvGrpSpPr/>
          <p:nvPr/>
        </p:nvGrpSpPr>
        <p:grpSpPr>
          <a:xfrm>
            <a:off x="535998" y="2643182"/>
            <a:ext cx="8072005" cy="3857652"/>
            <a:chOff x="535998" y="2643182"/>
            <a:chExt cx="8072005" cy="3857652"/>
          </a:xfrm>
        </p:grpSpPr>
        <p:pic>
          <p:nvPicPr>
            <p:cNvPr id="7" name="Picture 3"/>
            <p:cNvPicPr>
              <a:picLocks noChangeAspect="1" noChangeArrowheads="1"/>
            </p:cNvPicPr>
            <p:nvPr/>
          </p:nvPicPr>
          <p:blipFill>
            <a:blip r:embed="rId2"/>
            <a:srcRect/>
            <a:stretch>
              <a:fillRect/>
            </a:stretch>
          </p:blipFill>
          <p:spPr bwMode="auto">
            <a:xfrm>
              <a:off x="535998" y="2643182"/>
              <a:ext cx="8072005" cy="3857652"/>
            </a:xfrm>
            <a:prstGeom prst="rect">
              <a:avLst/>
            </a:prstGeom>
            <a:noFill/>
            <a:ln w="9525">
              <a:solidFill>
                <a:schemeClr val="tx1"/>
              </a:solidFill>
              <a:miter lim="800000"/>
              <a:headEnd/>
              <a:tailEnd/>
            </a:ln>
            <a:effectLst/>
          </p:spPr>
        </p:pic>
        <p:sp>
          <p:nvSpPr>
            <p:cNvPr id="8" name="Rectangle 7"/>
            <p:cNvSpPr/>
            <p:nvPr/>
          </p:nvSpPr>
          <p:spPr>
            <a:xfrm>
              <a:off x="2513680" y="4071942"/>
              <a:ext cx="357190" cy="285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654" y="332656"/>
            <a:ext cx="4682692" cy="830997"/>
          </a:xfrm>
          <a:prstGeom prst="rect">
            <a:avLst/>
          </a:prstGeom>
          <a:noFill/>
        </p:spPr>
        <p:txBody>
          <a:bodyPr wrap="none" rtlCol="0">
            <a:spAutoFit/>
          </a:bodyPr>
          <a:lstStyle/>
          <a:p>
            <a:r>
              <a:rPr lang="en-IN" sz="4800" smtClean="0">
                <a:latin typeface="MS Reference Sans Serif" panose="020B0604030504040204" pitchFamily="34" charset="0"/>
              </a:rPr>
              <a:t>Other features</a:t>
            </a:r>
            <a:endParaRPr lang="en-US" sz="4800" dirty="0">
              <a:latin typeface="MS Reference Sans Serif" panose="020B0604030504040204" pitchFamily="34" charset="0"/>
            </a:endParaRPr>
          </a:p>
        </p:txBody>
      </p:sp>
      <p:cxnSp>
        <p:nvCxnSpPr>
          <p:cNvPr id="3" name="Straight Connector 2"/>
          <p:cNvCxnSpPr/>
          <p:nvPr/>
        </p:nvCxnSpPr>
        <p:spPr>
          <a:xfrm>
            <a:off x="857224" y="1427148"/>
            <a:ext cx="7429552" cy="1588"/>
          </a:xfrm>
          <a:prstGeom prst="line">
            <a:avLst/>
          </a:prstGeom>
          <a:ln/>
        </p:spPr>
        <p:style>
          <a:lnRef idx="3">
            <a:schemeClr val="accent6"/>
          </a:lnRef>
          <a:fillRef idx="0">
            <a:schemeClr val="accent6"/>
          </a:fillRef>
          <a:effectRef idx="2">
            <a:schemeClr val="accent6"/>
          </a:effectRef>
          <a:fontRef idx="minor">
            <a:schemeClr val="tx1"/>
          </a:fontRef>
        </p:style>
      </p:cxnSp>
      <p:sp>
        <p:nvSpPr>
          <p:cNvPr id="6" name="TextBox 5"/>
          <p:cNvSpPr txBox="1"/>
          <p:nvPr/>
        </p:nvSpPr>
        <p:spPr>
          <a:xfrm>
            <a:off x="3363977" y="1785926"/>
            <a:ext cx="2416046" cy="523220"/>
          </a:xfrm>
          <a:prstGeom prst="rect">
            <a:avLst/>
          </a:prstGeom>
          <a:noFill/>
        </p:spPr>
        <p:txBody>
          <a:bodyPr wrap="none" rtlCol="0">
            <a:spAutoFit/>
          </a:bodyPr>
          <a:lstStyle/>
          <a:p>
            <a:r>
              <a:rPr lang="en-IN" sz="2800" smtClean="0"/>
              <a:t>Delete Product</a:t>
            </a:r>
            <a:endParaRPr lang="en-US" sz="2800"/>
          </a:p>
        </p:txBody>
      </p:sp>
      <p:pic>
        <p:nvPicPr>
          <p:cNvPr id="40963" name="Picture 3"/>
          <p:cNvPicPr>
            <a:picLocks noChangeAspect="1" noChangeArrowheads="1"/>
          </p:cNvPicPr>
          <p:nvPr/>
        </p:nvPicPr>
        <p:blipFill>
          <a:blip r:embed="rId2"/>
          <a:srcRect/>
          <a:stretch>
            <a:fillRect/>
          </a:stretch>
        </p:blipFill>
        <p:spPr bwMode="auto">
          <a:xfrm>
            <a:off x="533873" y="2571744"/>
            <a:ext cx="8076254" cy="4000528"/>
          </a:xfrm>
          <a:prstGeom prst="rect">
            <a:avLst/>
          </a:prstGeom>
          <a:noFill/>
          <a:ln w="9525">
            <a:solidFill>
              <a:schemeClr val="tx1"/>
            </a:solidFill>
            <a:miter lim="800000"/>
            <a:headEnd/>
            <a:tailEnd/>
          </a:ln>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654" y="332656"/>
            <a:ext cx="4682692" cy="830997"/>
          </a:xfrm>
          <a:prstGeom prst="rect">
            <a:avLst/>
          </a:prstGeom>
          <a:noFill/>
        </p:spPr>
        <p:txBody>
          <a:bodyPr wrap="none" rtlCol="0">
            <a:spAutoFit/>
          </a:bodyPr>
          <a:lstStyle/>
          <a:p>
            <a:r>
              <a:rPr lang="en-IN" sz="4800" smtClean="0">
                <a:latin typeface="MS Reference Sans Serif" panose="020B0604030504040204" pitchFamily="34" charset="0"/>
              </a:rPr>
              <a:t>Other features</a:t>
            </a:r>
            <a:endParaRPr lang="en-US" sz="4800" dirty="0">
              <a:latin typeface="MS Reference Sans Serif" panose="020B0604030504040204" pitchFamily="34" charset="0"/>
            </a:endParaRPr>
          </a:p>
        </p:txBody>
      </p:sp>
      <p:cxnSp>
        <p:nvCxnSpPr>
          <p:cNvPr id="3" name="Straight Connector 2"/>
          <p:cNvCxnSpPr/>
          <p:nvPr/>
        </p:nvCxnSpPr>
        <p:spPr>
          <a:xfrm>
            <a:off x="755576" y="1427148"/>
            <a:ext cx="7429552" cy="1588"/>
          </a:xfrm>
          <a:prstGeom prst="line">
            <a:avLst/>
          </a:prstGeom>
          <a:ln/>
        </p:spPr>
        <p:style>
          <a:lnRef idx="3">
            <a:schemeClr val="accent6"/>
          </a:lnRef>
          <a:fillRef idx="0">
            <a:schemeClr val="accent6"/>
          </a:fillRef>
          <a:effectRef idx="2">
            <a:schemeClr val="accent6"/>
          </a:effectRef>
          <a:fontRef idx="minor">
            <a:schemeClr val="tx1"/>
          </a:fontRef>
        </p:style>
      </p:cxnSp>
      <p:sp>
        <p:nvSpPr>
          <p:cNvPr id="6" name="TextBox 5"/>
          <p:cNvSpPr txBox="1"/>
          <p:nvPr/>
        </p:nvSpPr>
        <p:spPr>
          <a:xfrm>
            <a:off x="3028291" y="1785926"/>
            <a:ext cx="2884123" cy="523220"/>
          </a:xfrm>
          <a:prstGeom prst="rect">
            <a:avLst/>
          </a:prstGeom>
          <a:noFill/>
        </p:spPr>
        <p:txBody>
          <a:bodyPr wrap="none" rtlCol="0">
            <a:spAutoFit/>
          </a:bodyPr>
          <a:lstStyle/>
          <a:p>
            <a:r>
              <a:rPr lang="en-IN" sz="2800" smtClean="0"/>
              <a:t>Customer Services</a:t>
            </a:r>
          </a:p>
        </p:txBody>
      </p:sp>
      <p:pic>
        <p:nvPicPr>
          <p:cNvPr id="8" name="Picture 2"/>
          <p:cNvPicPr>
            <a:picLocks noChangeAspect="1" noChangeArrowheads="1"/>
          </p:cNvPicPr>
          <p:nvPr/>
        </p:nvPicPr>
        <p:blipFill>
          <a:blip r:embed="rId2"/>
          <a:srcRect/>
          <a:stretch>
            <a:fillRect/>
          </a:stretch>
        </p:blipFill>
        <p:spPr bwMode="auto">
          <a:xfrm>
            <a:off x="2405794" y="2714620"/>
            <a:ext cx="4129116" cy="2786082"/>
          </a:xfrm>
          <a:prstGeom prst="rect">
            <a:avLst/>
          </a:prstGeom>
          <a:noFill/>
          <a:ln w="9525">
            <a:solidFill>
              <a:schemeClr val="tx1"/>
            </a:solidFill>
            <a:miter lim="800000"/>
            <a:headEnd/>
            <a:tailEnd/>
          </a:ln>
          <a:effectLst/>
        </p:spPr>
      </p:pic>
      <p:sp>
        <p:nvSpPr>
          <p:cNvPr id="9" name="TextBox 8"/>
          <p:cNvSpPr txBox="1"/>
          <p:nvPr/>
        </p:nvSpPr>
        <p:spPr>
          <a:xfrm>
            <a:off x="-2000296" y="1071546"/>
            <a:ext cx="1928826" cy="5016758"/>
          </a:xfrm>
          <a:prstGeom prst="rect">
            <a:avLst/>
          </a:prstGeom>
          <a:noFill/>
        </p:spPr>
        <p:txBody>
          <a:bodyPr wrap="square" rtlCol="0">
            <a:spAutoFit/>
          </a:bodyPr>
          <a:lstStyle/>
          <a:p>
            <a:r>
              <a:rPr lang="en-IN" sz="2000" smtClean="0"/>
              <a:t>This is the customer’s </a:t>
            </a:r>
            <a:r>
              <a:rPr lang="en-IN" sz="2000" smtClean="0"/>
              <a:t>version of the </a:t>
            </a:r>
            <a:r>
              <a:rPr lang="en-IN" sz="2000" smtClean="0"/>
              <a:t>Main </a:t>
            </a:r>
            <a:r>
              <a:rPr lang="en-IN" sz="2000" smtClean="0"/>
              <a:t>Menu.</a:t>
            </a:r>
          </a:p>
          <a:p>
            <a:r>
              <a:rPr lang="en-IN" sz="2000" smtClean="0"/>
              <a:t>It has limited options, at the moment.</a:t>
            </a:r>
          </a:p>
          <a:p>
            <a:endParaRPr lang="en-IN" sz="2000" smtClean="0"/>
          </a:p>
          <a:p>
            <a:r>
              <a:rPr lang="en-IN" sz="2000" smtClean="0"/>
              <a:t>Through it customers can search for medicines, check their availability and expiry dates.</a:t>
            </a:r>
            <a:endParaRPr lang="en-IN" sz="2000" smtClean="0"/>
          </a:p>
          <a:p>
            <a:endParaRPr lang="en-US" sz="20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753" y="2919346"/>
            <a:ext cx="8072494" cy="3135928"/>
          </a:xfrm>
          <a:prstGeom prst="rect">
            <a:avLst/>
          </a:prstGeom>
          <a:solidFill>
            <a:schemeClr val="tx2">
              <a:lumMod val="20000"/>
              <a:lumOff val="80000"/>
            </a:schemeClr>
          </a:solidFill>
        </p:spPr>
        <p:txBody>
          <a:bodyPr wrap="square" lIns="288000" tIns="684000" rIns="288000" bIns="288000" anchor="b" anchorCtr="0">
            <a:spAutoFit/>
          </a:bodyPr>
          <a:lstStyle/>
          <a:p>
            <a:pPr fontAlgn="base"/>
            <a:r>
              <a:rPr lang="en-US" sz="2000" dirty="0" smtClean="0"/>
              <a:t>This </a:t>
            </a:r>
            <a:r>
              <a:rPr lang="en-US" sz="2000" dirty="0"/>
              <a:t>project is developed for medical stores to manage different inventories and items, customers and suppliers details as well as staff  like pharmacists working in the store. Overall the project aims to make all activities of a pharmacy faster and efficient.</a:t>
            </a:r>
          </a:p>
          <a:p>
            <a:pPr fontAlgn="base"/>
            <a:endParaRPr lang="en-IN" sz="2000" dirty="0"/>
          </a:p>
          <a:p>
            <a:pPr fontAlgn="base"/>
            <a:r>
              <a:rPr lang="en-US" sz="2000" dirty="0"/>
              <a:t>There is an external database file to store all catalogue, sales, and employee data. For this we have used a SQLite3 database.</a:t>
            </a:r>
          </a:p>
        </p:txBody>
      </p:sp>
      <p:sp>
        <p:nvSpPr>
          <p:cNvPr id="3" name="TextBox 2"/>
          <p:cNvSpPr txBox="1"/>
          <p:nvPr/>
        </p:nvSpPr>
        <p:spPr>
          <a:xfrm>
            <a:off x="2582513" y="980728"/>
            <a:ext cx="3978974" cy="830997"/>
          </a:xfrm>
          <a:prstGeom prst="rect">
            <a:avLst/>
          </a:prstGeom>
          <a:noFill/>
        </p:spPr>
        <p:txBody>
          <a:bodyPr wrap="none" rtlCol="0">
            <a:spAutoFit/>
          </a:bodyPr>
          <a:lstStyle/>
          <a:p>
            <a:r>
              <a:rPr lang="en-IN" sz="4800" dirty="0" smtClean="0">
                <a:latin typeface="MS Reference Sans Serif" panose="020B0604030504040204" pitchFamily="34" charset="0"/>
              </a:rPr>
              <a:t>Introduction</a:t>
            </a:r>
            <a:endParaRPr lang="en-US" sz="4800" dirty="0">
              <a:latin typeface="MS Reference Sans Serif" panose="020B0604030504040204" pitchFamily="34" charset="0"/>
            </a:endParaRPr>
          </a:p>
        </p:txBody>
      </p:sp>
      <p:cxnSp>
        <p:nvCxnSpPr>
          <p:cNvPr id="4" name="Straight Connector 3"/>
          <p:cNvCxnSpPr/>
          <p:nvPr/>
        </p:nvCxnSpPr>
        <p:spPr>
          <a:xfrm>
            <a:off x="857224" y="2348880"/>
            <a:ext cx="7429552" cy="1588"/>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5838" y="332656"/>
            <a:ext cx="4272323" cy="830997"/>
          </a:xfrm>
          <a:prstGeom prst="rect">
            <a:avLst/>
          </a:prstGeom>
          <a:noFill/>
        </p:spPr>
        <p:txBody>
          <a:bodyPr wrap="none" rtlCol="0">
            <a:spAutoFit/>
          </a:bodyPr>
          <a:lstStyle/>
          <a:p>
            <a:r>
              <a:rPr lang="en-IN" sz="4800" dirty="0" smtClean="0">
                <a:latin typeface="MS Reference Sans Serif" panose="020B0604030504040204" pitchFamily="34" charset="0"/>
              </a:rPr>
              <a:t>Future Scope</a:t>
            </a:r>
            <a:endParaRPr lang="en-US" sz="4800" dirty="0">
              <a:latin typeface="MS Reference Sans Serif" panose="020B0604030504040204" pitchFamily="34" charset="0"/>
            </a:endParaRPr>
          </a:p>
        </p:txBody>
      </p:sp>
      <p:cxnSp>
        <p:nvCxnSpPr>
          <p:cNvPr id="3" name="Straight Connector 2"/>
          <p:cNvCxnSpPr/>
          <p:nvPr/>
        </p:nvCxnSpPr>
        <p:spPr>
          <a:xfrm>
            <a:off x="857223" y="1412776"/>
            <a:ext cx="7429552" cy="1588"/>
          </a:xfrm>
          <a:prstGeom prst="line">
            <a:avLst/>
          </a:prstGeom>
          <a:ln/>
        </p:spPr>
        <p:style>
          <a:lnRef idx="3">
            <a:schemeClr val="accent6"/>
          </a:lnRef>
          <a:fillRef idx="0">
            <a:schemeClr val="accent6"/>
          </a:fillRef>
          <a:effectRef idx="2">
            <a:schemeClr val="accent6"/>
          </a:effectRef>
          <a:fontRef idx="minor">
            <a:schemeClr val="tx1"/>
          </a:fontRef>
        </p:style>
      </p:cxnSp>
      <p:sp>
        <p:nvSpPr>
          <p:cNvPr id="4" name="Rectangle 3"/>
          <p:cNvSpPr/>
          <p:nvPr/>
        </p:nvSpPr>
        <p:spPr>
          <a:xfrm>
            <a:off x="535752" y="1844824"/>
            <a:ext cx="8072494" cy="4674811"/>
          </a:xfrm>
          <a:prstGeom prst="rect">
            <a:avLst/>
          </a:prstGeom>
          <a:solidFill>
            <a:schemeClr val="tx2">
              <a:lumMod val="20000"/>
              <a:lumOff val="80000"/>
            </a:schemeClr>
          </a:solidFill>
        </p:spPr>
        <p:txBody>
          <a:bodyPr wrap="square" lIns="288000" tIns="684000" rIns="288000" bIns="288000" anchor="b" anchorCtr="0">
            <a:spAutoFit/>
          </a:bodyPr>
          <a:lstStyle/>
          <a:p>
            <a:pPr fontAlgn="base"/>
            <a:r>
              <a:rPr lang="en-IN" sz="2000" dirty="0" smtClean="0"/>
              <a:t>This Project holds a very strong potential for the future</a:t>
            </a:r>
            <a:r>
              <a:rPr lang="en-IN" sz="2000" smtClean="0"/>
              <a:t>. </a:t>
            </a:r>
            <a:r>
              <a:rPr lang="en-IN" sz="2000" smtClean="0"/>
              <a:t>As for our very first thought we have thought of improving our </a:t>
            </a:r>
            <a:r>
              <a:rPr lang="en-IN" sz="2000" dirty="0" smtClean="0"/>
              <a:t>customer side of the Application where the customer will directly claim the services from the Application like - buying medicines, claiming discounts, also getting suggestions according to the symptoms entered. </a:t>
            </a:r>
            <a:r>
              <a:rPr lang="en-IN" sz="2000" dirty="0"/>
              <a:t>Further it is very much  possible to suggest doctors with </a:t>
            </a:r>
            <a:r>
              <a:rPr lang="en-IN" sz="2000"/>
              <a:t>their </a:t>
            </a:r>
            <a:r>
              <a:rPr lang="en-IN" sz="2000" smtClean="0"/>
              <a:t>contacts</a:t>
            </a:r>
            <a:r>
              <a:rPr lang="en-IN" sz="2000" smtClean="0"/>
              <a:t>.</a:t>
            </a:r>
            <a:endParaRPr lang="en-IN" sz="2000" dirty="0"/>
          </a:p>
          <a:p>
            <a:pPr fontAlgn="base"/>
            <a:endParaRPr lang="en-IN" sz="2000" dirty="0" smtClean="0"/>
          </a:p>
          <a:p>
            <a:pPr fontAlgn="base"/>
            <a:r>
              <a:rPr lang="en-IN" sz="2000" dirty="0" smtClean="0"/>
              <a:t>We also plan for a more attractive and </a:t>
            </a:r>
            <a:r>
              <a:rPr lang="en-IN" sz="2000" dirty="0" err="1" smtClean="0"/>
              <a:t>lite</a:t>
            </a:r>
            <a:r>
              <a:rPr lang="en-IN" sz="2000" dirty="0" smtClean="0"/>
              <a:t> User interface in the future, with more efficient and smooth animations. We plan for a all in one system in the future, so that the customer doesn’t have to go elsewhere , He / She can have every pharmacy services in their finger tips.  </a:t>
            </a:r>
          </a:p>
          <a:p>
            <a:pPr fontAlgn="base"/>
            <a:endParaRPr lang="en-IN" sz="2000" dirty="0"/>
          </a:p>
        </p:txBody>
      </p:sp>
      <p:sp>
        <p:nvSpPr>
          <p:cNvPr id="6" name="Rectangle 5"/>
          <p:cNvSpPr/>
          <p:nvPr/>
        </p:nvSpPr>
        <p:spPr>
          <a:xfrm>
            <a:off x="-1928826" y="857232"/>
            <a:ext cx="1928826" cy="4093428"/>
          </a:xfrm>
          <a:prstGeom prst="rect">
            <a:avLst/>
          </a:prstGeom>
        </p:spPr>
        <p:txBody>
          <a:bodyPr wrap="square">
            <a:spAutoFit/>
          </a:bodyPr>
          <a:lstStyle/>
          <a:p>
            <a:r>
              <a:rPr lang="en-IN" sz="2000" smtClean="0"/>
              <a:t>And </a:t>
            </a:r>
            <a:r>
              <a:rPr lang="en-IN" sz="2000" smtClean="0"/>
              <a:t>we would have already done all this with a standard UI</a:t>
            </a:r>
          </a:p>
          <a:p>
            <a:r>
              <a:rPr lang="en-IN" sz="2000" smtClean="0"/>
              <a:t>if the original submission date of 15</a:t>
            </a:r>
            <a:r>
              <a:rPr lang="en-IN" sz="2000" baseline="30000" smtClean="0"/>
              <a:t>th</a:t>
            </a:r>
            <a:r>
              <a:rPr lang="en-IN" sz="2000" smtClean="0"/>
              <a:t> July was not changed to 7</a:t>
            </a:r>
            <a:r>
              <a:rPr lang="en-IN" sz="2000" baseline="30000" smtClean="0"/>
              <a:t>th</a:t>
            </a:r>
            <a:r>
              <a:rPr lang="en-IN" sz="2000" smtClean="0"/>
              <a:t>,</a:t>
            </a:r>
          </a:p>
          <a:p>
            <a:r>
              <a:rPr lang="en-IN" sz="2000" smtClean="0"/>
              <a:t>and then 4th</a:t>
            </a:r>
            <a:endParaRPr lang="en-US" sz="2000" smtClean="0"/>
          </a:p>
          <a:p>
            <a:endParaRPr lang="en-IN" sz="2000" smtClean="0"/>
          </a:p>
          <a:p>
            <a:r>
              <a:rPr lang="en-IN" sz="2000" smtClean="0"/>
              <a:t>aal </a:t>
            </a:r>
            <a:r>
              <a:rPr lang="en-IN" sz="2000" smtClean="0"/>
              <a:t>is </a:t>
            </a:r>
            <a:r>
              <a:rPr lang="en-IN" sz="2000" smtClean="0"/>
              <a:t>well</a:t>
            </a:r>
            <a:endParaRPr lang="en-IN" sz="20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8154" y="179207"/>
            <a:ext cx="3507692" cy="830997"/>
          </a:xfrm>
          <a:prstGeom prst="rect">
            <a:avLst/>
          </a:prstGeom>
          <a:noFill/>
        </p:spPr>
        <p:txBody>
          <a:bodyPr wrap="none" rtlCol="0">
            <a:spAutoFit/>
          </a:bodyPr>
          <a:lstStyle/>
          <a:p>
            <a:r>
              <a:rPr lang="en-IN" sz="4800" dirty="0" smtClean="0">
                <a:latin typeface="MS Reference Sans Serif" panose="020B0604030504040204" pitchFamily="34" charset="0"/>
              </a:rPr>
              <a:t>Conclusion</a:t>
            </a:r>
            <a:endParaRPr lang="en-US" sz="4800" dirty="0">
              <a:latin typeface="MS Reference Sans Serif" panose="020B0604030504040204" pitchFamily="34" charset="0"/>
            </a:endParaRPr>
          </a:p>
        </p:txBody>
      </p:sp>
      <p:cxnSp>
        <p:nvCxnSpPr>
          <p:cNvPr id="3" name="Straight Connector 2"/>
          <p:cNvCxnSpPr/>
          <p:nvPr/>
        </p:nvCxnSpPr>
        <p:spPr>
          <a:xfrm>
            <a:off x="857224" y="1124744"/>
            <a:ext cx="7429552" cy="1588"/>
          </a:xfrm>
          <a:prstGeom prst="line">
            <a:avLst/>
          </a:prstGeom>
          <a:ln/>
        </p:spPr>
        <p:style>
          <a:lnRef idx="3">
            <a:schemeClr val="accent6"/>
          </a:lnRef>
          <a:fillRef idx="0">
            <a:schemeClr val="accent6"/>
          </a:fillRef>
          <a:effectRef idx="2">
            <a:schemeClr val="accent6"/>
          </a:effectRef>
          <a:fontRef idx="minor">
            <a:schemeClr val="tx1"/>
          </a:fontRef>
        </p:style>
      </p:cxnSp>
      <p:sp>
        <p:nvSpPr>
          <p:cNvPr id="4" name="Rectangle 3"/>
          <p:cNvSpPr/>
          <p:nvPr/>
        </p:nvSpPr>
        <p:spPr>
          <a:xfrm>
            <a:off x="535753" y="1276399"/>
            <a:ext cx="8072494" cy="5290364"/>
          </a:xfrm>
          <a:prstGeom prst="rect">
            <a:avLst/>
          </a:prstGeom>
          <a:solidFill>
            <a:schemeClr val="tx2">
              <a:lumMod val="20000"/>
              <a:lumOff val="80000"/>
            </a:schemeClr>
          </a:solidFill>
        </p:spPr>
        <p:txBody>
          <a:bodyPr wrap="square" lIns="288000" tIns="684000" rIns="288000" bIns="288000" anchor="b" anchorCtr="0">
            <a:spAutoFit/>
          </a:bodyPr>
          <a:lstStyle/>
          <a:p>
            <a:pPr fontAlgn="base"/>
            <a:r>
              <a:rPr lang="en-IN" sz="2000" dirty="0" smtClean="0"/>
              <a:t>In the End we would like to conclude that this is a very </a:t>
            </a:r>
            <a:r>
              <a:rPr lang="en-IN" sz="2000" dirty="0" err="1" smtClean="0"/>
              <a:t>lite</a:t>
            </a:r>
            <a:r>
              <a:rPr lang="en-IN" sz="2000" dirty="0" smtClean="0"/>
              <a:t> weight desktop application developed only using python and it definitely serves its purpose very well that is to manage basic day to day tasks of pharmacy store. All the hard human labour can be done through this automated application with very ease. </a:t>
            </a:r>
          </a:p>
          <a:p>
            <a:pPr fontAlgn="base"/>
            <a:endParaRPr lang="en-IN" sz="2000" dirty="0"/>
          </a:p>
          <a:p>
            <a:pPr fontAlgn="base"/>
            <a:r>
              <a:rPr lang="en-IN" sz="2000" dirty="0" smtClean="0"/>
              <a:t>Building of this project is also not very complex, as we have only used python with basic tools and features that python offers and Database with SQLite3. In the process of building this application we faced many errors and problems but we really did tried hard and succeeded in completing this project on Time, we did got many things to learn from this project. We are really looking forward to improve this application and add more features. But up till then we promise a stable and reliable performance from this application.</a:t>
            </a:r>
            <a:endParaRPr lang="en-IN" sz="20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564904"/>
            <a:ext cx="7550721" cy="1785104"/>
          </a:xfrm>
          <a:prstGeom prst="rect">
            <a:avLst/>
          </a:prstGeom>
          <a:noFill/>
        </p:spPr>
        <p:txBody>
          <a:bodyPr wrap="none" rtlCol="0">
            <a:spAutoFit/>
          </a:bodyPr>
          <a:lstStyle/>
          <a:p>
            <a:r>
              <a:rPr lang="en-GB" sz="11000" b="1" i="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S Reference Sans Serif" panose="020B0604030504040204" pitchFamily="34" charset="0"/>
              </a:rPr>
              <a:t>Thank You</a:t>
            </a:r>
            <a:endParaRPr lang="en-GB" sz="110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S Reference Sans Serif" panose="020B0604030504040204" pitchFamily="34" charset="0"/>
            </a:endParaRPr>
          </a:p>
        </p:txBody>
      </p:sp>
    </p:spTree>
    <p:extLst>
      <p:ext uri="{BB962C8B-B14F-4D97-AF65-F5344CB8AC3E}">
        <p14:creationId xmlns:p14="http://schemas.microsoft.com/office/powerpoint/2010/main" xmlns="" val="28479943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nodeType="withEffect">
                                  <p:stCondLst>
                                    <p:cond delay="0"/>
                                  </p:stCondLst>
                                  <p:childTnLst>
                                    <p:animClr clrSpc="rgb" dir="cw">
                                      <p:cBhvr override="childStyle">
                                        <p:cTn id="6" dur="1000" autoRev="1" fill="remove"/>
                                        <p:tgtEl>
                                          <p:spTgt spid="2">
                                            <p:txEl>
                                              <p:pRg st="0" end="0"/>
                                            </p:txEl>
                                          </p:spTgt>
                                        </p:tgtEl>
                                        <p:attrNameLst>
                                          <p:attrName>style.color</p:attrName>
                                        </p:attrNameLst>
                                      </p:cBhvr>
                                      <p:to>
                                        <a:schemeClr val="bg1"/>
                                      </p:to>
                                    </p:animClr>
                                    <p:animClr clrSpc="rgb" dir="cw">
                                      <p:cBhvr>
                                        <p:cTn id="7" dur="1000" autoRev="1" fill="remove"/>
                                        <p:tgtEl>
                                          <p:spTgt spid="2">
                                            <p:txEl>
                                              <p:pRg st="0" end="0"/>
                                            </p:txEl>
                                          </p:spTgt>
                                        </p:tgtEl>
                                        <p:attrNameLst>
                                          <p:attrName>fillcolor</p:attrName>
                                        </p:attrNameLst>
                                      </p:cBhvr>
                                      <p:to>
                                        <a:schemeClr val="bg1"/>
                                      </p:to>
                                    </p:animClr>
                                    <p:set>
                                      <p:cBhvr>
                                        <p:cTn id="8" dur="1000" autoRev="1" fill="remove"/>
                                        <p:tgtEl>
                                          <p:spTgt spid="2">
                                            <p:txEl>
                                              <p:pRg st="0" end="0"/>
                                            </p:txEl>
                                          </p:spTgt>
                                        </p:tgtEl>
                                        <p:attrNameLst>
                                          <p:attrName>fill.type</p:attrName>
                                        </p:attrNameLst>
                                      </p:cBhvr>
                                      <p:to>
                                        <p:strVal val="solid"/>
                                      </p:to>
                                    </p:set>
                                    <p:set>
                                      <p:cBhvr>
                                        <p:cTn id="9" dur="1000" autoRev="1" fill="remove"/>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751" y="1844824"/>
            <a:ext cx="8072494" cy="4674811"/>
          </a:xfrm>
          <a:prstGeom prst="rect">
            <a:avLst/>
          </a:prstGeom>
          <a:solidFill>
            <a:schemeClr val="tx2">
              <a:lumMod val="20000"/>
              <a:lumOff val="80000"/>
            </a:schemeClr>
          </a:solidFill>
        </p:spPr>
        <p:txBody>
          <a:bodyPr wrap="square" lIns="288000" tIns="684000" rIns="288000" bIns="288000" anchor="b" anchorCtr="0">
            <a:spAutoFit/>
          </a:bodyPr>
          <a:lstStyle/>
          <a:p>
            <a:pPr fontAlgn="base"/>
            <a:r>
              <a:rPr lang="en-GB" sz="2000" u="sng" dirty="0" smtClean="0"/>
              <a:t>This Project has the following Features :-</a:t>
            </a:r>
            <a:endParaRPr lang="en-US" sz="2000" u="sng" dirty="0"/>
          </a:p>
          <a:p>
            <a:pPr fontAlgn="base"/>
            <a:endParaRPr lang="en-US" sz="2000" dirty="0" smtClean="0"/>
          </a:p>
          <a:p>
            <a:pPr marL="457200" indent="-457200" fontAlgn="base">
              <a:buAutoNum type="arabicPeriod"/>
            </a:pPr>
            <a:r>
              <a:rPr lang="en-US" sz="2000" dirty="0" smtClean="0"/>
              <a:t>Adding new Stocks to Inventory</a:t>
            </a:r>
          </a:p>
          <a:p>
            <a:pPr marL="457200" indent="-457200" fontAlgn="base">
              <a:buAutoNum type="arabicPeriod"/>
            </a:pPr>
            <a:r>
              <a:rPr lang="en-US" sz="2000" dirty="0" smtClean="0"/>
              <a:t>Deleting Stocks from Inventory</a:t>
            </a:r>
          </a:p>
          <a:p>
            <a:pPr marL="457200" indent="-457200" fontAlgn="base">
              <a:buAutoNum type="arabicPeriod"/>
            </a:pPr>
            <a:r>
              <a:rPr lang="en-US" sz="2000" dirty="0" smtClean="0"/>
              <a:t>Searching the Inventory </a:t>
            </a:r>
          </a:p>
          <a:p>
            <a:pPr marL="457200" indent="-457200" fontAlgn="base">
              <a:buAutoNum type="arabicPeriod"/>
            </a:pPr>
            <a:r>
              <a:rPr lang="en-US" sz="2000" dirty="0" smtClean="0"/>
              <a:t>Checking the Expiry Dates of medicines in Inventory</a:t>
            </a:r>
          </a:p>
          <a:p>
            <a:pPr marL="457200" indent="-457200" fontAlgn="base">
              <a:buAutoNum type="arabicPeriod"/>
            </a:pPr>
            <a:r>
              <a:rPr lang="en-US" sz="2000" dirty="0" smtClean="0"/>
              <a:t>A Billing system that provides Receipt of purchased medicine to the customer</a:t>
            </a:r>
          </a:p>
          <a:p>
            <a:pPr marL="457200" indent="-457200" fontAlgn="base">
              <a:buAutoNum type="arabicPeriod"/>
            </a:pPr>
            <a:r>
              <a:rPr lang="en-US" sz="2000" dirty="0" smtClean="0"/>
              <a:t>Revenue Checker that’s gives the Total Sale of the day</a:t>
            </a:r>
          </a:p>
          <a:p>
            <a:pPr marL="457200" indent="-457200" fontAlgn="base">
              <a:buAutoNum type="arabicPeriod"/>
            </a:pPr>
            <a:endParaRPr lang="en-US" sz="2000" dirty="0"/>
          </a:p>
          <a:p>
            <a:pPr fontAlgn="base"/>
            <a:r>
              <a:rPr lang="en-US" sz="2000" smtClean="0"/>
              <a:t>We </a:t>
            </a:r>
            <a:r>
              <a:rPr lang="en-US" sz="2000" smtClean="0"/>
              <a:t>definitely </a:t>
            </a:r>
            <a:r>
              <a:rPr lang="en-US" sz="2000" dirty="0" smtClean="0"/>
              <a:t>have </a:t>
            </a:r>
            <a:r>
              <a:rPr lang="en-US" sz="2000" smtClean="0"/>
              <a:t>future </a:t>
            </a:r>
            <a:r>
              <a:rPr lang="en-US" sz="2000" smtClean="0"/>
              <a:t>plans </a:t>
            </a:r>
            <a:r>
              <a:rPr lang="en-US" sz="2000" dirty="0" smtClean="0"/>
              <a:t>for this project referring in our upcoming slides.</a:t>
            </a:r>
            <a:endParaRPr lang="en-US" sz="2000" dirty="0"/>
          </a:p>
        </p:txBody>
      </p:sp>
      <p:sp>
        <p:nvSpPr>
          <p:cNvPr id="3" name="TextBox 2"/>
          <p:cNvSpPr txBox="1"/>
          <p:nvPr/>
        </p:nvSpPr>
        <p:spPr>
          <a:xfrm>
            <a:off x="3150263" y="419859"/>
            <a:ext cx="2843471" cy="830997"/>
          </a:xfrm>
          <a:prstGeom prst="rect">
            <a:avLst/>
          </a:prstGeom>
          <a:noFill/>
        </p:spPr>
        <p:txBody>
          <a:bodyPr wrap="none" rtlCol="0">
            <a:spAutoFit/>
          </a:bodyPr>
          <a:lstStyle/>
          <a:p>
            <a:r>
              <a:rPr lang="en-IN" sz="4800" dirty="0" smtClean="0">
                <a:latin typeface="MS Reference Sans Serif" panose="020B0604030504040204" pitchFamily="34" charset="0"/>
              </a:rPr>
              <a:t>Features</a:t>
            </a:r>
            <a:endParaRPr lang="en-US" sz="4800" dirty="0">
              <a:latin typeface="MS Reference Sans Serif" panose="020B0604030504040204" pitchFamily="34" charset="0"/>
            </a:endParaRPr>
          </a:p>
        </p:txBody>
      </p:sp>
      <p:cxnSp>
        <p:nvCxnSpPr>
          <p:cNvPr id="4" name="Straight Connector 3"/>
          <p:cNvCxnSpPr/>
          <p:nvPr/>
        </p:nvCxnSpPr>
        <p:spPr>
          <a:xfrm>
            <a:off x="857222" y="1545458"/>
            <a:ext cx="7429552" cy="1588"/>
          </a:xfrm>
          <a:prstGeom prst="line">
            <a:avLst/>
          </a:prstGeom>
          <a:ln/>
        </p:spPr>
        <p:style>
          <a:lnRef idx="3">
            <a:schemeClr val="accent6"/>
          </a:lnRef>
          <a:fillRef idx="0">
            <a:schemeClr val="accent6"/>
          </a:fillRef>
          <a:effectRef idx="2">
            <a:schemeClr val="accent6"/>
          </a:effectRef>
          <a:fontRef idx="minor">
            <a:schemeClr val="tx1"/>
          </a:fontRef>
        </p:style>
      </p:cxnSp>
      <p:sp>
        <p:nvSpPr>
          <p:cNvPr id="5" name="TextBox 4"/>
          <p:cNvSpPr txBox="1"/>
          <p:nvPr/>
        </p:nvSpPr>
        <p:spPr>
          <a:xfrm>
            <a:off x="-2214610" y="-24"/>
            <a:ext cx="2214610" cy="4093428"/>
          </a:xfrm>
          <a:prstGeom prst="rect">
            <a:avLst/>
          </a:prstGeom>
          <a:noFill/>
        </p:spPr>
        <p:txBody>
          <a:bodyPr wrap="square" rtlCol="0">
            <a:spAutoFit/>
          </a:bodyPr>
          <a:lstStyle/>
          <a:p>
            <a:r>
              <a:rPr lang="en-IN" sz="2000" smtClean="0"/>
              <a:t>This program has different features for employees</a:t>
            </a:r>
          </a:p>
          <a:p>
            <a:r>
              <a:rPr lang="en-IN" sz="2000" smtClean="0"/>
              <a:t>and the admin</a:t>
            </a:r>
          </a:p>
          <a:p>
            <a:endParaRPr lang="en-IN" sz="2000" smtClean="0"/>
          </a:p>
          <a:p>
            <a:r>
              <a:rPr lang="en-IN" sz="2000" smtClean="0"/>
              <a:t>We can check</a:t>
            </a:r>
          </a:p>
          <a:p>
            <a:r>
              <a:rPr lang="en-IN" sz="2000" smtClean="0"/>
              <a:t>expired products and delete them</a:t>
            </a:r>
          </a:p>
          <a:p>
            <a:endParaRPr lang="en-IN" sz="2000" smtClean="0"/>
          </a:p>
          <a:p>
            <a:r>
              <a:rPr lang="en-IN" sz="2000" smtClean="0"/>
              <a:t>we can manage whole inventory and manage stocks</a:t>
            </a:r>
            <a:endParaRPr lang="en-US" sz="2000" smtClean="0"/>
          </a:p>
        </p:txBody>
      </p:sp>
      <p:sp>
        <p:nvSpPr>
          <p:cNvPr id="6" name="TextBox 5"/>
          <p:cNvSpPr txBox="1"/>
          <p:nvPr/>
        </p:nvSpPr>
        <p:spPr>
          <a:xfrm>
            <a:off x="9144000" y="571480"/>
            <a:ext cx="2000296" cy="3477875"/>
          </a:xfrm>
          <a:prstGeom prst="rect">
            <a:avLst/>
          </a:prstGeom>
          <a:noFill/>
        </p:spPr>
        <p:txBody>
          <a:bodyPr wrap="square" rtlCol="0">
            <a:spAutoFit/>
          </a:bodyPr>
          <a:lstStyle/>
          <a:p>
            <a:endParaRPr lang="en-IN" sz="2000" smtClean="0"/>
          </a:p>
          <a:p>
            <a:r>
              <a:rPr lang="en-IN" sz="2000" smtClean="0"/>
              <a:t>we can search</a:t>
            </a:r>
          </a:p>
          <a:p>
            <a:r>
              <a:rPr lang="en-IN" sz="2000" smtClean="0"/>
              <a:t>inventory,</a:t>
            </a:r>
          </a:p>
          <a:p>
            <a:r>
              <a:rPr lang="en-IN" sz="2000" smtClean="0"/>
              <a:t>add new medicines for selling,</a:t>
            </a:r>
          </a:p>
          <a:p>
            <a:endParaRPr lang="en-IN" sz="2000" smtClean="0"/>
          </a:p>
          <a:p>
            <a:r>
              <a:rPr lang="en-IN" sz="2000" smtClean="0"/>
              <a:t>and we can sell to a customer using the billing form</a:t>
            </a:r>
            <a:endParaRPr lang="en-IN" sz="2000" smtClean="0"/>
          </a:p>
        </p:txBody>
      </p:sp>
    </p:spTree>
    <p:extLst>
      <p:ext uri="{BB962C8B-B14F-4D97-AF65-F5344CB8AC3E}">
        <p14:creationId xmlns:p14="http://schemas.microsoft.com/office/powerpoint/2010/main" xmlns="" val="17056769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8046" y="332656"/>
            <a:ext cx="1487908" cy="830997"/>
          </a:xfrm>
          <a:prstGeom prst="rect">
            <a:avLst/>
          </a:prstGeom>
          <a:noFill/>
        </p:spPr>
        <p:txBody>
          <a:bodyPr wrap="none" rtlCol="0">
            <a:spAutoFit/>
          </a:bodyPr>
          <a:lstStyle/>
          <a:p>
            <a:r>
              <a:rPr lang="en-IN" sz="4800" smtClean="0">
                <a:latin typeface="MS Reference Sans Serif" panose="020B0604030504040204" pitchFamily="34" charset="0"/>
              </a:rPr>
              <a:t>DFD</a:t>
            </a:r>
            <a:endParaRPr lang="en-US" sz="4800" dirty="0">
              <a:latin typeface="MS Reference Sans Serif" panose="020B0604030504040204" pitchFamily="34" charset="0"/>
            </a:endParaRPr>
          </a:p>
        </p:txBody>
      </p:sp>
      <p:cxnSp>
        <p:nvCxnSpPr>
          <p:cNvPr id="3" name="Straight Connector 2"/>
          <p:cNvCxnSpPr/>
          <p:nvPr/>
        </p:nvCxnSpPr>
        <p:spPr>
          <a:xfrm>
            <a:off x="857223" y="1340768"/>
            <a:ext cx="7429552" cy="1588"/>
          </a:xfrm>
          <a:prstGeom prst="line">
            <a:avLst/>
          </a:prstGeom>
          <a:ln/>
        </p:spPr>
        <p:style>
          <a:lnRef idx="3">
            <a:schemeClr val="accent6"/>
          </a:lnRef>
          <a:fillRef idx="0">
            <a:schemeClr val="accent6"/>
          </a:fillRef>
          <a:effectRef idx="2">
            <a:schemeClr val="accent6"/>
          </a:effectRef>
          <a:fontRef idx="minor">
            <a:schemeClr val="tx1"/>
          </a:fontRef>
        </p:style>
      </p:cxnSp>
      <p:sp>
        <p:nvSpPr>
          <p:cNvPr id="4" name="Rectangle 3"/>
          <p:cNvSpPr/>
          <p:nvPr/>
        </p:nvSpPr>
        <p:spPr>
          <a:xfrm>
            <a:off x="535752" y="1772816"/>
            <a:ext cx="8072494" cy="3135928"/>
          </a:xfrm>
          <a:prstGeom prst="rect">
            <a:avLst/>
          </a:prstGeom>
          <a:solidFill>
            <a:schemeClr val="tx2">
              <a:lumMod val="20000"/>
              <a:lumOff val="80000"/>
            </a:schemeClr>
          </a:solidFill>
        </p:spPr>
        <p:txBody>
          <a:bodyPr wrap="square" lIns="288000" tIns="684000" rIns="288000" bIns="288000" anchor="b" anchorCtr="0">
            <a:spAutoFit/>
          </a:bodyPr>
          <a:lstStyle/>
          <a:p>
            <a:pPr algn="ctr" fontAlgn="base"/>
            <a:r>
              <a:rPr lang="en-IN" sz="2000" dirty="0" smtClean="0"/>
              <a:t>Following is </a:t>
            </a:r>
            <a:r>
              <a:rPr lang="en-IN" sz="2000" smtClean="0"/>
              <a:t>a </a:t>
            </a:r>
            <a:r>
              <a:rPr lang="en-IN" sz="2000" smtClean="0"/>
              <a:t>context </a:t>
            </a:r>
            <a:r>
              <a:rPr lang="en-IN" sz="2000" smtClean="0"/>
              <a:t>data </a:t>
            </a:r>
            <a:r>
              <a:rPr lang="en-IN" sz="2000" dirty="0" smtClean="0"/>
              <a:t>flow diagram of the overall working </a:t>
            </a:r>
            <a:br>
              <a:rPr lang="en-IN" sz="2000" dirty="0" smtClean="0"/>
            </a:br>
            <a:r>
              <a:rPr lang="en-IN" sz="2000" dirty="0" smtClean="0"/>
              <a:t>of this Pharmacy Management System. It demonstrates the requests and flows of data between the user and different areas of the management system.</a:t>
            </a:r>
            <a:endParaRPr lang="en-IN" sz="2000" dirty="0"/>
          </a:p>
          <a:p>
            <a:pPr fontAlgn="base"/>
            <a:endParaRPr lang="en-IN" sz="2000" dirty="0" smtClean="0"/>
          </a:p>
          <a:p>
            <a:pPr fontAlgn="base"/>
            <a:endParaRPr lang="en-IN" sz="2000" dirty="0"/>
          </a:p>
          <a:p>
            <a:pPr fontAlgn="base"/>
            <a:endParaRPr lang="en-US" sz="2000" dirty="0"/>
          </a:p>
        </p:txBody>
      </p:sp>
      <p:sp>
        <p:nvSpPr>
          <p:cNvPr id="6" name="TextBox 5"/>
          <p:cNvSpPr txBox="1"/>
          <p:nvPr/>
        </p:nvSpPr>
        <p:spPr>
          <a:xfrm>
            <a:off x="-2071734" y="857232"/>
            <a:ext cx="2071702" cy="1938992"/>
          </a:xfrm>
          <a:prstGeom prst="rect">
            <a:avLst/>
          </a:prstGeom>
          <a:noFill/>
        </p:spPr>
        <p:txBody>
          <a:bodyPr wrap="square" rtlCol="0">
            <a:spAutoFit/>
          </a:bodyPr>
          <a:lstStyle/>
          <a:p>
            <a:r>
              <a:rPr lang="en-IN" sz="2000" smtClean="0"/>
              <a:t>if sir asks why context dfd, sir it is too long to show clearly in a powerpoint</a:t>
            </a:r>
          </a:p>
          <a:p>
            <a:r>
              <a:rPr lang="en-IN" sz="2000" smtClean="0"/>
              <a:t>presentation</a:t>
            </a:r>
          </a:p>
        </p:txBody>
      </p:sp>
      <p:sp>
        <p:nvSpPr>
          <p:cNvPr id="7" name="TextBox 6"/>
          <p:cNvSpPr txBox="1"/>
          <p:nvPr/>
        </p:nvSpPr>
        <p:spPr>
          <a:xfrm>
            <a:off x="9144000" y="571480"/>
            <a:ext cx="2071702" cy="3785652"/>
          </a:xfrm>
          <a:prstGeom prst="rect">
            <a:avLst/>
          </a:prstGeom>
          <a:noFill/>
        </p:spPr>
        <p:txBody>
          <a:bodyPr wrap="square" rtlCol="0">
            <a:spAutoFit/>
          </a:bodyPr>
          <a:lstStyle/>
          <a:p>
            <a:r>
              <a:rPr lang="en-IN" sz="2000" smtClean="0"/>
              <a:t>how many</a:t>
            </a:r>
          </a:p>
          <a:p>
            <a:r>
              <a:rPr lang="en-IN" sz="2000" smtClean="0"/>
              <a:t>more types of dfd?</a:t>
            </a:r>
          </a:p>
          <a:p>
            <a:r>
              <a:rPr lang="en-IN" sz="2000" smtClean="0"/>
              <a:t>first level DFD, and second level DFD,</a:t>
            </a:r>
          </a:p>
          <a:p>
            <a:endParaRPr lang="en-IN" sz="2000" smtClean="0"/>
          </a:p>
          <a:p>
            <a:r>
              <a:rPr lang="en-IN" sz="2000" smtClean="0"/>
              <a:t>both types of DFD show the data flow in a more</a:t>
            </a:r>
          </a:p>
          <a:p>
            <a:r>
              <a:rPr lang="en-IN" sz="2000" smtClean="0"/>
              <a:t>detailed way</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Group 140"/>
          <p:cNvGrpSpPr/>
          <p:nvPr/>
        </p:nvGrpSpPr>
        <p:grpSpPr>
          <a:xfrm>
            <a:off x="571472" y="571480"/>
            <a:ext cx="8072494" cy="5857916"/>
            <a:chOff x="-32" y="142852"/>
            <a:chExt cx="8967850" cy="6572296"/>
          </a:xfrm>
        </p:grpSpPr>
        <p:sp>
          <p:nvSpPr>
            <p:cNvPr id="3" name="Rectangle 2"/>
            <p:cNvSpPr/>
            <p:nvPr/>
          </p:nvSpPr>
          <p:spPr>
            <a:xfrm>
              <a:off x="-32" y="1571612"/>
              <a:ext cx="1785950"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mtClean="0"/>
                <a:t>CUSTOMER</a:t>
              </a:r>
              <a:endParaRPr lang="en-US"/>
            </a:p>
          </p:txBody>
        </p:sp>
        <p:sp>
          <p:nvSpPr>
            <p:cNvPr id="4" name="Rectangle 3"/>
            <p:cNvSpPr/>
            <p:nvPr/>
          </p:nvSpPr>
          <p:spPr>
            <a:xfrm>
              <a:off x="2285984" y="142852"/>
              <a:ext cx="1785950"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mtClean="0"/>
                <a:t>ADMIN</a:t>
              </a:r>
              <a:endParaRPr lang="en-IN" smtClean="0"/>
            </a:p>
          </p:txBody>
        </p:sp>
        <p:cxnSp>
          <p:nvCxnSpPr>
            <p:cNvPr id="11" name="Shape 10"/>
            <p:cNvCxnSpPr>
              <a:stCxn id="3" idx="0"/>
              <a:endCxn id="4" idx="1"/>
            </p:cNvCxnSpPr>
            <p:nvPr/>
          </p:nvCxnSpPr>
          <p:spPr>
            <a:xfrm rot="5400000" flipH="1" flipV="1">
              <a:off x="1017959" y="303588"/>
              <a:ext cx="1143008" cy="1393041"/>
            </a:xfrm>
            <a:prstGeom prst="curvedConnector2">
              <a:avLst/>
            </a:prstGeom>
            <a:ln w="12700">
              <a:prstDash val="lgDash"/>
              <a:tailEnd type="arrow"/>
            </a:ln>
          </p:spPr>
          <p:style>
            <a:lnRef idx="2">
              <a:schemeClr val="dk1"/>
            </a:lnRef>
            <a:fillRef idx="1">
              <a:schemeClr val="lt1"/>
            </a:fillRef>
            <a:effectRef idx="0">
              <a:schemeClr val="dk1"/>
            </a:effectRef>
            <a:fontRef idx="minor">
              <a:schemeClr val="dk1"/>
            </a:fontRef>
          </p:style>
        </p:cxnSp>
        <p:cxnSp>
          <p:nvCxnSpPr>
            <p:cNvPr id="22" name="Shape 21"/>
            <p:cNvCxnSpPr/>
            <p:nvPr/>
          </p:nvCxnSpPr>
          <p:spPr>
            <a:xfrm rot="5400000">
              <a:off x="1875216" y="625059"/>
              <a:ext cx="1143008" cy="1321603"/>
            </a:xfrm>
            <a:prstGeom prst="curvedConnector2">
              <a:avLst/>
            </a:prstGeom>
            <a:ln w="12700">
              <a:prstDash val="lgDash"/>
              <a:tailEnd type="arrow"/>
            </a:ln>
          </p:spPr>
          <p:style>
            <a:lnRef idx="2">
              <a:schemeClr val="dk1"/>
            </a:lnRef>
            <a:fillRef idx="1">
              <a:schemeClr val="lt1"/>
            </a:fillRef>
            <a:effectRef idx="0">
              <a:schemeClr val="dk1"/>
            </a:effectRef>
            <a:fontRef idx="minor">
              <a:schemeClr val="dk1"/>
            </a:fontRef>
          </p:style>
        </p:cxnSp>
        <p:sp>
          <p:nvSpPr>
            <p:cNvPr id="27" name="TextBox 26"/>
            <p:cNvSpPr txBox="1"/>
            <p:nvPr/>
          </p:nvSpPr>
          <p:spPr>
            <a:xfrm rot="19341552">
              <a:off x="581462" y="658091"/>
              <a:ext cx="1674079" cy="369332"/>
            </a:xfrm>
            <a:prstGeom prst="rect">
              <a:avLst/>
            </a:prstGeom>
            <a:noFill/>
          </p:spPr>
          <p:txBody>
            <a:bodyPr wrap="none" rtlCol="0">
              <a:prstTxWarp prst="textArchUp">
                <a:avLst>
                  <a:gd name="adj" fmla="val 10555010"/>
                </a:avLst>
              </a:prstTxWarp>
              <a:spAutoFit/>
            </a:bodyPr>
            <a:lstStyle/>
            <a:p>
              <a:pPr algn="ctr"/>
              <a:r>
                <a:rPr lang="en-IN" smtClean="0"/>
                <a:t>Request</a:t>
              </a:r>
              <a:endParaRPr lang="en-US"/>
            </a:p>
          </p:txBody>
        </p:sp>
        <p:sp>
          <p:nvSpPr>
            <p:cNvPr id="31" name="TextBox 30"/>
            <p:cNvSpPr txBox="1"/>
            <p:nvPr/>
          </p:nvSpPr>
          <p:spPr>
            <a:xfrm rot="19749003">
              <a:off x="1339516" y="698970"/>
              <a:ext cx="1727652" cy="903913"/>
            </a:xfrm>
            <a:prstGeom prst="rect">
              <a:avLst/>
            </a:prstGeom>
            <a:noFill/>
          </p:spPr>
          <p:txBody>
            <a:bodyPr wrap="none" rtlCol="0">
              <a:prstTxWarp prst="textArchDown">
                <a:avLst>
                  <a:gd name="adj" fmla="val 2462165"/>
                </a:avLst>
              </a:prstTxWarp>
              <a:spAutoFit/>
            </a:bodyPr>
            <a:lstStyle/>
            <a:p>
              <a:pPr algn="ctr"/>
              <a:r>
                <a:rPr lang="en-IN" smtClean="0"/>
                <a:t>Response</a:t>
              </a:r>
              <a:endParaRPr lang="en-US"/>
            </a:p>
          </p:txBody>
        </p:sp>
        <p:cxnSp>
          <p:nvCxnSpPr>
            <p:cNvPr id="47" name="Straight Arrow Connector 46"/>
            <p:cNvCxnSpPr>
              <a:stCxn id="4" idx="3"/>
              <a:endCxn id="2" idx="1"/>
            </p:cNvCxnSpPr>
            <p:nvPr/>
          </p:nvCxnSpPr>
          <p:spPr>
            <a:xfrm>
              <a:off x="4071935" y="428604"/>
              <a:ext cx="2389530" cy="160280"/>
            </a:xfrm>
            <a:prstGeom prst="straightConnector1">
              <a:avLst/>
            </a:prstGeom>
            <a:ln w="12700">
              <a:prstDash val="lgDash"/>
              <a:headEnd type="arrow" w="med" len="med"/>
              <a:tailEnd type="arrow" w="med" len="med"/>
            </a:ln>
          </p:spPr>
          <p:style>
            <a:lnRef idx="2">
              <a:schemeClr val="dk1"/>
            </a:lnRef>
            <a:fillRef idx="1">
              <a:schemeClr val="lt1"/>
            </a:fillRef>
            <a:effectRef idx="0">
              <a:schemeClr val="dk1"/>
            </a:effectRef>
            <a:fontRef idx="minor">
              <a:schemeClr val="dk1"/>
            </a:fontRef>
          </p:style>
        </p:cxnSp>
        <p:sp>
          <p:nvSpPr>
            <p:cNvPr id="60" name="Can 59"/>
            <p:cNvSpPr/>
            <p:nvPr/>
          </p:nvSpPr>
          <p:spPr>
            <a:xfrm>
              <a:off x="7286644" y="5857892"/>
              <a:ext cx="1571636" cy="85725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mtClean="0">
                  <a:solidFill>
                    <a:schemeClr val="dk1"/>
                  </a:solidFill>
                </a:rPr>
                <a:t>DATABASE</a:t>
              </a:r>
              <a:endParaRPr lang="en-US">
                <a:solidFill>
                  <a:schemeClr val="dk1"/>
                </a:solidFill>
              </a:endParaRPr>
            </a:p>
          </p:txBody>
        </p:sp>
        <p:cxnSp>
          <p:nvCxnSpPr>
            <p:cNvPr id="70" name="Elbow Connector 69"/>
            <p:cNvCxnSpPr>
              <a:endCxn id="60" idx="0"/>
            </p:cNvCxnSpPr>
            <p:nvPr/>
          </p:nvCxnSpPr>
          <p:spPr>
            <a:xfrm rot="5400000">
              <a:off x="6465108" y="4464852"/>
              <a:ext cx="3214708" cy="1588"/>
            </a:xfrm>
            <a:prstGeom prst="bentConnector3">
              <a:avLst>
                <a:gd name="adj1" fmla="val 50000"/>
              </a:avLst>
            </a:prstGeom>
            <a:ln w="12700">
              <a:prstDash val="lgDash"/>
              <a:tailEnd type="arrow"/>
            </a:ln>
          </p:spPr>
          <p:style>
            <a:lnRef idx="2">
              <a:schemeClr val="dk1"/>
            </a:lnRef>
            <a:fillRef idx="1">
              <a:schemeClr val="lt1"/>
            </a:fillRef>
            <a:effectRef idx="0">
              <a:schemeClr val="dk1"/>
            </a:effectRef>
            <a:fontRef idx="minor">
              <a:schemeClr val="dk1"/>
            </a:fontRef>
          </p:style>
        </p:cxnSp>
        <p:sp>
          <p:nvSpPr>
            <p:cNvPr id="68" name="Diamond 67"/>
            <p:cNvSpPr/>
            <p:nvPr/>
          </p:nvSpPr>
          <p:spPr>
            <a:xfrm>
              <a:off x="7181868" y="3786190"/>
              <a:ext cx="1785950" cy="1785950"/>
            </a:xfrm>
            <a:prstGeom prst="diamond">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IN" smtClean="0">
                  <a:solidFill>
                    <a:schemeClr val="dk1"/>
                  </a:solidFill>
                </a:rPr>
                <a:t> </a:t>
              </a:r>
              <a:endParaRPr lang="en-US">
                <a:solidFill>
                  <a:schemeClr val="dk1"/>
                </a:solidFill>
              </a:endParaRPr>
            </a:p>
          </p:txBody>
        </p:sp>
        <p:cxnSp>
          <p:nvCxnSpPr>
            <p:cNvPr id="74" name="Shape 73"/>
            <p:cNvCxnSpPr>
              <a:stCxn id="3" idx="2"/>
            </p:cNvCxnSpPr>
            <p:nvPr/>
          </p:nvCxnSpPr>
          <p:spPr>
            <a:xfrm rot="5400000" flipH="1" flipV="1">
              <a:off x="1303711" y="303587"/>
              <a:ext cx="1428760" cy="2250297"/>
            </a:xfrm>
            <a:prstGeom prst="curvedConnector4">
              <a:avLst>
                <a:gd name="adj1" fmla="val -56000"/>
                <a:gd name="adj2" fmla="val 100317"/>
              </a:avLst>
            </a:prstGeom>
            <a:ln w="12700">
              <a:prstDash val="lgDash"/>
              <a:headEnd type="none" w="med" len="med"/>
              <a:tailEnd type="triangle" w="med" len="med"/>
            </a:ln>
          </p:spPr>
          <p:style>
            <a:lnRef idx="2">
              <a:schemeClr val="dk1"/>
            </a:lnRef>
            <a:fillRef idx="1">
              <a:schemeClr val="lt1"/>
            </a:fillRef>
            <a:effectRef idx="0">
              <a:schemeClr val="dk1"/>
            </a:effectRef>
            <a:fontRef idx="minor">
              <a:schemeClr val="dk1"/>
            </a:fontRef>
          </p:style>
        </p:cxnSp>
        <p:sp>
          <p:nvSpPr>
            <p:cNvPr id="78" name="TextBox 77"/>
            <p:cNvSpPr txBox="1"/>
            <p:nvPr/>
          </p:nvSpPr>
          <p:spPr>
            <a:xfrm rot="869685">
              <a:off x="1044816" y="1869672"/>
              <a:ext cx="1727652" cy="903913"/>
            </a:xfrm>
            <a:prstGeom prst="rect">
              <a:avLst/>
            </a:prstGeom>
            <a:noFill/>
          </p:spPr>
          <p:txBody>
            <a:bodyPr wrap="none" rtlCol="0">
              <a:prstTxWarp prst="textArchDown">
                <a:avLst>
                  <a:gd name="adj" fmla="val 2462165"/>
                </a:avLst>
              </a:prstTxWarp>
              <a:spAutoFit/>
            </a:bodyPr>
            <a:lstStyle/>
            <a:p>
              <a:r>
                <a:rPr lang="en-IN" smtClean="0"/>
                <a:t>Payment</a:t>
              </a:r>
              <a:endParaRPr lang="en-US"/>
            </a:p>
          </p:txBody>
        </p:sp>
        <p:sp>
          <p:nvSpPr>
            <p:cNvPr id="90" name="TextBox 89"/>
            <p:cNvSpPr txBox="1"/>
            <p:nvPr/>
          </p:nvSpPr>
          <p:spPr>
            <a:xfrm rot="992598">
              <a:off x="3807676" y="727298"/>
              <a:ext cx="1727652" cy="903914"/>
            </a:xfrm>
            <a:prstGeom prst="rect">
              <a:avLst/>
            </a:prstGeom>
            <a:noFill/>
          </p:spPr>
          <p:txBody>
            <a:bodyPr wrap="none" rtlCol="0">
              <a:spAutoFit/>
            </a:bodyPr>
            <a:lstStyle/>
            <a:p>
              <a:pPr algn="ctr"/>
              <a:r>
                <a:rPr lang="en-IN" smtClean="0"/>
                <a:t>Request</a:t>
              </a:r>
            </a:p>
            <a:p>
              <a:pPr algn="ctr"/>
              <a:r>
                <a:rPr lang="en-IN" smtClean="0"/>
                <a:t>Response</a:t>
              </a:r>
              <a:endParaRPr lang="en-IN"/>
            </a:p>
          </p:txBody>
        </p:sp>
        <p:sp>
          <p:nvSpPr>
            <p:cNvPr id="104" name="TextBox 103"/>
            <p:cNvSpPr txBox="1"/>
            <p:nvPr/>
          </p:nvSpPr>
          <p:spPr>
            <a:xfrm>
              <a:off x="7270797" y="4230500"/>
              <a:ext cx="1617659" cy="725152"/>
            </a:xfrm>
            <a:prstGeom prst="rect">
              <a:avLst/>
            </a:prstGeom>
            <a:noFill/>
          </p:spPr>
          <p:txBody>
            <a:bodyPr wrap="square" rtlCol="0">
              <a:spAutoFit/>
            </a:bodyPr>
            <a:lstStyle/>
            <a:p>
              <a:pPr algn="ctr"/>
              <a:r>
                <a:rPr lang="en-IN" smtClean="0"/>
                <a:t>Check Availability</a:t>
              </a:r>
            </a:p>
          </p:txBody>
        </p:sp>
        <p:sp>
          <p:nvSpPr>
            <p:cNvPr id="105" name="TextBox 104"/>
            <p:cNvSpPr txBox="1"/>
            <p:nvPr/>
          </p:nvSpPr>
          <p:spPr>
            <a:xfrm rot="222236">
              <a:off x="4270938" y="181107"/>
              <a:ext cx="2064989" cy="584776"/>
            </a:xfrm>
            <a:prstGeom prst="rect">
              <a:avLst/>
            </a:prstGeom>
            <a:noFill/>
          </p:spPr>
          <p:txBody>
            <a:bodyPr wrap="none" rtlCol="0">
              <a:spAutoFit/>
            </a:bodyPr>
            <a:lstStyle/>
            <a:p>
              <a:pPr algn="ctr"/>
              <a:r>
                <a:rPr lang="en-IN" sz="1600" smtClean="0"/>
                <a:t>Payment</a:t>
              </a:r>
              <a:r>
                <a:rPr lang="en-US" sz="1600" smtClean="0"/>
                <a:t> Confirmation</a:t>
              </a:r>
            </a:p>
            <a:p>
              <a:pPr algn="ctr"/>
              <a:r>
                <a:rPr lang="en-IN" sz="1600" smtClean="0"/>
                <a:t>Bill Generation</a:t>
              </a:r>
            </a:p>
          </p:txBody>
        </p:sp>
        <p:cxnSp>
          <p:nvCxnSpPr>
            <p:cNvPr id="125" name="Straight Arrow Connector 124"/>
            <p:cNvCxnSpPr>
              <a:endCxn id="2" idx="2"/>
            </p:cNvCxnSpPr>
            <p:nvPr/>
          </p:nvCxnSpPr>
          <p:spPr>
            <a:xfrm>
              <a:off x="3571868" y="714356"/>
              <a:ext cx="2459575" cy="951345"/>
            </a:xfrm>
            <a:prstGeom prst="straightConnector1">
              <a:avLst/>
            </a:prstGeom>
            <a:ln w="12700">
              <a:prstDash val="lgDash"/>
              <a:headEnd type="arrow" w="med" len="med"/>
              <a:tailEnd type="arrow" w="med" len="med"/>
            </a:ln>
          </p:spPr>
          <p:style>
            <a:lnRef idx="2">
              <a:schemeClr val="dk1"/>
            </a:lnRef>
            <a:fillRef idx="1">
              <a:schemeClr val="lt1"/>
            </a:fillRef>
            <a:effectRef idx="0">
              <a:schemeClr val="dk1"/>
            </a:effectRef>
            <a:fontRef idx="minor">
              <a:schemeClr val="dk1"/>
            </a:fontRef>
          </p:style>
        </p:cxnSp>
        <p:sp>
          <p:nvSpPr>
            <p:cNvPr id="129" name="TextBox 128"/>
            <p:cNvSpPr txBox="1"/>
            <p:nvPr/>
          </p:nvSpPr>
          <p:spPr>
            <a:xfrm>
              <a:off x="5572132" y="5857892"/>
              <a:ext cx="1563248" cy="369332"/>
            </a:xfrm>
            <a:prstGeom prst="rect">
              <a:avLst/>
            </a:prstGeom>
            <a:noFill/>
          </p:spPr>
          <p:txBody>
            <a:bodyPr wrap="none" rtlCol="0">
              <a:spAutoFit/>
            </a:bodyPr>
            <a:lstStyle/>
            <a:p>
              <a:r>
                <a:rPr lang="en-IN" smtClean="0"/>
                <a:t>Make Changes</a:t>
              </a:r>
              <a:endParaRPr lang="en-US"/>
            </a:p>
          </p:txBody>
        </p:sp>
        <p:sp>
          <p:nvSpPr>
            <p:cNvPr id="130" name="TextBox 129"/>
            <p:cNvSpPr txBox="1"/>
            <p:nvPr/>
          </p:nvSpPr>
          <p:spPr>
            <a:xfrm rot="1551570">
              <a:off x="3499781" y="1720149"/>
              <a:ext cx="1435008" cy="369332"/>
            </a:xfrm>
            <a:prstGeom prst="rect">
              <a:avLst/>
            </a:prstGeom>
            <a:noFill/>
          </p:spPr>
          <p:txBody>
            <a:bodyPr wrap="none" rtlCol="0">
              <a:spAutoFit/>
            </a:bodyPr>
            <a:lstStyle/>
            <a:p>
              <a:r>
                <a:rPr lang="en-IN" smtClean="0"/>
                <a:t>Return Status</a:t>
              </a:r>
            </a:p>
          </p:txBody>
        </p:sp>
        <p:cxnSp>
          <p:nvCxnSpPr>
            <p:cNvPr id="133" name="Shape 132"/>
            <p:cNvCxnSpPr>
              <a:stCxn id="2" idx="4"/>
              <a:endCxn id="60" idx="2"/>
            </p:cNvCxnSpPr>
            <p:nvPr/>
          </p:nvCxnSpPr>
          <p:spPr>
            <a:xfrm rot="5400000">
              <a:off x="5844153" y="4631043"/>
              <a:ext cx="3097970" cy="212986"/>
            </a:xfrm>
            <a:prstGeom prst="bentConnector4">
              <a:avLst>
                <a:gd name="adj1" fmla="val 20374"/>
                <a:gd name="adj2" fmla="val 914211"/>
              </a:avLst>
            </a:prstGeom>
            <a:ln w="12700">
              <a:prstDash val="lgDash"/>
              <a:headEnd type="triangle" w="med" len="med"/>
              <a:tailEnd type="triangle" w="med" len="med"/>
            </a:ln>
          </p:spPr>
          <p:style>
            <a:lnRef idx="2">
              <a:schemeClr val="dk1"/>
            </a:lnRef>
            <a:fillRef idx="1">
              <a:schemeClr val="lt1"/>
            </a:fillRef>
            <a:effectRef idx="0">
              <a:schemeClr val="dk1"/>
            </a:effectRef>
            <a:fontRef idx="minor">
              <a:schemeClr val="dk1"/>
            </a:fontRef>
          </p:style>
        </p:cxnSp>
        <p:sp>
          <p:nvSpPr>
            <p:cNvPr id="111" name="Diamond 110"/>
            <p:cNvSpPr/>
            <p:nvPr/>
          </p:nvSpPr>
          <p:spPr>
            <a:xfrm>
              <a:off x="4714876" y="3857628"/>
              <a:ext cx="1785950" cy="1785950"/>
            </a:xfrm>
            <a:prstGeom prst="diamond">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dk1"/>
                </a:solidFill>
              </a:endParaRPr>
            </a:p>
          </p:txBody>
        </p:sp>
        <p:sp>
          <p:nvSpPr>
            <p:cNvPr id="112" name="TextBox 111"/>
            <p:cNvSpPr txBox="1"/>
            <p:nvPr/>
          </p:nvSpPr>
          <p:spPr>
            <a:xfrm>
              <a:off x="4841020" y="4230500"/>
              <a:ext cx="1428760" cy="1035931"/>
            </a:xfrm>
            <a:prstGeom prst="rect">
              <a:avLst/>
            </a:prstGeom>
            <a:noFill/>
          </p:spPr>
          <p:txBody>
            <a:bodyPr wrap="square" rtlCol="0">
              <a:spAutoFit/>
            </a:bodyPr>
            <a:lstStyle/>
            <a:p>
              <a:pPr algn="ctr"/>
              <a:r>
                <a:rPr lang="en-IN" smtClean="0"/>
                <a:t>Check </a:t>
              </a:r>
              <a:endParaRPr lang="en-IN" smtClean="0"/>
            </a:p>
            <a:p>
              <a:pPr algn="ctr"/>
              <a:r>
                <a:rPr lang="en-IN" smtClean="0"/>
                <a:t>Command</a:t>
              </a:r>
              <a:br>
                <a:rPr lang="en-IN" smtClean="0"/>
              </a:br>
              <a:r>
                <a:rPr lang="en-IN" smtClean="0"/>
                <a:t>Validity</a:t>
              </a:r>
              <a:endParaRPr lang="en-US" smtClean="0">
                <a:solidFill>
                  <a:schemeClr val="dk1"/>
                </a:solidFill>
              </a:endParaRPr>
            </a:p>
          </p:txBody>
        </p:sp>
        <p:sp>
          <p:nvSpPr>
            <p:cNvPr id="140" name="TextBox 139"/>
            <p:cNvSpPr txBox="1"/>
            <p:nvPr/>
          </p:nvSpPr>
          <p:spPr>
            <a:xfrm rot="1328721">
              <a:off x="3830498" y="1464824"/>
              <a:ext cx="1273628" cy="414372"/>
            </a:xfrm>
            <a:prstGeom prst="rect">
              <a:avLst/>
            </a:prstGeom>
            <a:noFill/>
          </p:spPr>
          <p:txBody>
            <a:bodyPr wrap="none" rtlCol="0">
              <a:spAutoFit/>
            </a:bodyPr>
            <a:lstStyle/>
            <a:p>
              <a:r>
                <a:rPr lang="en-IN" smtClean="0"/>
                <a:t>Command</a:t>
              </a:r>
              <a:endParaRPr lang="en-US"/>
            </a:p>
          </p:txBody>
        </p:sp>
        <p:sp>
          <p:nvSpPr>
            <p:cNvPr id="2" name="Oval 1"/>
            <p:cNvSpPr/>
            <p:nvPr/>
          </p:nvSpPr>
          <p:spPr>
            <a:xfrm>
              <a:off x="6031442" y="142852"/>
              <a:ext cx="2936376" cy="30456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2" name="TextBox 141"/>
          <p:cNvSpPr txBox="1"/>
          <p:nvPr/>
        </p:nvSpPr>
        <p:spPr>
          <a:xfrm>
            <a:off x="0" y="5853091"/>
            <a:ext cx="3518912" cy="830997"/>
          </a:xfrm>
          <a:prstGeom prst="rect">
            <a:avLst/>
          </a:prstGeom>
          <a:noFill/>
        </p:spPr>
        <p:txBody>
          <a:bodyPr wrap="none" rtlCol="0">
            <a:spAutoFit/>
          </a:bodyPr>
          <a:lstStyle/>
          <a:p>
            <a:r>
              <a:rPr lang="en-IN" sz="4800" u="sng" dirty="0" smtClean="0">
                <a:solidFill>
                  <a:schemeClr val="accent3">
                    <a:lumMod val="50000"/>
                  </a:schemeClr>
                </a:solidFill>
              </a:rPr>
              <a:t>Context DFD</a:t>
            </a:r>
            <a:endParaRPr lang="en-US" sz="4800" u="sng" dirty="0">
              <a:solidFill>
                <a:schemeClr val="accent3">
                  <a:lumMod val="50000"/>
                </a:schemeClr>
              </a:solidFill>
            </a:endParaRPr>
          </a:p>
        </p:txBody>
      </p:sp>
      <p:sp>
        <p:nvSpPr>
          <p:cNvPr id="56" name="TextBox 55"/>
          <p:cNvSpPr txBox="1"/>
          <p:nvPr/>
        </p:nvSpPr>
        <p:spPr>
          <a:xfrm>
            <a:off x="-2000296" y="-24"/>
            <a:ext cx="2000296" cy="5016758"/>
          </a:xfrm>
          <a:prstGeom prst="rect">
            <a:avLst/>
          </a:prstGeom>
          <a:noFill/>
        </p:spPr>
        <p:txBody>
          <a:bodyPr wrap="square" rtlCol="0">
            <a:spAutoFit/>
          </a:bodyPr>
          <a:lstStyle/>
          <a:p>
            <a:r>
              <a:rPr lang="en-IN" sz="2000" smtClean="0"/>
              <a:t>We decided to</a:t>
            </a:r>
          </a:p>
          <a:p>
            <a:r>
              <a:rPr lang="en-IN" sz="2000" smtClean="0"/>
              <a:t>not include employees</a:t>
            </a:r>
          </a:p>
          <a:p>
            <a:r>
              <a:rPr lang="en-IN" sz="2000" smtClean="0"/>
              <a:t>in the program</a:t>
            </a:r>
          </a:p>
          <a:p>
            <a:r>
              <a:rPr lang="en-IN" sz="2000" smtClean="0"/>
              <a:t>at this stage,</a:t>
            </a:r>
          </a:p>
          <a:p>
            <a:r>
              <a:rPr lang="en-IN" sz="2000" smtClean="0"/>
              <a:t>but we kept it</a:t>
            </a:r>
          </a:p>
          <a:p>
            <a:r>
              <a:rPr lang="en-IN" sz="2000" smtClean="0"/>
              <a:t>for future updates.</a:t>
            </a:r>
          </a:p>
          <a:p>
            <a:endParaRPr lang="en-IN" sz="2000" smtClean="0"/>
          </a:p>
          <a:p>
            <a:r>
              <a:rPr lang="en-IN" sz="2000" smtClean="0"/>
              <a:t>the admin uses the pharmacy management system to give service to the customer</a:t>
            </a:r>
            <a:endParaRPr lang="en-US" sz="2000" smtClean="0"/>
          </a:p>
          <a:p>
            <a:endParaRPr lang="en-US" sz="2000" smtClean="0"/>
          </a:p>
        </p:txBody>
      </p:sp>
      <p:sp>
        <p:nvSpPr>
          <p:cNvPr id="57" name="TextBox 56"/>
          <p:cNvSpPr txBox="1"/>
          <p:nvPr/>
        </p:nvSpPr>
        <p:spPr>
          <a:xfrm>
            <a:off x="9144000" y="0"/>
            <a:ext cx="2000296" cy="4093428"/>
          </a:xfrm>
          <a:prstGeom prst="rect">
            <a:avLst/>
          </a:prstGeom>
          <a:noFill/>
        </p:spPr>
        <p:txBody>
          <a:bodyPr wrap="square" rtlCol="0">
            <a:spAutoFit/>
          </a:bodyPr>
          <a:lstStyle/>
          <a:p>
            <a:r>
              <a:rPr lang="en-IN" sz="2000" smtClean="0"/>
              <a:t>Once admin confirms the payment, the program generates a bill for the customer,</a:t>
            </a:r>
          </a:p>
          <a:p>
            <a:r>
              <a:rPr lang="en-IN" sz="2000" smtClean="0"/>
              <a:t>and prints it</a:t>
            </a:r>
          </a:p>
          <a:p>
            <a:endParaRPr lang="en-IN" sz="2000" smtClean="0"/>
          </a:p>
          <a:p>
            <a:r>
              <a:rPr lang="en-IN" sz="2000" smtClean="0"/>
              <a:t>The bill also gets stored in the database for future reference</a:t>
            </a:r>
            <a:endParaRPr lang="en-US" sz="2000" smtClean="0"/>
          </a:p>
        </p:txBody>
      </p:sp>
      <p:cxnSp>
        <p:nvCxnSpPr>
          <p:cNvPr id="63" name="Shape 62"/>
          <p:cNvCxnSpPr>
            <a:stCxn id="4" idx="2"/>
          </p:cNvCxnSpPr>
          <p:nvPr/>
        </p:nvCxnSpPr>
        <p:spPr>
          <a:xfrm rot="16200000" flipH="1">
            <a:off x="4078632" y="435302"/>
            <a:ext cx="1348006" cy="2639129"/>
          </a:xfrm>
          <a:prstGeom prst="curvedConnector2">
            <a:avLst/>
          </a:prstGeom>
          <a:ln w="12700">
            <a:prstDash val="lgDash"/>
            <a:headEnd type="none" w="med" len="med"/>
            <a:tailEnd type="triangle" w="med" len="med"/>
          </a:ln>
        </p:spPr>
        <p:style>
          <a:lnRef idx="2">
            <a:schemeClr val="dk1"/>
          </a:lnRef>
          <a:fillRef idx="1">
            <a:schemeClr val="lt1"/>
          </a:fillRef>
          <a:effectRef idx="0">
            <a:schemeClr val="dk1"/>
          </a:effectRef>
          <a:fontRef idx="minor">
            <a:schemeClr val="dk1"/>
          </a:fontRef>
        </p:style>
      </p:cxnSp>
      <p:cxnSp>
        <p:nvCxnSpPr>
          <p:cNvPr id="67" name="Shape 66"/>
          <p:cNvCxnSpPr>
            <a:stCxn id="3" idx="2"/>
            <a:endCxn id="2" idx="3"/>
          </p:cNvCxnSpPr>
          <p:nvPr/>
        </p:nvCxnSpPr>
        <p:spPr>
          <a:xfrm rot="16200000" flipH="1">
            <a:off x="3614445" y="115170"/>
            <a:ext cx="534250" cy="5012557"/>
          </a:xfrm>
          <a:prstGeom prst="curvedConnector3">
            <a:avLst>
              <a:gd name="adj1" fmla="val 320439"/>
            </a:avLst>
          </a:prstGeom>
          <a:ln w="12700">
            <a:prstDash val="lgDash"/>
            <a:headEnd type="none" w="med" len="med"/>
            <a:tailEnd type="triangle" w="med" len="med"/>
          </a:ln>
        </p:spPr>
        <p:style>
          <a:lnRef idx="2">
            <a:schemeClr val="dk1"/>
          </a:lnRef>
          <a:fillRef idx="1">
            <a:schemeClr val="lt1"/>
          </a:fillRef>
          <a:effectRef idx="0">
            <a:schemeClr val="dk1"/>
          </a:effectRef>
          <a:fontRef idx="minor">
            <a:schemeClr val="dk1"/>
          </a:fontRef>
        </p:style>
      </p:cxnSp>
      <p:sp>
        <p:nvSpPr>
          <p:cNvPr id="73" name="TextBox 72"/>
          <p:cNvSpPr txBox="1"/>
          <p:nvPr/>
        </p:nvSpPr>
        <p:spPr>
          <a:xfrm rot="953974">
            <a:off x="1495876" y="1530709"/>
            <a:ext cx="3898147" cy="2366189"/>
          </a:xfrm>
          <a:prstGeom prst="rect">
            <a:avLst/>
          </a:prstGeom>
          <a:noFill/>
        </p:spPr>
        <p:txBody>
          <a:bodyPr wrap="none" rtlCol="0">
            <a:prstTxWarp prst="textArchDown">
              <a:avLst>
                <a:gd name="adj" fmla="val 21357952"/>
              </a:avLst>
            </a:prstTxWarp>
            <a:spAutoFit/>
          </a:bodyPr>
          <a:lstStyle/>
          <a:p>
            <a:pPr algn="ctr"/>
            <a:r>
              <a:rPr lang="en-IN" smtClean="0"/>
              <a:t>Check Expiry</a:t>
            </a:r>
            <a:r>
              <a:rPr lang="en-US" smtClean="0"/>
              <a:t>/ Search Medicine</a:t>
            </a:r>
          </a:p>
          <a:p>
            <a:pPr algn="ctr"/>
            <a:r>
              <a:rPr lang="en-IN" smtClean="0"/>
              <a:t>Return Results</a:t>
            </a:r>
          </a:p>
        </p:txBody>
      </p:sp>
      <p:sp>
        <p:nvSpPr>
          <p:cNvPr id="77" name="TextBox 76"/>
          <p:cNvSpPr txBox="1"/>
          <p:nvPr/>
        </p:nvSpPr>
        <p:spPr>
          <a:xfrm>
            <a:off x="6143636" y="1428736"/>
            <a:ext cx="2357454" cy="1323439"/>
          </a:xfrm>
          <a:prstGeom prst="rect">
            <a:avLst/>
          </a:prstGeom>
          <a:noFill/>
        </p:spPr>
        <p:txBody>
          <a:bodyPr wrap="square" rtlCol="0">
            <a:spAutoFit/>
          </a:bodyPr>
          <a:lstStyle/>
          <a:p>
            <a:pPr algn="ctr"/>
            <a:r>
              <a:rPr lang="en-IN" sz="2000" b="1" smtClean="0"/>
              <a:t>PHARMACY MANAGEMENT SYSTEM</a:t>
            </a:r>
            <a:endParaRPr lang="en-US" sz="2000" b="1" smtClean="0"/>
          </a:p>
          <a:p>
            <a:pPr algn="ctr"/>
            <a:endParaRPr lang="en-US" sz="2000" b="1"/>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33657" y="332656"/>
            <a:ext cx="1476686" cy="830997"/>
          </a:xfrm>
          <a:prstGeom prst="rect">
            <a:avLst/>
          </a:prstGeom>
          <a:noFill/>
        </p:spPr>
        <p:txBody>
          <a:bodyPr wrap="none" rtlCol="0">
            <a:spAutoFit/>
          </a:bodyPr>
          <a:lstStyle/>
          <a:p>
            <a:pPr algn="ctr"/>
            <a:r>
              <a:rPr lang="en-IN" sz="4800" smtClean="0">
                <a:latin typeface="MS Reference Sans Serif" panose="020B0604030504040204" pitchFamily="34" charset="0"/>
              </a:rPr>
              <a:t>ERD</a:t>
            </a:r>
            <a:endParaRPr lang="en-US" sz="4800" dirty="0">
              <a:latin typeface="MS Reference Sans Serif" panose="020B0604030504040204" pitchFamily="34" charset="0"/>
            </a:endParaRPr>
          </a:p>
        </p:txBody>
      </p:sp>
      <p:cxnSp>
        <p:nvCxnSpPr>
          <p:cNvPr id="3" name="Straight Connector 2"/>
          <p:cNvCxnSpPr/>
          <p:nvPr/>
        </p:nvCxnSpPr>
        <p:spPr>
          <a:xfrm>
            <a:off x="857223" y="1340768"/>
            <a:ext cx="7429552" cy="1588"/>
          </a:xfrm>
          <a:prstGeom prst="line">
            <a:avLst/>
          </a:prstGeom>
          <a:ln/>
        </p:spPr>
        <p:style>
          <a:lnRef idx="3">
            <a:schemeClr val="accent6"/>
          </a:lnRef>
          <a:fillRef idx="0">
            <a:schemeClr val="accent6"/>
          </a:fillRef>
          <a:effectRef idx="2">
            <a:schemeClr val="accent6"/>
          </a:effectRef>
          <a:fontRef idx="minor">
            <a:schemeClr val="tx1"/>
          </a:fontRef>
        </p:style>
      </p:cxnSp>
      <p:sp>
        <p:nvSpPr>
          <p:cNvPr id="4" name="Rectangle 3"/>
          <p:cNvSpPr/>
          <p:nvPr/>
        </p:nvSpPr>
        <p:spPr>
          <a:xfrm>
            <a:off x="535752" y="1772816"/>
            <a:ext cx="8072494" cy="4367034"/>
          </a:xfrm>
          <a:prstGeom prst="rect">
            <a:avLst/>
          </a:prstGeom>
          <a:solidFill>
            <a:schemeClr val="tx2">
              <a:lumMod val="20000"/>
              <a:lumOff val="80000"/>
            </a:schemeClr>
          </a:solidFill>
        </p:spPr>
        <p:txBody>
          <a:bodyPr wrap="square" lIns="288000" tIns="684000" rIns="288000" bIns="288000" anchor="b" anchorCtr="0">
            <a:spAutoFit/>
          </a:bodyPr>
          <a:lstStyle/>
          <a:p>
            <a:pPr marL="457200" indent="-457200" algn="ctr" fontAlgn="base"/>
            <a:r>
              <a:rPr lang="en-IN" sz="2000" dirty="0" smtClean="0"/>
              <a:t>Following </a:t>
            </a:r>
            <a:r>
              <a:rPr lang="en-IN" sz="2000" smtClean="0"/>
              <a:t>is </a:t>
            </a:r>
            <a:r>
              <a:rPr lang="en-IN" sz="2000" smtClean="0"/>
              <a:t>an entity relationship </a:t>
            </a:r>
            <a:r>
              <a:rPr lang="en-IN" sz="2000" dirty="0" smtClean="0"/>
              <a:t>diagram of the overall working </a:t>
            </a:r>
            <a:br>
              <a:rPr lang="en-IN" sz="2000" dirty="0" smtClean="0"/>
            </a:br>
            <a:r>
              <a:rPr lang="en-IN" sz="2000" dirty="0" smtClean="0"/>
              <a:t>of this Pharmacy Management System</a:t>
            </a:r>
            <a:r>
              <a:rPr lang="en-IN" sz="2000" smtClean="0"/>
              <a:t>. </a:t>
            </a:r>
            <a:r>
              <a:rPr lang="en-IN" sz="2000" smtClean="0"/>
              <a:t>It shows all the tables in </a:t>
            </a:r>
            <a:r>
              <a:rPr lang="en-IN" sz="2000" smtClean="0"/>
              <a:t>our </a:t>
            </a:r>
            <a:r>
              <a:rPr lang="en-IN" sz="2000" smtClean="0"/>
              <a:t>database, with their fields and primary keys.</a:t>
            </a:r>
          </a:p>
          <a:p>
            <a:pPr marL="457200" indent="-457200" algn="ctr" fontAlgn="base"/>
            <a:endParaRPr lang="en-IN" sz="2000" dirty="0"/>
          </a:p>
          <a:p>
            <a:pPr fontAlgn="base"/>
            <a:r>
              <a:rPr lang="en-IN" sz="2000" smtClean="0"/>
              <a:t>It also shows the types of relationships between the entities of this Pharmacy Management System and explains the relationship between all of them.</a:t>
            </a:r>
          </a:p>
          <a:p>
            <a:pPr fontAlgn="base"/>
            <a:endParaRPr lang="en-IN" sz="2000" smtClean="0"/>
          </a:p>
          <a:p>
            <a:pPr fontAlgn="base"/>
            <a:r>
              <a:rPr lang="en-IN" sz="2000" smtClean="0"/>
              <a:t>For the Entity relationship diagram we used Crow’s Foot Notation</a:t>
            </a:r>
            <a:endParaRPr lang="en-IN" sz="2000" dirty="0" smtClean="0"/>
          </a:p>
          <a:p>
            <a:pPr fontAlgn="base"/>
            <a:endParaRPr lang="en-IN" sz="2000" dirty="0"/>
          </a:p>
          <a:p>
            <a:pPr fontAlgn="base"/>
            <a:endParaRPr lang="en-US" sz="2000" dirty="0"/>
          </a:p>
        </p:txBody>
      </p:sp>
      <p:sp>
        <p:nvSpPr>
          <p:cNvPr id="5" name="TextBox 4"/>
          <p:cNvSpPr txBox="1"/>
          <p:nvPr/>
        </p:nvSpPr>
        <p:spPr>
          <a:xfrm>
            <a:off x="-2143140" y="500042"/>
            <a:ext cx="2143140" cy="3170099"/>
          </a:xfrm>
          <a:prstGeom prst="rect">
            <a:avLst/>
          </a:prstGeom>
          <a:noFill/>
        </p:spPr>
        <p:txBody>
          <a:bodyPr wrap="square" rtlCol="0">
            <a:spAutoFit/>
          </a:bodyPr>
          <a:lstStyle/>
          <a:p>
            <a:r>
              <a:rPr lang="en-US" sz="2000" smtClean="0"/>
              <a:t>In Crows-foot</a:t>
            </a:r>
          </a:p>
          <a:p>
            <a:r>
              <a:rPr lang="en-IN" sz="2000" smtClean="0"/>
              <a:t>N</a:t>
            </a:r>
            <a:r>
              <a:rPr lang="en-IN" sz="2000" smtClean="0"/>
              <a:t>otation,</a:t>
            </a:r>
            <a:endParaRPr lang="en-US" sz="2000" smtClean="0"/>
          </a:p>
          <a:p>
            <a:r>
              <a:rPr lang="en-US" sz="2000" smtClean="0"/>
              <a:t>we use boxes to show entities,</a:t>
            </a:r>
          </a:p>
          <a:p>
            <a:r>
              <a:rPr lang="en-US" sz="2000" smtClean="0"/>
              <a:t>and to show the relationships</a:t>
            </a:r>
          </a:p>
          <a:p>
            <a:r>
              <a:rPr lang="en-US" sz="2000" smtClean="0"/>
              <a:t>between these boxes, we use lines.</a:t>
            </a:r>
          </a:p>
          <a:p>
            <a:endParaRPr lang="en-US" sz="2000" smtClean="0"/>
          </a:p>
        </p:txBody>
      </p:sp>
      <p:sp>
        <p:nvSpPr>
          <p:cNvPr id="6" name="Rectangle 5"/>
          <p:cNvSpPr/>
          <p:nvPr/>
        </p:nvSpPr>
        <p:spPr>
          <a:xfrm>
            <a:off x="9144000" y="571480"/>
            <a:ext cx="2428924" cy="3785652"/>
          </a:xfrm>
          <a:prstGeom prst="rect">
            <a:avLst/>
          </a:prstGeom>
        </p:spPr>
        <p:txBody>
          <a:bodyPr wrap="square">
            <a:spAutoFit/>
          </a:bodyPr>
          <a:lstStyle/>
          <a:p>
            <a:r>
              <a:rPr lang="en-US" sz="2000" smtClean="0"/>
              <a:t>Different shapes</a:t>
            </a:r>
          </a:p>
          <a:p>
            <a:r>
              <a:rPr lang="en-US" sz="2000" smtClean="0"/>
              <a:t>at </a:t>
            </a:r>
            <a:r>
              <a:rPr lang="en-US" sz="2000" smtClean="0"/>
              <a:t>the </a:t>
            </a:r>
            <a:r>
              <a:rPr lang="en-US" sz="2000" smtClean="0"/>
              <a:t>ends </a:t>
            </a:r>
            <a:r>
              <a:rPr lang="en-US" sz="2000" smtClean="0"/>
              <a:t>of</a:t>
            </a:r>
          </a:p>
          <a:p>
            <a:r>
              <a:rPr lang="en-US" sz="2000" smtClean="0"/>
              <a:t>these lines</a:t>
            </a:r>
          </a:p>
          <a:p>
            <a:r>
              <a:rPr lang="en-US" sz="2000" smtClean="0"/>
              <a:t>represent different</a:t>
            </a:r>
          </a:p>
          <a:p>
            <a:r>
              <a:rPr lang="en-US" sz="2000" smtClean="0"/>
              <a:t>types of</a:t>
            </a:r>
          </a:p>
          <a:p>
            <a:r>
              <a:rPr lang="en-US" sz="2000" smtClean="0"/>
              <a:t>relationship.</a:t>
            </a:r>
            <a:endParaRPr lang="en-US" sz="2000" smtClean="0"/>
          </a:p>
          <a:p>
            <a:endParaRPr lang="en-IN" sz="2000" smtClean="0"/>
          </a:p>
          <a:p>
            <a:r>
              <a:rPr lang="en-IN" sz="2000" smtClean="0"/>
              <a:t>There are three</a:t>
            </a:r>
          </a:p>
          <a:p>
            <a:r>
              <a:rPr lang="en-IN" sz="2000" smtClean="0"/>
              <a:t>types of these shapes, ring,</a:t>
            </a:r>
          </a:p>
          <a:p>
            <a:r>
              <a:rPr lang="en-IN" sz="2000" smtClean="0"/>
              <a:t>dash and</a:t>
            </a:r>
          </a:p>
          <a:p>
            <a:r>
              <a:rPr lang="en-IN" sz="2000" smtClean="0"/>
              <a:t>crows-foot</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33657" y="332656"/>
            <a:ext cx="1476687" cy="830997"/>
          </a:xfrm>
          <a:prstGeom prst="rect">
            <a:avLst/>
          </a:prstGeom>
          <a:noFill/>
        </p:spPr>
        <p:txBody>
          <a:bodyPr wrap="none" rtlCol="0">
            <a:spAutoFit/>
          </a:bodyPr>
          <a:lstStyle/>
          <a:p>
            <a:pPr algn="ctr"/>
            <a:r>
              <a:rPr lang="en-IN" sz="4800" smtClean="0">
                <a:latin typeface="MS Reference Sans Serif" panose="020B0604030504040204" pitchFamily="34" charset="0"/>
              </a:rPr>
              <a:t>ERD</a:t>
            </a:r>
            <a:endParaRPr lang="en-US" sz="4800" dirty="0">
              <a:latin typeface="MS Reference Sans Serif" panose="020B0604030504040204" pitchFamily="34" charset="0"/>
            </a:endParaRPr>
          </a:p>
        </p:txBody>
      </p:sp>
      <p:cxnSp>
        <p:nvCxnSpPr>
          <p:cNvPr id="3" name="Straight Connector 2"/>
          <p:cNvCxnSpPr/>
          <p:nvPr/>
        </p:nvCxnSpPr>
        <p:spPr>
          <a:xfrm>
            <a:off x="857223" y="1340768"/>
            <a:ext cx="7429552" cy="1588"/>
          </a:xfrm>
          <a:prstGeom prst="line">
            <a:avLst/>
          </a:prstGeom>
          <a:ln/>
        </p:spPr>
        <p:style>
          <a:lnRef idx="3">
            <a:schemeClr val="accent6"/>
          </a:lnRef>
          <a:fillRef idx="0">
            <a:schemeClr val="accent6"/>
          </a:fillRef>
          <a:effectRef idx="2">
            <a:schemeClr val="accent6"/>
          </a:effectRef>
          <a:fontRef idx="minor">
            <a:schemeClr val="tx1"/>
          </a:fontRef>
        </p:style>
      </p:cxnSp>
      <p:sp>
        <p:nvSpPr>
          <p:cNvPr id="4" name="Rectangle 3"/>
          <p:cNvSpPr/>
          <p:nvPr/>
        </p:nvSpPr>
        <p:spPr>
          <a:xfrm>
            <a:off x="552286" y="1500174"/>
            <a:ext cx="8072494" cy="5290364"/>
          </a:xfrm>
          <a:prstGeom prst="rect">
            <a:avLst/>
          </a:prstGeom>
          <a:solidFill>
            <a:schemeClr val="tx2">
              <a:lumMod val="20000"/>
              <a:lumOff val="80000"/>
            </a:schemeClr>
          </a:solidFill>
        </p:spPr>
        <p:txBody>
          <a:bodyPr wrap="square" lIns="288000" tIns="684000" rIns="288000" bIns="288000" anchor="b" anchorCtr="0">
            <a:spAutoFit/>
          </a:bodyPr>
          <a:lstStyle/>
          <a:p>
            <a:pPr marL="457200" indent="-457200" algn="ctr" fontAlgn="base"/>
            <a:endParaRPr lang="en-IN" sz="2000" smtClean="0"/>
          </a:p>
          <a:p>
            <a:pPr marL="457200" indent="-457200" algn="ctr" fontAlgn="base"/>
            <a:endParaRPr lang="en-IN" sz="2000" smtClean="0"/>
          </a:p>
          <a:p>
            <a:pPr marL="457200" indent="-457200" algn="ctr" fontAlgn="base"/>
            <a:r>
              <a:rPr lang="en-IN" sz="2000" smtClean="0"/>
              <a:t>The </a:t>
            </a:r>
            <a:r>
              <a:rPr lang="en-IN" sz="2000" smtClean="0"/>
              <a:t>database of Pharmacy management </a:t>
            </a:r>
            <a:r>
              <a:rPr lang="en-IN" sz="2000" smtClean="0"/>
              <a:t>has </a:t>
            </a:r>
            <a:r>
              <a:rPr lang="en-IN" sz="2000" smtClean="0"/>
              <a:t>2 database files: admin.db and pharma.db. The pharma database stores tables cus, </a:t>
            </a:r>
            <a:r>
              <a:rPr lang="en-IN" sz="2000" smtClean="0"/>
              <a:t>med</a:t>
            </a:r>
            <a:r>
              <a:rPr lang="en-IN" sz="2000" smtClean="0"/>
              <a:t>, </a:t>
            </a:r>
            <a:r>
              <a:rPr lang="en-IN" sz="2000" smtClean="0"/>
              <a:t>bills. While the admin </a:t>
            </a:r>
            <a:r>
              <a:rPr lang="en-IN" sz="2000" smtClean="0"/>
              <a:t>database </a:t>
            </a:r>
            <a:r>
              <a:rPr lang="en-IN" sz="2000" smtClean="0"/>
              <a:t>stores </a:t>
            </a:r>
            <a:r>
              <a:rPr lang="en-IN" sz="2000" smtClean="0"/>
              <a:t>only one table: log</a:t>
            </a:r>
          </a:p>
          <a:p>
            <a:pPr marL="457200" indent="-457200" algn="ctr" fontAlgn="base"/>
            <a:endParaRPr lang="en-IN" sz="2000" smtClean="0"/>
          </a:p>
          <a:p>
            <a:pPr marL="457200" indent="-457200" algn="ctr" fontAlgn="base"/>
            <a:r>
              <a:rPr lang="en-IN" sz="2000" smtClean="0"/>
              <a:t>The cus table stores the customer details,</a:t>
            </a:r>
          </a:p>
          <a:p>
            <a:pPr marL="457200" indent="-457200" algn="ctr" fontAlgn="base"/>
            <a:r>
              <a:rPr lang="en-IN" sz="2000" smtClean="0"/>
              <a:t>med table stores medicine and catalogue details,</a:t>
            </a:r>
          </a:p>
          <a:p>
            <a:pPr marL="457200" indent="-457200" algn="ctr" fontAlgn="base"/>
            <a:r>
              <a:rPr lang="en-IN" sz="2000" smtClean="0"/>
              <a:t>bills table stores all bills created by the program, and </a:t>
            </a:r>
          </a:p>
          <a:p>
            <a:pPr marL="457200" indent="-457200" algn="ctr" fontAlgn="base"/>
            <a:r>
              <a:rPr lang="en-IN" sz="2000" smtClean="0"/>
              <a:t>the log table stores only the login id and password of </a:t>
            </a:r>
          </a:p>
          <a:p>
            <a:pPr marL="457200" indent="-457200" algn="ctr" fontAlgn="base"/>
            <a:r>
              <a:rPr lang="en-IN" sz="2000" smtClean="0"/>
              <a:t>the admin and customers.</a:t>
            </a:r>
            <a:endParaRPr lang="en-IN" sz="2000" smtClean="0"/>
          </a:p>
          <a:p>
            <a:pPr fontAlgn="base"/>
            <a:endParaRPr lang="en-IN" sz="2000" dirty="0"/>
          </a:p>
          <a:p>
            <a:pPr fontAlgn="base"/>
            <a:endParaRPr lang="en-US" sz="2000" dirty="0"/>
          </a:p>
        </p:txBody>
      </p:sp>
      <p:sp>
        <p:nvSpPr>
          <p:cNvPr id="5" name="TextBox 4"/>
          <p:cNvSpPr txBox="1"/>
          <p:nvPr/>
        </p:nvSpPr>
        <p:spPr>
          <a:xfrm>
            <a:off x="3000364" y="2214554"/>
            <a:ext cx="3386440" cy="584775"/>
          </a:xfrm>
          <a:prstGeom prst="rect">
            <a:avLst/>
          </a:prstGeom>
          <a:noFill/>
        </p:spPr>
        <p:txBody>
          <a:bodyPr wrap="none" rtlCol="0">
            <a:spAutoFit/>
          </a:bodyPr>
          <a:lstStyle/>
          <a:p>
            <a:r>
              <a:rPr lang="en-IN" sz="3200" smtClean="0"/>
              <a:t>Entities And Tables</a:t>
            </a:r>
            <a:endParaRPr lang="en-US" sz="3200"/>
          </a:p>
        </p:txBody>
      </p:sp>
      <p:sp>
        <p:nvSpPr>
          <p:cNvPr id="6" name="TextBox 5"/>
          <p:cNvSpPr txBox="1"/>
          <p:nvPr/>
        </p:nvSpPr>
        <p:spPr>
          <a:xfrm>
            <a:off x="-2143140" y="500042"/>
            <a:ext cx="2143140" cy="3170099"/>
          </a:xfrm>
          <a:prstGeom prst="rect">
            <a:avLst/>
          </a:prstGeom>
          <a:noFill/>
        </p:spPr>
        <p:txBody>
          <a:bodyPr wrap="square" rtlCol="0">
            <a:spAutoFit/>
          </a:bodyPr>
          <a:lstStyle/>
          <a:p>
            <a:r>
              <a:rPr lang="en-US" sz="2000" smtClean="0"/>
              <a:t>In Crows-foot</a:t>
            </a:r>
          </a:p>
          <a:p>
            <a:r>
              <a:rPr lang="en-IN" sz="2000" smtClean="0"/>
              <a:t>N</a:t>
            </a:r>
            <a:r>
              <a:rPr lang="en-IN" sz="2000" smtClean="0"/>
              <a:t>otation,</a:t>
            </a:r>
            <a:endParaRPr lang="en-US" sz="2000" smtClean="0"/>
          </a:p>
          <a:p>
            <a:r>
              <a:rPr lang="en-US" sz="2000" smtClean="0"/>
              <a:t>we use boxes to show entities,</a:t>
            </a:r>
          </a:p>
          <a:p>
            <a:r>
              <a:rPr lang="en-US" sz="2000" smtClean="0"/>
              <a:t>and to show the relationships</a:t>
            </a:r>
          </a:p>
          <a:p>
            <a:r>
              <a:rPr lang="en-US" sz="2000" smtClean="0"/>
              <a:t>between these boxes, we use lines.</a:t>
            </a:r>
          </a:p>
          <a:p>
            <a:endParaRPr lang="en-US" sz="20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Rectangle 394"/>
          <p:cNvSpPr/>
          <p:nvPr/>
        </p:nvSpPr>
        <p:spPr>
          <a:xfrm>
            <a:off x="71406" y="214314"/>
            <a:ext cx="1643042" cy="6429396"/>
          </a:xfrm>
          <a:prstGeom prst="rect">
            <a:avLst/>
          </a:prstGeom>
          <a:noFill/>
          <a:ln>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7" name="Rectangle 396"/>
          <p:cNvSpPr/>
          <p:nvPr/>
        </p:nvSpPr>
        <p:spPr>
          <a:xfrm>
            <a:off x="7215238" y="142876"/>
            <a:ext cx="1857356" cy="6500834"/>
          </a:xfrm>
          <a:prstGeom prst="rect">
            <a:avLst/>
          </a:prstGeom>
          <a:noFill/>
          <a:ln>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p:cNvSpPr/>
          <p:nvPr/>
        </p:nvSpPr>
        <p:spPr>
          <a:xfrm>
            <a:off x="3286116" y="5643578"/>
            <a:ext cx="264320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IN" smtClean="0">
              <a:solidFill>
                <a:srgbClr val="FF0000"/>
              </a:solidFill>
            </a:endParaRPr>
          </a:p>
          <a:p>
            <a:pPr algn="ctr"/>
            <a:r>
              <a:rPr lang="en-IN" smtClean="0">
                <a:solidFill>
                  <a:srgbClr val="FF0000"/>
                </a:solidFill>
              </a:rPr>
              <a:t>pharmacy</a:t>
            </a:r>
          </a:p>
          <a:p>
            <a:pPr algn="ctr"/>
            <a:endParaRPr lang="en-US" smtClean="0">
              <a:solidFill>
                <a:srgbClr val="FF0000"/>
              </a:solidFill>
            </a:endParaRPr>
          </a:p>
        </p:txBody>
      </p:sp>
      <p:cxnSp>
        <p:nvCxnSpPr>
          <p:cNvPr id="22" name="Straight Connector 21"/>
          <p:cNvCxnSpPr>
            <a:stCxn id="10" idx="1"/>
            <a:endCxn id="11" idx="3"/>
          </p:cNvCxnSpPr>
          <p:nvPr/>
        </p:nvCxnSpPr>
        <p:spPr>
          <a:xfrm rot="10800000">
            <a:off x="6786578" y="529690"/>
            <a:ext cx="642942" cy="1334428"/>
          </a:xfrm>
          <a:prstGeom prst="line">
            <a:avLst/>
          </a:prstGeom>
          <a:ln w="28575">
            <a:solidFill>
              <a:srgbClr val="0070C0"/>
            </a:solidFill>
          </a:ln>
        </p:spPr>
        <p:style>
          <a:lnRef idx="1">
            <a:schemeClr val="dk1"/>
          </a:lnRef>
          <a:fillRef idx="0">
            <a:schemeClr val="dk1"/>
          </a:fillRef>
          <a:effectRef idx="0">
            <a:schemeClr val="dk1"/>
          </a:effectRef>
          <a:fontRef idx="minor">
            <a:schemeClr val="tx1"/>
          </a:fontRef>
        </p:style>
      </p:cxnSp>
      <p:cxnSp>
        <p:nvCxnSpPr>
          <p:cNvPr id="33" name="Straight Connector 32"/>
          <p:cNvCxnSpPr>
            <a:stCxn id="43" idx="1"/>
            <a:endCxn id="93" idx="2"/>
          </p:cNvCxnSpPr>
          <p:nvPr/>
        </p:nvCxnSpPr>
        <p:spPr>
          <a:xfrm rot="10800000">
            <a:off x="3464712" y="2655324"/>
            <a:ext cx="178595" cy="1069070"/>
          </a:xfrm>
          <a:prstGeom prst="line">
            <a:avLst/>
          </a:prstGeom>
          <a:ln w="28575" cap="rnd">
            <a:solidFill>
              <a:srgbClr val="0070C0"/>
            </a:solidFill>
            <a:headEnd type="oval" w="lg" len="lg"/>
            <a:tailEnd type="none" w="lg" len="lg"/>
          </a:ln>
        </p:spPr>
        <p:style>
          <a:lnRef idx="1">
            <a:schemeClr val="dk1"/>
          </a:lnRef>
          <a:fillRef idx="0">
            <a:schemeClr val="dk1"/>
          </a:fillRef>
          <a:effectRef idx="0">
            <a:schemeClr val="dk1"/>
          </a:effectRef>
          <a:fontRef idx="minor">
            <a:schemeClr val="tx1"/>
          </a:fontRef>
        </p:style>
      </p:cxnSp>
      <p:sp>
        <p:nvSpPr>
          <p:cNvPr id="43" name="Diamond 42"/>
          <p:cNvSpPr/>
          <p:nvPr/>
        </p:nvSpPr>
        <p:spPr>
          <a:xfrm>
            <a:off x="3643306" y="3357562"/>
            <a:ext cx="1428760" cy="733663"/>
          </a:xfrm>
          <a:prstGeom prst="diamond">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mtClean="0">
                <a:solidFill>
                  <a:schemeClr val="dk1"/>
                </a:solidFill>
              </a:rPr>
              <a:t>Sells</a:t>
            </a:r>
            <a:endParaRPr lang="en-US" smtClean="0">
              <a:solidFill>
                <a:schemeClr val="dk1"/>
              </a:solidFill>
            </a:endParaRPr>
          </a:p>
        </p:txBody>
      </p:sp>
      <p:cxnSp>
        <p:nvCxnSpPr>
          <p:cNvPr id="57" name="Straight Connector 56"/>
          <p:cNvCxnSpPr>
            <a:stCxn id="58" idx="3"/>
            <a:endCxn id="11" idx="1"/>
          </p:cNvCxnSpPr>
          <p:nvPr/>
        </p:nvCxnSpPr>
        <p:spPr>
          <a:xfrm flipV="1">
            <a:off x="5317726" y="529690"/>
            <a:ext cx="325844" cy="6691"/>
          </a:xfrm>
          <a:prstGeom prst="line">
            <a:avLst/>
          </a:prstGeom>
          <a:ln w="28575">
            <a:solidFill>
              <a:srgbClr val="0070C0"/>
            </a:solidFill>
          </a:ln>
        </p:spPr>
        <p:style>
          <a:lnRef idx="1">
            <a:schemeClr val="dk1"/>
          </a:lnRef>
          <a:fillRef idx="0">
            <a:schemeClr val="dk1"/>
          </a:fillRef>
          <a:effectRef idx="0">
            <a:schemeClr val="dk1"/>
          </a:effectRef>
          <a:fontRef idx="minor">
            <a:schemeClr val="tx1"/>
          </a:fontRef>
        </p:style>
      </p:cxnSp>
      <p:sp>
        <p:nvSpPr>
          <p:cNvPr id="58" name="Diamond 57"/>
          <p:cNvSpPr/>
          <p:nvPr/>
        </p:nvSpPr>
        <p:spPr>
          <a:xfrm>
            <a:off x="3888966" y="169549"/>
            <a:ext cx="1428760" cy="733663"/>
          </a:xfrm>
          <a:prstGeom prst="diamond">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mtClean="0">
                <a:solidFill>
                  <a:schemeClr val="dk1"/>
                </a:solidFill>
              </a:rPr>
              <a:t>To</a:t>
            </a:r>
            <a:endParaRPr lang="en-US" smtClean="0">
              <a:solidFill>
                <a:schemeClr val="dk1"/>
              </a:solidFill>
            </a:endParaRPr>
          </a:p>
        </p:txBody>
      </p:sp>
      <p:cxnSp>
        <p:nvCxnSpPr>
          <p:cNvPr id="59" name="Straight Connector 58"/>
          <p:cNvCxnSpPr>
            <a:stCxn id="64" idx="3"/>
            <a:endCxn id="58" idx="1"/>
          </p:cNvCxnSpPr>
          <p:nvPr/>
        </p:nvCxnSpPr>
        <p:spPr>
          <a:xfrm flipV="1">
            <a:off x="3428992" y="536381"/>
            <a:ext cx="459974" cy="5451"/>
          </a:xfrm>
          <a:prstGeom prst="line">
            <a:avLst/>
          </a:prstGeom>
          <a:ln w="28575" cap="rnd">
            <a:solidFill>
              <a:srgbClr val="0070C0"/>
            </a:solidFill>
            <a:headEnd type="oval" w="lg" len="lg"/>
            <a:tailEnd type="none" w="lg" len="lg"/>
          </a:ln>
        </p:spPr>
        <p:style>
          <a:lnRef idx="1">
            <a:schemeClr val="dk1"/>
          </a:lnRef>
          <a:fillRef idx="0">
            <a:schemeClr val="dk1"/>
          </a:fillRef>
          <a:effectRef idx="0">
            <a:schemeClr val="dk1"/>
          </a:effectRef>
          <a:fontRef idx="minor">
            <a:schemeClr val="tx1"/>
          </a:fontRef>
        </p:style>
      </p:cxnSp>
      <p:cxnSp>
        <p:nvCxnSpPr>
          <p:cNvPr id="68" name="Straight Connector 67"/>
          <p:cNvCxnSpPr>
            <a:stCxn id="64" idx="1"/>
            <a:endCxn id="67" idx="3"/>
          </p:cNvCxnSpPr>
          <p:nvPr/>
        </p:nvCxnSpPr>
        <p:spPr>
          <a:xfrm rot="10800000" flipV="1">
            <a:off x="1500166" y="541832"/>
            <a:ext cx="571504" cy="839726"/>
          </a:xfrm>
          <a:prstGeom prst="line">
            <a:avLst/>
          </a:prstGeom>
          <a:ln w="28575">
            <a:solidFill>
              <a:srgbClr val="0070C0"/>
            </a:solidFill>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2928926" y="2285992"/>
            <a:ext cx="10715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mtClean="0">
                <a:solidFill>
                  <a:srgbClr val="FF0000"/>
                </a:solidFill>
              </a:rPr>
              <a:t>admin</a:t>
            </a:r>
            <a:endParaRPr lang="en-US" smtClean="0">
              <a:solidFill>
                <a:srgbClr val="FF0000"/>
              </a:solidFill>
            </a:endParaRPr>
          </a:p>
        </p:txBody>
      </p:sp>
      <p:sp>
        <p:nvSpPr>
          <p:cNvPr id="99" name="Freeform 98"/>
          <p:cNvSpPr/>
          <p:nvPr/>
        </p:nvSpPr>
        <p:spPr>
          <a:xfrm>
            <a:off x="3643306" y="1071546"/>
            <a:ext cx="1357322" cy="923330"/>
          </a:xfrm>
          <a:custGeom>
            <a:avLst/>
            <a:gdLst>
              <a:gd name="connsiteX0" fmla="*/ 0 w 1357322"/>
              <a:gd name="connsiteY0" fmla="*/ 366832 h 733663"/>
              <a:gd name="connsiteX1" fmla="*/ 678661 w 1357322"/>
              <a:gd name="connsiteY1" fmla="*/ 0 h 733663"/>
              <a:gd name="connsiteX2" fmla="*/ 1357322 w 1357322"/>
              <a:gd name="connsiteY2" fmla="*/ 366832 h 733663"/>
              <a:gd name="connsiteX3" fmla="*/ 678661 w 1357322"/>
              <a:gd name="connsiteY3" fmla="*/ 733663 h 733663"/>
              <a:gd name="connsiteX4" fmla="*/ 0 w 1357322"/>
              <a:gd name="connsiteY4" fmla="*/ 366832 h 733663"/>
              <a:gd name="connsiteX0" fmla="*/ 0 w 1357322"/>
              <a:gd name="connsiteY0" fmla="*/ 366832 h 733663"/>
              <a:gd name="connsiteX1" fmla="*/ 678661 w 1357322"/>
              <a:gd name="connsiteY1" fmla="*/ 0 h 733663"/>
              <a:gd name="connsiteX2" fmla="*/ 983285 w 1357322"/>
              <a:gd name="connsiteY2" fmla="*/ 159305 h 733663"/>
              <a:gd name="connsiteX3" fmla="*/ 1357322 w 1357322"/>
              <a:gd name="connsiteY3" fmla="*/ 366832 h 733663"/>
              <a:gd name="connsiteX4" fmla="*/ 678661 w 1357322"/>
              <a:gd name="connsiteY4" fmla="*/ 733663 h 733663"/>
              <a:gd name="connsiteX5" fmla="*/ 0 w 1357322"/>
              <a:gd name="connsiteY5" fmla="*/ 366832 h 733663"/>
              <a:gd name="connsiteX0" fmla="*/ 0 w 1357322"/>
              <a:gd name="connsiteY0" fmla="*/ 366832 h 733663"/>
              <a:gd name="connsiteX1" fmla="*/ 678661 w 1357322"/>
              <a:gd name="connsiteY1" fmla="*/ 0 h 733663"/>
              <a:gd name="connsiteX2" fmla="*/ 983285 w 1357322"/>
              <a:gd name="connsiteY2" fmla="*/ 159305 h 733663"/>
              <a:gd name="connsiteX3" fmla="*/ 1357322 w 1357322"/>
              <a:gd name="connsiteY3" fmla="*/ 366832 h 733663"/>
              <a:gd name="connsiteX4" fmla="*/ 678661 w 1357322"/>
              <a:gd name="connsiteY4" fmla="*/ 733663 h 733663"/>
              <a:gd name="connsiteX5" fmla="*/ 304096 w 1357322"/>
              <a:gd name="connsiteY5" fmla="*/ 565437 h 733663"/>
              <a:gd name="connsiteX6" fmla="*/ 0 w 1357322"/>
              <a:gd name="connsiteY6" fmla="*/ 366832 h 733663"/>
              <a:gd name="connsiteX0" fmla="*/ 0 w 1357322"/>
              <a:gd name="connsiteY0" fmla="*/ 366832 h 733663"/>
              <a:gd name="connsiteX1" fmla="*/ 678661 w 1357322"/>
              <a:gd name="connsiteY1" fmla="*/ 0 h 733663"/>
              <a:gd name="connsiteX2" fmla="*/ 983285 w 1357322"/>
              <a:gd name="connsiteY2" fmla="*/ 159305 h 733663"/>
              <a:gd name="connsiteX3" fmla="*/ 1357322 w 1357322"/>
              <a:gd name="connsiteY3" fmla="*/ 366832 h 733663"/>
              <a:gd name="connsiteX4" fmla="*/ 678661 w 1357322"/>
              <a:gd name="connsiteY4" fmla="*/ 733663 h 733663"/>
              <a:gd name="connsiteX5" fmla="*/ 349736 w 1357322"/>
              <a:gd name="connsiteY5" fmla="*/ 541551 h 733663"/>
              <a:gd name="connsiteX6" fmla="*/ 0 w 1357322"/>
              <a:gd name="connsiteY6" fmla="*/ 366832 h 73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7322" h="733663">
                <a:moveTo>
                  <a:pt x="0" y="366832"/>
                </a:moveTo>
                <a:lnTo>
                  <a:pt x="678661" y="0"/>
                </a:lnTo>
                <a:lnTo>
                  <a:pt x="983285" y="159305"/>
                </a:lnTo>
                <a:lnTo>
                  <a:pt x="1357322" y="366832"/>
                </a:lnTo>
                <a:lnTo>
                  <a:pt x="678661" y="733663"/>
                </a:lnTo>
                <a:lnTo>
                  <a:pt x="349736" y="541551"/>
                </a:lnTo>
                <a:lnTo>
                  <a:pt x="0" y="366832"/>
                </a:lnTo>
                <a:close/>
              </a:path>
            </a:pathLst>
          </a:cu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IN" smtClean="0"/>
          </a:p>
          <a:p>
            <a:pPr algn="ctr"/>
            <a:r>
              <a:rPr lang="en-IN" smtClean="0"/>
              <a:t>Manages</a:t>
            </a:r>
          </a:p>
          <a:p>
            <a:pPr algn="ctr"/>
            <a:endParaRPr lang="en-US" smtClean="0">
              <a:solidFill>
                <a:schemeClr val="dk1"/>
              </a:solidFill>
            </a:endParaRPr>
          </a:p>
        </p:txBody>
      </p:sp>
      <p:cxnSp>
        <p:nvCxnSpPr>
          <p:cNvPr id="100" name="Straight Connector 99"/>
          <p:cNvCxnSpPr>
            <a:endCxn id="99" idx="3"/>
          </p:cNvCxnSpPr>
          <p:nvPr/>
        </p:nvCxnSpPr>
        <p:spPr>
          <a:xfrm rot="5400000">
            <a:off x="4984109" y="873751"/>
            <a:ext cx="675980" cy="642942"/>
          </a:xfrm>
          <a:prstGeom prst="line">
            <a:avLst/>
          </a:prstGeom>
          <a:ln w="28575">
            <a:solidFill>
              <a:srgbClr val="0070C0"/>
            </a:solidFill>
          </a:ln>
        </p:spPr>
        <p:style>
          <a:lnRef idx="1">
            <a:schemeClr val="dk1"/>
          </a:lnRef>
          <a:fillRef idx="0">
            <a:schemeClr val="dk1"/>
          </a:fillRef>
          <a:effectRef idx="0">
            <a:schemeClr val="dk1"/>
          </a:effectRef>
          <a:fontRef idx="minor">
            <a:schemeClr val="tx1"/>
          </a:fontRef>
        </p:style>
      </p:cxnSp>
      <p:cxnSp>
        <p:nvCxnSpPr>
          <p:cNvPr id="109" name="Straight Connector 108"/>
          <p:cNvCxnSpPr>
            <a:stCxn id="99" idx="0"/>
            <a:endCxn id="93" idx="0"/>
          </p:cNvCxnSpPr>
          <p:nvPr/>
        </p:nvCxnSpPr>
        <p:spPr>
          <a:xfrm flipH="1">
            <a:off x="3464711" y="1533212"/>
            <a:ext cx="178595" cy="752780"/>
          </a:xfrm>
          <a:prstGeom prst="line">
            <a:avLst/>
          </a:prstGeom>
          <a:ln w="28575" cap="rnd">
            <a:solidFill>
              <a:srgbClr val="0070C0"/>
            </a:solidFill>
            <a:headEnd type="oval" w="lg" len="lg"/>
            <a:tailEnd type="none" w="lg" len="lg"/>
          </a:ln>
        </p:spPr>
        <p:style>
          <a:lnRef idx="1">
            <a:schemeClr val="dk1"/>
          </a:lnRef>
          <a:fillRef idx="0">
            <a:schemeClr val="dk1"/>
          </a:fillRef>
          <a:effectRef idx="0">
            <a:schemeClr val="dk1"/>
          </a:effectRef>
          <a:fontRef idx="minor">
            <a:schemeClr val="tx1"/>
          </a:fontRef>
        </p:style>
      </p:cxnSp>
      <p:cxnSp>
        <p:nvCxnSpPr>
          <p:cNvPr id="120" name="Straight Connector 119"/>
          <p:cNvCxnSpPr>
            <a:stCxn id="93" idx="1"/>
            <a:endCxn id="166" idx="3"/>
          </p:cNvCxnSpPr>
          <p:nvPr/>
        </p:nvCxnSpPr>
        <p:spPr>
          <a:xfrm rot="10800000" flipV="1">
            <a:off x="1500134" y="2470658"/>
            <a:ext cx="1428792" cy="1001096"/>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299" name="Group 298"/>
          <p:cNvGrpSpPr/>
          <p:nvPr/>
        </p:nvGrpSpPr>
        <p:grpSpPr>
          <a:xfrm>
            <a:off x="285720" y="357166"/>
            <a:ext cx="1214446" cy="1763056"/>
            <a:chOff x="0" y="0"/>
            <a:chExt cx="1071538" cy="1763056"/>
          </a:xfrm>
        </p:grpSpPr>
        <p:sp>
          <p:nvSpPr>
            <p:cNvPr id="67" name="TextBox 66"/>
            <p:cNvSpPr txBox="1"/>
            <p:nvPr/>
          </p:nvSpPr>
          <p:spPr>
            <a:xfrm>
              <a:off x="0" y="285728"/>
              <a:ext cx="1071538"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mtClean="0">
                  <a:solidFill>
                    <a:srgbClr val="FF0000"/>
                  </a:solidFill>
                </a:rPr>
                <a:t>c_id</a:t>
              </a:r>
            </a:p>
            <a:p>
              <a:r>
                <a:rPr lang="en-IN" smtClean="0">
                  <a:solidFill>
                    <a:srgbClr val="FF0000"/>
                  </a:solidFill>
                </a:rPr>
                <a:t>name</a:t>
              </a:r>
              <a:endParaRPr lang="en-US" smtClean="0"/>
            </a:p>
            <a:p>
              <a:r>
                <a:rPr lang="en-IN" smtClean="0"/>
                <a:t>address</a:t>
              </a:r>
            </a:p>
            <a:p>
              <a:r>
                <a:rPr lang="en-IN" smtClean="0"/>
                <a:t>phone</a:t>
              </a:r>
            </a:p>
            <a:p>
              <a:r>
                <a:rPr lang="en-IN" smtClean="0"/>
                <a:t>gender</a:t>
              </a:r>
            </a:p>
          </p:txBody>
        </p:sp>
        <p:sp>
          <p:nvSpPr>
            <p:cNvPr id="147" name="Rectangle 146"/>
            <p:cNvSpPr/>
            <p:nvPr/>
          </p:nvSpPr>
          <p:spPr>
            <a:xfrm>
              <a:off x="0" y="0"/>
              <a:ext cx="1071538" cy="2857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mtClean="0"/>
                <a:t>cus</a:t>
              </a:r>
            </a:p>
          </p:txBody>
        </p:sp>
      </p:grpSp>
      <p:grpSp>
        <p:nvGrpSpPr>
          <p:cNvPr id="300" name="Group 299"/>
          <p:cNvGrpSpPr/>
          <p:nvPr/>
        </p:nvGrpSpPr>
        <p:grpSpPr>
          <a:xfrm>
            <a:off x="7429520" y="285728"/>
            <a:ext cx="1428728" cy="2871051"/>
            <a:chOff x="7929554" y="0"/>
            <a:chExt cx="1214446" cy="2871051"/>
          </a:xfrm>
        </p:grpSpPr>
        <p:sp>
          <p:nvSpPr>
            <p:cNvPr id="10" name="TextBox 9"/>
            <p:cNvSpPr txBox="1"/>
            <p:nvPr/>
          </p:nvSpPr>
          <p:spPr>
            <a:xfrm>
              <a:off x="7929554" y="285728"/>
              <a:ext cx="1214446"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mtClean="0">
                  <a:solidFill>
                    <a:srgbClr val="FF0000"/>
                  </a:solidFill>
                </a:rPr>
                <a:t>sl_no</a:t>
              </a:r>
              <a:endParaRPr lang="en-US" smtClean="0"/>
            </a:p>
            <a:p>
              <a:r>
                <a:rPr lang="en-IN" smtClean="0"/>
                <a:t>cost</a:t>
              </a:r>
            </a:p>
            <a:p>
              <a:r>
                <a:rPr lang="en-IN" smtClean="0"/>
                <a:t>expDate</a:t>
              </a:r>
            </a:p>
            <a:p>
              <a:r>
                <a:rPr lang="en-IN" smtClean="0"/>
                <a:t>location</a:t>
              </a:r>
            </a:p>
            <a:p>
              <a:r>
                <a:rPr lang="en-IN" smtClean="0"/>
                <a:t>mfgDate</a:t>
              </a:r>
            </a:p>
            <a:p>
              <a:r>
                <a:rPr lang="en-IN" smtClean="0"/>
                <a:t>name</a:t>
              </a:r>
            </a:p>
            <a:p>
              <a:r>
                <a:rPr lang="en-IN" smtClean="0"/>
                <a:t>purpose</a:t>
              </a:r>
            </a:p>
            <a:p>
              <a:r>
                <a:rPr lang="en-IN" smtClean="0"/>
                <a:t>quantity</a:t>
              </a:r>
            </a:p>
            <a:p>
              <a:r>
                <a:rPr lang="en-IN" smtClean="0"/>
                <a:t>type</a:t>
              </a:r>
            </a:p>
          </p:txBody>
        </p:sp>
        <p:sp>
          <p:nvSpPr>
            <p:cNvPr id="148" name="Rectangle 147"/>
            <p:cNvSpPr/>
            <p:nvPr/>
          </p:nvSpPr>
          <p:spPr>
            <a:xfrm>
              <a:off x="7929586" y="0"/>
              <a:ext cx="1214414" cy="2857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mtClean="0"/>
                <a:t>med</a:t>
              </a:r>
            </a:p>
          </p:txBody>
        </p:sp>
      </p:grpSp>
      <p:grpSp>
        <p:nvGrpSpPr>
          <p:cNvPr id="298" name="Group 297"/>
          <p:cNvGrpSpPr/>
          <p:nvPr/>
        </p:nvGrpSpPr>
        <p:grpSpPr>
          <a:xfrm>
            <a:off x="285720" y="2571744"/>
            <a:ext cx="1214414" cy="1500174"/>
            <a:chOff x="0" y="2714644"/>
            <a:chExt cx="1214414" cy="1500174"/>
          </a:xfrm>
        </p:grpSpPr>
        <p:sp>
          <p:nvSpPr>
            <p:cNvPr id="166" name="TextBox 165"/>
            <p:cNvSpPr txBox="1"/>
            <p:nvPr/>
          </p:nvSpPr>
          <p:spPr>
            <a:xfrm>
              <a:off x="0" y="3014489"/>
              <a:ext cx="1214414" cy="120032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mtClean="0">
                  <a:solidFill>
                    <a:srgbClr val="FF0000"/>
                  </a:solidFill>
                </a:rPr>
                <a:t>phone</a:t>
              </a:r>
            </a:p>
            <a:p>
              <a:r>
                <a:rPr lang="en-IN" smtClean="0"/>
                <a:t>username</a:t>
              </a:r>
            </a:p>
            <a:p>
              <a:r>
                <a:rPr lang="en-IN" smtClean="0"/>
                <a:t>password</a:t>
              </a:r>
            </a:p>
            <a:p>
              <a:r>
                <a:rPr lang="en-IN" smtClean="0"/>
                <a:t>type</a:t>
              </a:r>
            </a:p>
          </p:txBody>
        </p:sp>
        <p:sp>
          <p:nvSpPr>
            <p:cNvPr id="167" name="Rectangle 166"/>
            <p:cNvSpPr/>
            <p:nvPr/>
          </p:nvSpPr>
          <p:spPr>
            <a:xfrm>
              <a:off x="0" y="2714644"/>
              <a:ext cx="1214414" cy="2857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mtClean="0"/>
                <a:t>log</a:t>
              </a:r>
            </a:p>
          </p:txBody>
        </p:sp>
      </p:grpSp>
      <p:grpSp>
        <p:nvGrpSpPr>
          <p:cNvPr id="301" name="Group 300"/>
          <p:cNvGrpSpPr/>
          <p:nvPr/>
        </p:nvGrpSpPr>
        <p:grpSpPr>
          <a:xfrm>
            <a:off x="7429520" y="3500438"/>
            <a:ext cx="1428760" cy="2594076"/>
            <a:chOff x="7286644" y="4263948"/>
            <a:chExt cx="1857388" cy="2594076"/>
          </a:xfrm>
        </p:grpSpPr>
        <p:sp>
          <p:nvSpPr>
            <p:cNvPr id="169" name="TextBox 168"/>
            <p:cNvSpPr txBox="1"/>
            <p:nvPr/>
          </p:nvSpPr>
          <p:spPr>
            <a:xfrm>
              <a:off x="7286644" y="4549700"/>
              <a:ext cx="1857388" cy="23083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mtClean="0">
                  <a:solidFill>
                    <a:srgbClr val="FF0000"/>
                  </a:solidFill>
                </a:rPr>
                <a:t>bill_no</a:t>
              </a:r>
            </a:p>
            <a:p>
              <a:r>
                <a:rPr lang="en-IN" smtClean="0"/>
                <a:t>Total_cost</a:t>
              </a:r>
            </a:p>
            <a:p>
              <a:r>
                <a:rPr lang="en-IN" smtClean="0"/>
                <a:t>b</a:t>
              </a:r>
              <a:r>
                <a:rPr lang="en-IN" smtClean="0"/>
                <a:t>ill</a:t>
              </a:r>
            </a:p>
            <a:p>
              <a:r>
                <a:rPr lang="en-IN" smtClean="0"/>
                <a:t>bill_dt</a:t>
              </a:r>
            </a:p>
            <a:p>
              <a:r>
                <a:rPr lang="en-IN" smtClean="0"/>
                <a:t>cus_phone</a:t>
              </a:r>
            </a:p>
            <a:p>
              <a:r>
                <a:rPr lang="en-IN" smtClean="0"/>
                <a:t>c</a:t>
              </a:r>
              <a:r>
                <a:rPr lang="en-IN" smtClean="0"/>
                <a:t>us_name</a:t>
              </a:r>
            </a:p>
            <a:p>
              <a:r>
                <a:rPr lang="en-IN" smtClean="0"/>
                <a:t>i</a:t>
              </a:r>
              <a:r>
                <a:rPr lang="en-IN" smtClean="0"/>
                <a:t>tems</a:t>
              </a:r>
            </a:p>
            <a:p>
              <a:r>
                <a:rPr lang="en-IN" smtClean="0"/>
                <a:t>val_id</a:t>
              </a:r>
            </a:p>
          </p:txBody>
        </p:sp>
        <p:sp>
          <p:nvSpPr>
            <p:cNvPr id="170" name="Rectangle 169"/>
            <p:cNvSpPr/>
            <p:nvPr/>
          </p:nvSpPr>
          <p:spPr>
            <a:xfrm>
              <a:off x="7286644" y="4263948"/>
              <a:ext cx="1857388" cy="2857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mtClean="0"/>
                <a:t>bills</a:t>
              </a:r>
            </a:p>
          </p:txBody>
        </p:sp>
      </p:grpSp>
      <p:cxnSp>
        <p:nvCxnSpPr>
          <p:cNvPr id="173" name="Straight Connector 172"/>
          <p:cNvCxnSpPr>
            <a:stCxn id="179" idx="4"/>
            <a:endCxn id="18" idx="3"/>
          </p:cNvCxnSpPr>
          <p:nvPr/>
        </p:nvCxnSpPr>
        <p:spPr>
          <a:xfrm flipH="1">
            <a:off x="5929322" y="5423900"/>
            <a:ext cx="464347" cy="681343"/>
          </a:xfrm>
          <a:prstGeom prst="line">
            <a:avLst/>
          </a:prstGeom>
          <a:ln w="28575" cap="rnd">
            <a:solidFill>
              <a:srgbClr val="0070C0"/>
            </a:solidFill>
            <a:headEnd type="oval" w="lg" len="lg"/>
            <a:tailEnd type="none" w="lg" len="lg"/>
          </a:ln>
        </p:spPr>
        <p:style>
          <a:lnRef idx="1">
            <a:schemeClr val="dk1"/>
          </a:lnRef>
          <a:fillRef idx="0">
            <a:schemeClr val="dk1"/>
          </a:fillRef>
          <a:effectRef idx="0">
            <a:schemeClr val="dk1"/>
          </a:effectRef>
          <a:fontRef idx="minor">
            <a:schemeClr val="tx1"/>
          </a:fontRef>
        </p:style>
      </p:cxnSp>
      <p:sp>
        <p:nvSpPr>
          <p:cNvPr id="396" name="TextBox 395"/>
          <p:cNvSpPr txBox="1"/>
          <p:nvPr/>
        </p:nvSpPr>
        <p:spPr>
          <a:xfrm>
            <a:off x="357158" y="6072206"/>
            <a:ext cx="1357322" cy="369332"/>
          </a:xfrm>
          <a:prstGeom prst="rect">
            <a:avLst/>
          </a:prstGeom>
          <a:noFill/>
        </p:spPr>
        <p:txBody>
          <a:bodyPr wrap="square" rtlCol="0">
            <a:spAutoFit/>
          </a:bodyPr>
          <a:lstStyle/>
          <a:p>
            <a:r>
              <a:rPr lang="en-IN" smtClean="0"/>
              <a:t>admin.db</a:t>
            </a:r>
            <a:endParaRPr lang="en-US"/>
          </a:p>
        </p:txBody>
      </p:sp>
      <p:sp>
        <p:nvSpPr>
          <p:cNvPr id="398" name="TextBox 397"/>
          <p:cNvSpPr txBox="1"/>
          <p:nvPr/>
        </p:nvSpPr>
        <p:spPr>
          <a:xfrm>
            <a:off x="7500958" y="6143644"/>
            <a:ext cx="1428760" cy="369332"/>
          </a:xfrm>
          <a:prstGeom prst="rect">
            <a:avLst/>
          </a:prstGeom>
          <a:noFill/>
        </p:spPr>
        <p:txBody>
          <a:bodyPr wrap="square" rtlCol="0">
            <a:spAutoFit/>
          </a:bodyPr>
          <a:lstStyle/>
          <a:p>
            <a:r>
              <a:rPr lang="en-IN" smtClean="0"/>
              <a:t>pharma.db</a:t>
            </a:r>
            <a:endParaRPr lang="en-US"/>
          </a:p>
        </p:txBody>
      </p:sp>
      <p:sp>
        <p:nvSpPr>
          <p:cNvPr id="489" name="TextBox 488"/>
          <p:cNvSpPr txBox="1"/>
          <p:nvPr/>
        </p:nvSpPr>
        <p:spPr>
          <a:xfrm>
            <a:off x="-2500362" y="0"/>
            <a:ext cx="2500362" cy="2862322"/>
          </a:xfrm>
          <a:prstGeom prst="rect">
            <a:avLst/>
          </a:prstGeom>
          <a:noFill/>
        </p:spPr>
        <p:txBody>
          <a:bodyPr wrap="square" rtlCol="0">
            <a:spAutoFit/>
          </a:bodyPr>
          <a:lstStyle/>
          <a:p>
            <a:r>
              <a:rPr lang="en-IN" sz="2000" smtClean="0"/>
              <a:t>when the admin sells medicines</a:t>
            </a:r>
            <a:endParaRPr lang="en-IN" sz="2000" smtClean="0"/>
          </a:p>
          <a:p>
            <a:r>
              <a:rPr lang="en-IN" sz="2000" smtClean="0"/>
              <a:t>this software </a:t>
            </a:r>
          </a:p>
          <a:p>
            <a:r>
              <a:rPr lang="en-IN" sz="2000" smtClean="0"/>
              <a:t>automatically</a:t>
            </a:r>
          </a:p>
          <a:p>
            <a:r>
              <a:rPr lang="en-IN" sz="2000" smtClean="0"/>
              <a:t>generates bills for customers.</a:t>
            </a:r>
          </a:p>
          <a:p>
            <a:r>
              <a:rPr lang="en-IN" sz="2000" smtClean="0"/>
              <a:t>It will also store the bills in database for later reference</a:t>
            </a:r>
          </a:p>
        </p:txBody>
      </p:sp>
      <p:grpSp>
        <p:nvGrpSpPr>
          <p:cNvPr id="556" name="Group 555"/>
          <p:cNvGrpSpPr/>
          <p:nvPr/>
        </p:nvGrpSpPr>
        <p:grpSpPr>
          <a:xfrm rot="16200000">
            <a:off x="4384501" y="2625895"/>
            <a:ext cx="4087822" cy="233032"/>
            <a:chOff x="3071802" y="3935089"/>
            <a:chExt cx="2438350" cy="186426"/>
          </a:xfrm>
        </p:grpSpPr>
        <p:cxnSp>
          <p:nvCxnSpPr>
            <p:cNvPr id="545" name="Straight Connector 544"/>
            <p:cNvCxnSpPr/>
            <p:nvPr/>
          </p:nvCxnSpPr>
          <p:spPr>
            <a:xfrm>
              <a:off x="3071802" y="4000504"/>
              <a:ext cx="2214578" cy="1588"/>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555" name="Group 554"/>
            <p:cNvGrpSpPr/>
            <p:nvPr/>
          </p:nvGrpSpPr>
          <p:grpSpPr>
            <a:xfrm>
              <a:off x="5286380" y="3935089"/>
              <a:ext cx="223772" cy="186426"/>
              <a:chOff x="3214678" y="4077965"/>
              <a:chExt cx="223772" cy="186426"/>
            </a:xfrm>
          </p:grpSpPr>
          <p:cxnSp>
            <p:nvCxnSpPr>
              <p:cNvPr id="546" name="Straight Connector 545"/>
              <p:cNvCxnSpPr/>
              <p:nvPr/>
            </p:nvCxnSpPr>
            <p:spPr>
              <a:xfrm flipV="1">
                <a:off x="3224202" y="4077965"/>
                <a:ext cx="214248" cy="74943"/>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8" name="Straight Connector 547"/>
              <p:cNvCxnSpPr/>
              <p:nvPr/>
            </p:nvCxnSpPr>
            <p:spPr>
              <a:xfrm rot="10800000" flipH="1" flipV="1">
                <a:off x="3218762" y="4149085"/>
                <a:ext cx="209828" cy="115306"/>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2" name="Straight Connector 551"/>
              <p:cNvCxnSpPr/>
              <p:nvPr/>
            </p:nvCxnSpPr>
            <p:spPr>
              <a:xfrm>
                <a:off x="3214678" y="4156080"/>
                <a:ext cx="214314" cy="1588"/>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grpSp>
        <p:nvGrpSpPr>
          <p:cNvPr id="567" name="Group 566"/>
          <p:cNvGrpSpPr/>
          <p:nvPr/>
        </p:nvGrpSpPr>
        <p:grpSpPr>
          <a:xfrm>
            <a:off x="5857884" y="4786322"/>
            <a:ext cx="1581164" cy="357190"/>
            <a:chOff x="3071802" y="3857628"/>
            <a:chExt cx="2428893" cy="285753"/>
          </a:xfrm>
        </p:grpSpPr>
        <p:cxnSp>
          <p:nvCxnSpPr>
            <p:cNvPr id="568" name="Straight Connector 567"/>
            <p:cNvCxnSpPr/>
            <p:nvPr/>
          </p:nvCxnSpPr>
          <p:spPr>
            <a:xfrm>
              <a:off x="3071802" y="4000504"/>
              <a:ext cx="2214578" cy="1588"/>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569" name="Group 554"/>
            <p:cNvGrpSpPr/>
            <p:nvPr/>
          </p:nvGrpSpPr>
          <p:grpSpPr>
            <a:xfrm>
              <a:off x="5286380" y="3857628"/>
              <a:ext cx="214315" cy="285753"/>
              <a:chOff x="3214678" y="4000504"/>
              <a:chExt cx="214315" cy="285753"/>
            </a:xfrm>
          </p:grpSpPr>
          <p:cxnSp>
            <p:nvCxnSpPr>
              <p:cNvPr id="570" name="Straight Connector 569"/>
              <p:cNvCxnSpPr/>
              <p:nvPr/>
            </p:nvCxnSpPr>
            <p:spPr>
              <a:xfrm flipV="1">
                <a:off x="3224202" y="4000504"/>
                <a:ext cx="204790" cy="152400"/>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1" name="Straight Connector 570"/>
              <p:cNvCxnSpPr/>
              <p:nvPr/>
            </p:nvCxnSpPr>
            <p:spPr>
              <a:xfrm rot="10800000" flipH="1" flipV="1">
                <a:off x="3214678" y="4143381"/>
                <a:ext cx="214315" cy="142876"/>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2" name="Straight Connector 571"/>
              <p:cNvCxnSpPr/>
              <p:nvPr/>
            </p:nvCxnSpPr>
            <p:spPr>
              <a:xfrm>
                <a:off x="3214678" y="4156080"/>
                <a:ext cx="214314" cy="1588"/>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179" name="Freeform 178"/>
          <p:cNvSpPr/>
          <p:nvPr/>
        </p:nvSpPr>
        <p:spPr>
          <a:xfrm>
            <a:off x="5715008" y="4500570"/>
            <a:ext cx="1357322" cy="923330"/>
          </a:xfrm>
          <a:custGeom>
            <a:avLst/>
            <a:gdLst>
              <a:gd name="connsiteX0" fmla="*/ 0 w 1357322"/>
              <a:gd name="connsiteY0" fmla="*/ 366832 h 733663"/>
              <a:gd name="connsiteX1" fmla="*/ 678661 w 1357322"/>
              <a:gd name="connsiteY1" fmla="*/ 0 h 733663"/>
              <a:gd name="connsiteX2" fmla="*/ 1357322 w 1357322"/>
              <a:gd name="connsiteY2" fmla="*/ 366832 h 733663"/>
              <a:gd name="connsiteX3" fmla="*/ 678661 w 1357322"/>
              <a:gd name="connsiteY3" fmla="*/ 733663 h 733663"/>
              <a:gd name="connsiteX4" fmla="*/ 0 w 1357322"/>
              <a:gd name="connsiteY4" fmla="*/ 366832 h 733663"/>
              <a:gd name="connsiteX0" fmla="*/ 0 w 1357322"/>
              <a:gd name="connsiteY0" fmla="*/ 366832 h 733663"/>
              <a:gd name="connsiteX1" fmla="*/ 678661 w 1357322"/>
              <a:gd name="connsiteY1" fmla="*/ 0 h 733663"/>
              <a:gd name="connsiteX2" fmla="*/ 983285 w 1357322"/>
              <a:gd name="connsiteY2" fmla="*/ 159305 h 733663"/>
              <a:gd name="connsiteX3" fmla="*/ 1357322 w 1357322"/>
              <a:gd name="connsiteY3" fmla="*/ 366832 h 733663"/>
              <a:gd name="connsiteX4" fmla="*/ 678661 w 1357322"/>
              <a:gd name="connsiteY4" fmla="*/ 733663 h 733663"/>
              <a:gd name="connsiteX5" fmla="*/ 0 w 1357322"/>
              <a:gd name="connsiteY5" fmla="*/ 366832 h 733663"/>
              <a:gd name="connsiteX0" fmla="*/ 0 w 1357322"/>
              <a:gd name="connsiteY0" fmla="*/ 366832 h 733663"/>
              <a:gd name="connsiteX1" fmla="*/ 678661 w 1357322"/>
              <a:gd name="connsiteY1" fmla="*/ 0 h 733663"/>
              <a:gd name="connsiteX2" fmla="*/ 983285 w 1357322"/>
              <a:gd name="connsiteY2" fmla="*/ 159305 h 733663"/>
              <a:gd name="connsiteX3" fmla="*/ 1357322 w 1357322"/>
              <a:gd name="connsiteY3" fmla="*/ 366832 h 733663"/>
              <a:gd name="connsiteX4" fmla="*/ 678661 w 1357322"/>
              <a:gd name="connsiteY4" fmla="*/ 733663 h 733663"/>
              <a:gd name="connsiteX5" fmla="*/ 304096 w 1357322"/>
              <a:gd name="connsiteY5" fmla="*/ 565437 h 733663"/>
              <a:gd name="connsiteX6" fmla="*/ 0 w 1357322"/>
              <a:gd name="connsiteY6" fmla="*/ 366832 h 733663"/>
              <a:gd name="connsiteX0" fmla="*/ 0 w 1357322"/>
              <a:gd name="connsiteY0" fmla="*/ 366832 h 733663"/>
              <a:gd name="connsiteX1" fmla="*/ 678661 w 1357322"/>
              <a:gd name="connsiteY1" fmla="*/ 0 h 733663"/>
              <a:gd name="connsiteX2" fmla="*/ 983285 w 1357322"/>
              <a:gd name="connsiteY2" fmla="*/ 159305 h 733663"/>
              <a:gd name="connsiteX3" fmla="*/ 1357322 w 1357322"/>
              <a:gd name="connsiteY3" fmla="*/ 366832 h 733663"/>
              <a:gd name="connsiteX4" fmla="*/ 678661 w 1357322"/>
              <a:gd name="connsiteY4" fmla="*/ 733663 h 733663"/>
              <a:gd name="connsiteX5" fmla="*/ 349736 w 1357322"/>
              <a:gd name="connsiteY5" fmla="*/ 541551 h 733663"/>
              <a:gd name="connsiteX6" fmla="*/ 0 w 1357322"/>
              <a:gd name="connsiteY6" fmla="*/ 366832 h 73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7322" h="733663">
                <a:moveTo>
                  <a:pt x="0" y="366832"/>
                </a:moveTo>
                <a:lnTo>
                  <a:pt x="678661" y="0"/>
                </a:lnTo>
                <a:lnTo>
                  <a:pt x="983285" y="159305"/>
                </a:lnTo>
                <a:lnTo>
                  <a:pt x="1357322" y="366832"/>
                </a:lnTo>
                <a:lnTo>
                  <a:pt x="678661" y="733663"/>
                </a:lnTo>
                <a:lnTo>
                  <a:pt x="349736" y="541551"/>
                </a:lnTo>
                <a:lnTo>
                  <a:pt x="0" y="366832"/>
                </a:lnTo>
                <a:close/>
              </a:path>
            </a:pathLst>
          </a:cu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IN" smtClean="0"/>
          </a:p>
          <a:p>
            <a:pPr algn="ctr"/>
            <a:r>
              <a:rPr lang="en-IN" smtClean="0"/>
              <a:t>Has</a:t>
            </a:r>
          </a:p>
          <a:p>
            <a:pPr algn="ctr"/>
            <a:endParaRPr lang="en-US" smtClean="0">
              <a:solidFill>
                <a:schemeClr val="dk1"/>
              </a:solidFill>
            </a:endParaRPr>
          </a:p>
        </p:txBody>
      </p:sp>
      <p:cxnSp>
        <p:nvCxnSpPr>
          <p:cNvPr id="583" name="Straight Connector 582"/>
          <p:cNvCxnSpPr>
            <a:stCxn id="581" idx="4"/>
            <a:endCxn id="18" idx="1"/>
          </p:cNvCxnSpPr>
          <p:nvPr/>
        </p:nvCxnSpPr>
        <p:spPr>
          <a:xfrm>
            <a:off x="2678893" y="5423900"/>
            <a:ext cx="607223" cy="681343"/>
          </a:xfrm>
          <a:prstGeom prst="line">
            <a:avLst/>
          </a:prstGeom>
          <a:ln w="28575" cap="rnd">
            <a:solidFill>
              <a:srgbClr val="0070C0"/>
            </a:solidFill>
            <a:headEnd type="oval" w="lg" len="lg"/>
            <a:tailEnd type="none" w="lg" len="lg"/>
          </a:ln>
        </p:spPr>
        <p:style>
          <a:lnRef idx="1">
            <a:schemeClr val="dk1"/>
          </a:lnRef>
          <a:fillRef idx="0">
            <a:schemeClr val="dk1"/>
          </a:fillRef>
          <a:effectRef idx="0">
            <a:schemeClr val="dk1"/>
          </a:effectRef>
          <a:fontRef idx="minor">
            <a:schemeClr val="tx1"/>
          </a:fontRef>
        </p:style>
      </p:cxnSp>
      <p:grpSp>
        <p:nvGrpSpPr>
          <p:cNvPr id="587" name="Group 586"/>
          <p:cNvGrpSpPr/>
          <p:nvPr/>
        </p:nvGrpSpPr>
        <p:grpSpPr>
          <a:xfrm rot="16200000">
            <a:off x="642908" y="2500306"/>
            <a:ext cx="4071968" cy="357191"/>
            <a:chOff x="3071802" y="3857628"/>
            <a:chExt cx="2428893" cy="285753"/>
          </a:xfrm>
        </p:grpSpPr>
        <p:cxnSp>
          <p:nvCxnSpPr>
            <p:cNvPr id="588" name="Straight Connector 587"/>
            <p:cNvCxnSpPr/>
            <p:nvPr/>
          </p:nvCxnSpPr>
          <p:spPr>
            <a:xfrm>
              <a:off x="3071802" y="4000504"/>
              <a:ext cx="2214578" cy="1588"/>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589" name="Group 554"/>
            <p:cNvGrpSpPr/>
            <p:nvPr/>
          </p:nvGrpSpPr>
          <p:grpSpPr>
            <a:xfrm>
              <a:off x="5286380" y="3857628"/>
              <a:ext cx="214315" cy="285753"/>
              <a:chOff x="3214678" y="4000504"/>
              <a:chExt cx="214315" cy="285753"/>
            </a:xfrm>
          </p:grpSpPr>
          <p:cxnSp>
            <p:nvCxnSpPr>
              <p:cNvPr id="590" name="Straight Connector 589"/>
              <p:cNvCxnSpPr/>
              <p:nvPr/>
            </p:nvCxnSpPr>
            <p:spPr>
              <a:xfrm flipV="1">
                <a:off x="3224202" y="4000504"/>
                <a:ext cx="204790" cy="152400"/>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1" name="Straight Connector 590"/>
              <p:cNvCxnSpPr/>
              <p:nvPr/>
            </p:nvCxnSpPr>
            <p:spPr>
              <a:xfrm rot="10800000" flipH="1" flipV="1">
                <a:off x="3214678" y="4143381"/>
                <a:ext cx="214315" cy="142876"/>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2" name="Straight Connector 591"/>
              <p:cNvCxnSpPr/>
              <p:nvPr/>
            </p:nvCxnSpPr>
            <p:spPr>
              <a:xfrm>
                <a:off x="3214678" y="4156080"/>
                <a:ext cx="214314" cy="1588"/>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581" name="Freeform 580"/>
          <p:cNvSpPr/>
          <p:nvPr/>
        </p:nvSpPr>
        <p:spPr>
          <a:xfrm>
            <a:off x="2000232" y="4500570"/>
            <a:ext cx="1357322" cy="923330"/>
          </a:xfrm>
          <a:custGeom>
            <a:avLst/>
            <a:gdLst>
              <a:gd name="connsiteX0" fmla="*/ 0 w 1357322"/>
              <a:gd name="connsiteY0" fmla="*/ 366832 h 733663"/>
              <a:gd name="connsiteX1" fmla="*/ 678661 w 1357322"/>
              <a:gd name="connsiteY1" fmla="*/ 0 h 733663"/>
              <a:gd name="connsiteX2" fmla="*/ 1357322 w 1357322"/>
              <a:gd name="connsiteY2" fmla="*/ 366832 h 733663"/>
              <a:gd name="connsiteX3" fmla="*/ 678661 w 1357322"/>
              <a:gd name="connsiteY3" fmla="*/ 733663 h 733663"/>
              <a:gd name="connsiteX4" fmla="*/ 0 w 1357322"/>
              <a:gd name="connsiteY4" fmla="*/ 366832 h 733663"/>
              <a:gd name="connsiteX0" fmla="*/ 0 w 1357322"/>
              <a:gd name="connsiteY0" fmla="*/ 366832 h 733663"/>
              <a:gd name="connsiteX1" fmla="*/ 678661 w 1357322"/>
              <a:gd name="connsiteY1" fmla="*/ 0 h 733663"/>
              <a:gd name="connsiteX2" fmla="*/ 983285 w 1357322"/>
              <a:gd name="connsiteY2" fmla="*/ 159305 h 733663"/>
              <a:gd name="connsiteX3" fmla="*/ 1357322 w 1357322"/>
              <a:gd name="connsiteY3" fmla="*/ 366832 h 733663"/>
              <a:gd name="connsiteX4" fmla="*/ 678661 w 1357322"/>
              <a:gd name="connsiteY4" fmla="*/ 733663 h 733663"/>
              <a:gd name="connsiteX5" fmla="*/ 0 w 1357322"/>
              <a:gd name="connsiteY5" fmla="*/ 366832 h 733663"/>
              <a:gd name="connsiteX0" fmla="*/ 0 w 1357322"/>
              <a:gd name="connsiteY0" fmla="*/ 366832 h 733663"/>
              <a:gd name="connsiteX1" fmla="*/ 678661 w 1357322"/>
              <a:gd name="connsiteY1" fmla="*/ 0 h 733663"/>
              <a:gd name="connsiteX2" fmla="*/ 983285 w 1357322"/>
              <a:gd name="connsiteY2" fmla="*/ 159305 h 733663"/>
              <a:gd name="connsiteX3" fmla="*/ 1357322 w 1357322"/>
              <a:gd name="connsiteY3" fmla="*/ 366832 h 733663"/>
              <a:gd name="connsiteX4" fmla="*/ 678661 w 1357322"/>
              <a:gd name="connsiteY4" fmla="*/ 733663 h 733663"/>
              <a:gd name="connsiteX5" fmla="*/ 304096 w 1357322"/>
              <a:gd name="connsiteY5" fmla="*/ 565437 h 733663"/>
              <a:gd name="connsiteX6" fmla="*/ 0 w 1357322"/>
              <a:gd name="connsiteY6" fmla="*/ 366832 h 733663"/>
              <a:gd name="connsiteX0" fmla="*/ 0 w 1357322"/>
              <a:gd name="connsiteY0" fmla="*/ 366832 h 733663"/>
              <a:gd name="connsiteX1" fmla="*/ 678661 w 1357322"/>
              <a:gd name="connsiteY1" fmla="*/ 0 h 733663"/>
              <a:gd name="connsiteX2" fmla="*/ 983285 w 1357322"/>
              <a:gd name="connsiteY2" fmla="*/ 159305 h 733663"/>
              <a:gd name="connsiteX3" fmla="*/ 1357322 w 1357322"/>
              <a:gd name="connsiteY3" fmla="*/ 366832 h 733663"/>
              <a:gd name="connsiteX4" fmla="*/ 678661 w 1357322"/>
              <a:gd name="connsiteY4" fmla="*/ 733663 h 733663"/>
              <a:gd name="connsiteX5" fmla="*/ 349736 w 1357322"/>
              <a:gd name="connsiteY5" fmla="*/ 541551 h 733663"/>
              <a:gd name="connsiteX6" fmla="*/ 0 w 1357322"/>
              <a:gd name="connsiteY6" fmla="*/ 366832 h 73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7322" h="733663">
                <a:moveTo>
                  <a:pt x="0" y="366832"/>
                </a:moveTo>
                <a:lnTo>
                  <a:pt x="678661" y="0"/>
                </a:lnTo>
                <a:lnTo>
                  <a:pt x="983285" y="159305"/>
                </a:lnTo>
                <a:lnTo>
                  <a:pt x="1357322" y="366832"/>
                </a:lnTo>
                <a:lnTo>
                  <a:pt x="678661" y="733663"/>
                </a:lnTo>
                <a:lnTo>
                  <a:pt x="349736" y="541551"/>
                </a:lnTo>
                <a:lnTo>
                  <a:pt x="0" y="366832"/>
                </a:lnTo>
                <a:close/>
              </a:path>
            </a:pathLst>
          </a:cu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IN" smtClean="0"/>
          </a:p>
          <a:p>
            <a:pPr algn="ctr"/>
            <a:r>
              <a:rPr lang="en-IN" smtClean="0"/>
              <a:t>Has</a:t>
            </a:r>
          </a:p>
          <a:p>
            <a:pPr algn="ctr"/>
            <a:endParaRPr lang="en-US" smtClean="0">
              <a:solidFill>
                <a:schemeClr val="dk1"/>
              </a:solidFill>
            </a:endParaRPr>
          </a:p>
        </p:txBody>
      </p:sp>
      <p:sp>
        <p:nvSpPr>
          <p:cNvPr id="64" name="Rectangle 63"/>
          <p:cNvSpPr/>
          <p:nvPr/>
        </p:nvSpPr>
        <p:spPr>
          <a:xfrm>
            <a:off x="2071670" y="357166"/>
            <a:ext cx="13573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mtClean="0">
                <a:solidFill>
                  <a:srgbClr val="FF0000"/>
                </a:solidFill>
              </a:rPr>
              <a:t>customer</a:t>
            </a:r>
            <a:endParaRPr lang="en-US" smtClean="0">
              <a:solidFill>
                <a:srgbClr val="FF0000"/>
              </a:solidFill>
            </a:endParaRPr>
          </a:p>
        </p:txBody>
      </p:sp>
      <p:grpSp>
        <p:nvGrpSpPr>
          <p:cNvPr id="604" name="Group 603"/>
          <p:cNvGrpSpPr/>
          <p:nvPr/>
        </p:nvGrpSpPr>
        <p:grpSpPr>
          <a:xfrm rot="16200000" flipV="1">
            <a:off x="4591992" y="2020243"/>
            <a:ext cx="2967057" cy="279085"/>
            <a:chOff x="3240316" y="3920103"/>
            <a:chExt cx="2260378" cy="174459"/>
          </a:xfrm>
        </p:grpSpPr>
        <p:cxnSp>
          <p:nvCxnSpPr>
            <p:cNvPr id="605" name="Straight Connector 604"/>
            <p:cNvCxnSpPr/>
            <p:nvPr/>
          </p:nvCxnSpPr>
          <p:spPr>
            <a:xfrm rot="10800000" flipH="1">
              <a:off x="3240316" y="4002092"/>
              <a:ext cx="2046064" cy="7318"/>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606" name="Group 554"/>
            <p:cNvGrpSpPr/>
            <p:nvPr/>
          </p:nvGrpSpPr>
          <p:grpSpPr>
            <a:xfrm>
              <a:off x="5286380" y="3920103"/>
              <a:ext cx="214314" cy="174459"/>
              <a:chOff x="3214678" y="4062979"/>
              <a:chExt cx="214314" cy="174459"/>
            </a:xfrm>
          </p:grpSpPr>
          <p:cxnSp>
            <p:nvCxnSpPr>
              <p:cNvPr id="607" name="Straight Connector 606"/>
              <p:cNvCxnSpPr>
                <a:endCxn id="11" idx="2"/>
              </p:cNvCxnSpPr>
              <p:nvPr/>
            </p:nvCxnSpPr>
            <p:spPr>
              <a:xfrm rot="10800000" flipH="1">
                <a:off x="3218543" y="4062979"/>
                <a:ext cx="210449" cy="88725"/>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8" name="Straight Connector 607"/>
              <p:cNvCxnSpPr/>
              <p:nvPr/>
            </p:nvCxnSpPr>
            <p:spPr>
              <a:xfrm>
                <a:off x="3214678" y="4143380"/>
                <a:ext cx="189629" cy="94058"/>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9" name="Straight Connector 608"/>
              <p:cNvCxnSpPr/>
              <p:nvPr/>
            </p:nvCxnSpPr>
            <p:spPr>
              <a:xfrm>
                <a:off x="3214678" y="4156080"/>
                <a:ext cx="214314" cy="1588"/>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620" name="Straight Connector 619"/>
          <p:cNvCxnSpPr/>
          <p:nvPr/>
        </p:nvCxnSpPr>
        <p:spPr>
          <a:xfrm rot="10800000" flipV="1">
            <a:off x="5643570" y="714356"/>
            <a:ext cx="214314" cy="142876"/>
          </a:xfrm>
          <a:prstGeom prst="line">
            <a:avLst/>
          </a:prstGeom>
          <a:ln w="28575">
            <a:solidFill>
              <a:srgbClr val="0070C0"/>
            </a:solidFill>
          </a:ln>
        </p:spPr>
        <p:style>
          <a:lnRef idx="1">
            <a:schemeClr val="dk1"/>
          </a:lnRef>
          <a:fillRef idx="0">
            <a:schemeClr val="dk1"/>
          </a:fillRef>
          <a:effectRef idx="0">
            <a:schemeClr val="dk1"/>
          </a:effectRef>
          <a:fontRef idx="minor">
            <a:schemeClr val="tx1"/>
          </a:fontRef>
        </p:style>
      </p:cxnSp>
      <p:cxnSp>
        <p:nvCxnSpPr>
          <p:cNvPr id="626" name="Straight Connector 625"/>
          <p:cNvCxnSpPr/>
          <p:nvPr/>
        </p:nvCxnSpPr>
        <p:spPr>
          <a:xfrm rot="5400000">
            <a:off x="5572132" y="785794"/>
            <a:ext cx="142876" cy="1588"/>
          </a:xfrm>
          <a:prstGeom prst="line">
            <a:avLst/>
          </a:prstGeom>
          <a:ln w="28575">
            <a:solidFill>
              <a:srgbClr val="0070C0"/>
            </a:solidFill>
          </a:ln>
        </p:spPr>
        <p:style>
          <a:lnRef idx="1">
            <a:schemeClr val="dk1"/>
          </a:lnRef>
          <a:fillRef idx="0">
            <a:schemeClr val="dk1"/>
          </a:fillRef>
          <a:effectRef idx="0">
            <a:schemeClr val="dk1"/>
          </a:effectRef>
          <a:fontRef idx="minor">
            <a:schemeClr val="tx1"/>
          </a:fontRef>
        </p:style>
      </p:cxnSp>
      <p:cxnSp>
        <p:nvCxnSpPr>
          <p:cNvPr id="629" name="Straight Connector 628"/>
          <p:cNvCxnSpPr/>
          <p:nvPr/>
        </p:nvCxnSpPr>
        <p:spPr>
          <a:xfrm rot="5400000">
            <a:off x="5607851" y="750075"/>
            <a:ext cx="142876" cy="71438"/>
          </a:xfrm>
          <a:prstGeom prst="line">
            <a:avLst/>
          </a:prstGeom>
          <a:ln w="28575">
            <a:solidFill>
              <a:srgbClr val="0070C0"/>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5643570" y="345024"/>
            <a:ext cx="11430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mtClean="0">
                <a:solidFill>
                  <a:srgbClr val="FF0000"/>
                </a:solidFill>
              </a:rPr>
              <a:t>medicine</a:t>
            </a:r>
            <a:endParaRPr lang="en-US" smtClean="0">
              <a:solidFill>
                <a:srgbClr val="FF0000"/>
              </a:solidFill>
            </a:endParaRPr>
          </a:p>
        </p:txBody>
      </p:sp>
      <p:cxnSp>
        <p:nvCxnSpPr>
          <p:cNvPr id="632" name="Straight Connector 631"/>
          <p:cNvCxnSpPr>
            <a:endCxn id="43" idx="3"/>
          </p:cNvCxnSpPr>
          <p:nvPr/>
        </p:nvCxnSpPr>
        <p:spPr>
          <a:xfrm rot="10800000" flipV="1">
            <a:off x="5072066" y="3643314"/>
            <a:ext cx="1000132" cy="81080"/>
          </a:xfrm>
          <a:prstGeom prst="line">
            <a:avLst/>
          </a:prstGeom>
          <a:ln w="28575">
            <a:solidFill>
              <a:srgbClr val="0070C0"/>
            </a:solidFill>
          </a:ln>
        </p:spPr>
        <p:style>
          <a:lnRef idx="1">
            <a:schemeClr val="dk1"/>
          </a:lnRef>
          <a:fillRef idx="0">
            <a:schemeClr val="dk1"/>
          </a:fillRef>
          <a:effectRef idx="0">
            <a:schemeClr val="dk1"/>
          </a:effectRef>
          <a:fontRef idx="minor">
            <a:schemeClr val="tx1"/>
          </a:fontRef>
        </p:style>
      </p:cxnSp>
      <p:sp>
        <p:nvSpPr>
          <p:cNvPr id="650" name="TextBox 649"/>
          <p:cNvSpPr txBox="1"/>
          <p:nvPr/>
        </p:nvSpPr>
        <p:spPr>
          <a:xfrm>
            <a:off x="-2500362" y="4180344"/>
            <a:ext cx="2500362" cy="1938992"/>
          </a:xfrm>
          <a:prstGeom prst="rect">
            <a:avLst/>
          </a:prstGeom>
          <a:noFill/>
        </p:spPr>
        <p:txBody>
          <a:bodyPr wrap="square" rtlCol="0">
            <a:spAutoFit/>
          </a:bodyPr>
          <a:lstStyle/>
          <a:p>
            <a:r>
              <a:rPr lang="en-IN" sz="2000" smtClean="0"/>
              <a:t>admin can manage the medicine inventory,</a:t>
            </a:r>
          </a:p>
          <a:p>
            <a:r>
              <a:rPr lang="en-IN" sz="2000" smtClean="0"/>
              <a:t>delete or add stocks, and edit all their data</a:t>
            </a:r>
          </a:p>
        </p:txBody>
      </p:sp>
      <p:sp>
        <p:nvSpPr>
          <p:cNvPr id="651" name="TextBox 650"/>
          <p:cNvSpPr txBox="1"/>
          <p:nvPr/>
        </p:nvSpPr>
        <p:spPr>
          <a:xfrm>
            <a:off x="9144000" y="3318570"/>
            <a:ext cx="2286048" cy="2246769"/>
          </a:xfrm>
          <a:prstGeom prst="rect">
            <a:avLst/>
          </a:prstGeom>
          <a:noFill/>
        </p:spPr>
        <p:txBody>
          <a:bodyPr wrap="square" rtlCol="0">
            <a:spAutoFit/>
          </a:bodyPr>
          <a:lstStyle/>
          <a:p>
            <a:r>
              <a:rPr lang="en-IN" sz="2000" smtClean="0"/>
              <a:t>It means</a:t>
            </a:r>
          </a:p>
          <a:p>
            <a:r>
              <a:rPr lang="en-IN" sz="2000" smtClean="0"/>
              <a:t>one-to-many relationship,</a:t>
            </a:r>
          </a:p>
          <a:p>
            <a:r>
              <a:rPr lang="en-IN" sz="2000" smtClean="0"/>
              <a:t>like </a:t>
            </a:r>
            <a:r>
              <a:rPr lang="en-IN" sz="2000" b="1" smtClean="0"/>
              <a:t>one </a:t>
            </a:r>
            <a:r>
              <a:rPr lang="en-IN" sz="2000" smtClean="0"/>
              <a:t>pharmacy can manage </a:t>
            </a:r>
            <a:r>
              <a:rPr lang="en-IN" sz="2000" b="1" smtClean="0"/>
              <a:t>many </a:t>
            </a:r>
            <a:r>
              <a:rPr lang="en-IN" sz="2000" smtClean="0"/>
              <a:t>medicines</a:t>
            </a:r>
          </a:p>
        </p:txBody>
      </p:sp>
      <p:grpSp>
        <p:nvGrpSpPr>
          <p:cNvPr id="654" name="Group 653"/>
          <p:cNvGrpSpPr/>
          <p:nvPr/>
        </p:nvGrpSpPr>
        <p:grpSpPr>
          <a:xfrm flipV="1">
            <a:off x="9286908" y="1500174"/>
            <a:ext cx="1701176" cy="156188"/>
            <a:chOff x="3240316" y="3920103"/>
            <a:chExt cx="2260378" cy="174459"/>
          </a:xfrm>
        </p:grpSpPr>
        <p:cxnSp>
          <p:nvCxnSpPr>
            <p:cNvPr id="655" name="Straight Connector 654"/>
            <p:cNvCxnSpPr/>
            <p:nvPr/>
          </p:nvCxnSpPr>
          <p:spPr>
            <a:xfrm rot="10800000" flipH="1">
              <a:off x="3240316" y="4002092"/>
              <a:ext cx="2046064" cy="7318"/>
            </a:xfrm>
            <a:prstGeom prst="line">
              <a:avLst/>
            </a:prstGeom>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656" name="Group 554"/>
            <p:cNvGrpSpPr/>
            <p:nvPr/>
          </p:nvGrpSpPr>
          <p:grpSpPr>
            <a:xfrm>
              <a:off x="5286380" y="3920103"/>
              <a:ext cx="214314" cy="174459"/>
              <a:chOff x="3214678" y="4062979"/>
              <a:chExt cx="214314" cy="174459"/>
            </a:xfrm>
          </p:grpSpPr>
          <p:cxnSp>
            <p:nvCxnSpPr>
              <p:cNvPr id="657" name="Straight Connector 656"/>
              <p:cNvCxnSpPr/>
              <p:nvPr/>
            </p:nvCxnSpPr>
            <p:spPr>
              <a:xfrm rot="10800000" flipH="1">
                <a:off x="3218543" y="4062979"/>
                <a:ext cx="210449" cy="88725"/>
              </a:xfrm>
              <a:prstGeom prst="line">
                <a:avLst/>
              </a:prstGeom>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8" name="Straight Connector 657"/>
              <p:cNvCxnSpPr/>
              <p:nvPr/>
            </p:nvCxnSpPr>
            <p:spPr>
              <a:xfrm>
                <a:off x="3214678" y="4143380"/>
                <a:ext cx="189629" cy="94058"/>
              </a:xfrm>
              <a:prstGeom prst="line">
                <a:avLst/>
              </a:prstGeom>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9" name="Straight Connector 658"/>
              <p:cNvCxnSpPr/>
              <p:nvPr/>
            </p:nvCxnSpPr>
            <p:spPr>
              <a:xfrm>
                <a:off x="3214678" y="4156080"/>
                <a:ext cx="214314" cy="1588"/>
              </a:xfrm>
              <a:prstGeom prst="line">
                <a:avLst/>
              </a:prstGeom>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60" name="TextBox 659"/>
          <p:cNvSpPr txBox="1"/>
          <p:nvPr/>
        </p:nvSpPr>
        <p:spPr>
          <a:xfrm>
            <a:off x="9215470" y="1785926"/>
            <a:ext cx="2000264" cy="1015663"/>
          </a:xfrm>
          <a:prstGeom prst="rect">
            <a:avLst/>
          </a:prstGeom>
          <a:noFill/>
        </p:spPr>
        <p:txBody>
          <a:bodyPr wrap="square" rtlCol="0">
            <a:spAutoFit/>
          </a:bodyPr>
          <a:lstStyle/>
          <a:p>
            <a:r>
              <a:rPr lang="en-IN" sz="2000" smtClean="0"/>
              <a:t>this type of line is called crows foot.</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660</TotalTime>
  <Words>1652</Words>
  <Application>Microsoft Office PowerPoint</Application>
  <PresentationFormat>On-screen Show (4:3)</PresentationFormat>
  <Paragraphs>490</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Urban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186</cp:revision>
  <dcterms:created xsi:type="dcterms:W3CDTF">2020-07-02T15:44:14Z</dcterms:created>
  <dcterms:modified xsi:type="dcterms:W3CDTF">2020-07-03T05:28:00Z</dcterms:modified>
</cp:coreProperties>
</file>