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60" r:id="rId6"/>
    <p:sldId id="259" r:id="rId7"/>
    <p:sldId id="263" r:id="rId8"/>
    <p:sldId id="264" r:id="rId9"/>
    <p:sldId id="265" r:id="rId10"/>
    <p:sldId id="266" r:id="rId11"/>
    <p:sldId id="267" r:id="rId12"/>
    <p:sldId id="268"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69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7B8798-C49E-4FA9-89DF-1AF13D12B413}"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E59B5-DC57-44E6-86E3-F9EBB2BCE5A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7B8798-C49E-4FA9-89DF-1AF13D12B413}"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E59B5-DC57-44E6-86E3-F9EBB2BCE5A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7B8798-C49E-4FA9-89DF-1AF13D12B413}"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E59B5-DC57-44E6-86E3-F9EBB2BCE5A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7B8798-C49E-4FA9-89DF-1AF13D12B413}"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E59B5-DC57-44E6-86E3-F9EBB2BCE5A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7B8798-C49E-4FA9-89DF-1AF13D12B413}"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E59B5-DC57-44E6-86E3-F9EBB2BCE5A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7B8798-C49E-4FA9-89DF-1AF13D12B413}" type="datetimeFigureOut">
              <a:rPr lang="en-US" smtClean="0"/>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BE59B5-DC57-44E6-86E3-F9EBB2BCE5A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7B8798-C49E-4FA9-89DF-1AF13D12B413}" type="datetimeFigureOut">
              <a:rPr lang="en-US" smtClean="0"/>
              <a:t>7/3/2020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BE59B5-DC57-44E6-86E3-F9EBB2BCE5A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7B8798-C49E-4FA9-89DF-1AF13D12B413}" type="datetimeFigureOut">
              <a:rPr lang="en-US" smtClean="0"/>
              <a:t>7/3/2020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BE59B5-DC57-44E6-86E3-F9EBB2BCE5A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7B8798-C49E-4FA9-89DF-1AF13D12B413}" type="datetimeFigureOut">
              <a:rPr lang="en-US" smtClean="0"/>
              <a:t>7/3/2020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BE59B5-DC57-44E6-86E3-F9EBB2BCE5A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7B8798-C49E-4FA9-89DF-1AF13D12B413}" type="datetimeFigureOut">
              <a:rPr lang="en-US" smtClean="0"/>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BE59B5-DC57-44E6-86E3-F9EBB2BCE5A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7B8798-C49E-4FA9-89DF-1AF13D12B413}" type="datetimeFigureOut">
              <a:rPr lang="en-US" smtClean="0"/>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BE59B5-DC57-44E6-86E3-F9EBB2BCE5A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7B8798-C49E-4FA9-89DF-1AF13D12B413}" type="datetimeFigureOut">
              <a:rPr lang="en-US" smtClean="0"/>
              <a:t>7/3/2020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BE59B5-DC57-44E6-86E3-F9EBB2BCE5A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TextBox 5"/>
          <p:cNvSpPr txBox="1"/>
          <p:nvPr/>
        </p:nvSpPr>
        <p:spPr>
          <a:xfrm>
            <a:off x="369712" y="500042"/>
            <a:ext cx="8404577" cy="1569660"/>
          </a:xfrm>
          <a:prstGeom prst="rect">
            <a:avLst/>
          </a:prstGeom>
          <a:noFill/>
        </p:spPr>
        <p:txBody>
          <a:bodyPr wrap="square" rtlCol="0">
            <a:spAutoFit/>
          </a:bodyPr>
          <a:lstStyle/>
          <a:p>
            <a:pPr algn="ctr"/>
            <a:r>
              <a:rPr lang="en-IN" sz="4800" b="1" dirty="0" smtClean="0">
                <a:latin typeface="MS Reference Sans Serif" panose="020B0604030504040204" pitchFamily="34" charset="0"/>
                <a:cs typeface="Times New Roman" pitchFamily="18" charset="0"/>
              </a:rPr>
              <a:t>Pharmacy</a:t>
            </a:r>
          </a:p>
          <a:p>
            <a:pPr algn="ctr"/>
            <a:r>
              <a:rPr lang="en-IN" sz="4800" b="1" dirty="0" smtClean="0">
                <a:latin typeface="MS Reference Sans Serif" panose="020B0604030504040204" pitchFamily="34" charset="0"/>
                <a:cs typeface="Times New Roman" pitchFamily="18" charset="0"/>
              </a:rPr>
              <a:t>Management System</a:t>
            </a:r>
            <a:endParaRPr lang="en-US" sz="4800" b="1" dirty="0">
              <a:latin typeface="MS Reference Sans Serif" panose="020B0604030504040204" pitchFamily="34" charset="0"/>
              <a:cs typeface="Times New Roman" pitchFamily="18" charset="0"/>
            </a:endParaRPr>
          </a:p>
        </p:txBody>
      </p:sp>
      <p:sp>
        <p:nvSpPr>
          <p:cNvPr id="7" name="TextBox 6"/>
          <p:cNvSpPr txBox="1"/>
          <p:nvPr/>
        </p:nvSpPr>
        <p:spPr>
          <a:xfrm>
            <a:off x="2326321" y="2260068"/>
            <a:ext cx="4808770" cy="523220"/>
          </a:xfrm>
          <a:prstGeom prst="rect">
            <a:avLst/>
          </a:prstGeom>
          <a:noFill/>
        </p:spPr>
        <p:txBody>
          <a:bodyPr wrap="square" rtlCol="0">
            <a:spAutoFit/>
          </a:bodyPr>
          <a:lstStyle/>
          <a:p>
            <a:r>
              <a:rPr lang="en-IN" sz="2800" dirty="0" smtClean="0"/>
              <a:t>(A Python Desktop Application)</a:t>
            </a:r>
            <a:endParaRPr lang="en-US" sz="2800" dirty="0"/>
          </a:p>
        </p:txBody>
      </p:sp>
      <p:cxnSp>
        <p:nvCxnSpPr>
          <p:cNvPr id="9" name="Straight Connector 8"/>
          <p:cNvCxnSpPr/>
          <p:nvPr/>
        </p:nvCxnSpPr>
        <p:spPr>
          <a:xfrm>
            <a:off x="857224" y="3356992"/>
            <a:ext cx="7429552" cy="1588"/>
          </a:xfrm>
          <a:prstGeom prst="line">
            <a:avLst/>
          </a:prstGeom>
          <a:ln>
            <a:solidFill>
              <a:schemeClr val="bg1"/>
            </a:solidFill>
          </a:ln>
          <a:effectLst/>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832334" y="4365104"/>
            <a:ext cx="4747778" cy="1938992"/>
          </a:xfrm>
          <a:prstGeom prst="rect">
            <a:avLst/>
          </a:prstGeom>
          <a:noFill/>
        </p:spPr>
        <p:txBody>
          <a:bodyPr wrap="square" rtlCol="0">
            <a:spAutoFit/>
          </a:bodyPr>
          <a:lstStyle/>
          <a:p>
            <a:r>
              <a:rPr lang="en-IN" sz="2400" b="1" u="sng" dirty="0" smtClean="0">
                <a:latin typeface="MS Reference Sans Serif" panose="020B0604030504040204" pitchFamily="34" charset="0"/>
              </a:rPr>
              <a:t>Prepared By Team CAPS</a:t>
            </a:r>
            <a:r>
              <a:rPr lang="en-IN" sz="2400" b="1" dirty="0" smtClean="0">
                <a:latin typeface="Franklin Gothic Medium" panose="020B0603020102020204" pitchFamily="34" charset="0"/>
              </a:rPr>
              <a:t>:</a:t>
            </a:r>
          </a:p>
          <a:p>
            <a:pPr marL="342900" indent="-342900">
              <a:buAutoNum type="arabicPeriod"/>
            </a:pPr>
            <a:r>
              <a:rPr lang="en-IN" sz="2400" dirty="0" smtClean="0">
                <a:latin typeface="Franklin Gothic Medium" panose="020B0603020102020204" pitchFamily="34" charset="0"/>
              </a:rPr>
              <a:t>Chandrajit Mondal</a:t>
            </a:r>
          </a:p>
          <a:p>
            <a:pPr marL="342900" indent="-342900">
              <a:buAutoNum type="arabicPeriod" startAt="2"/>
            </a:pPr>
            <a:r>
              <a:rPr lang="en-IN" sz="2400" dirty="0" smtClean="0">
                <a:latin typeface="Franklin Gothic Medium" panose="020B0603020102020204" pitchFamily="34" charset="0"/>
              </a:rPr>
              <a:t>Abhisekh Mundle</a:t>
            </a:r>
          </a:p>
          <a:p>
            <a:pPr marL="342900" indent="-342900">
              <a:buAutoNum type="arabicPeriod" startAt="2"/>
            </a:pPr>
            <a:r>
              <a:rPr lang="en-IN" sz="2400" dirty="0" smtClean="0">
                <a:latin typeface="Franklin Gothic Medium" panose="020B0603020102020204" pitchFamily="34" charset="0"/>
              </a:rPr>
              <a:t>Preetam Chatterjee</a:t>
            </a:r>
          </a:p>
          <a:p>
            <a:pPr marL="342900" indent="-342900">
              <a:buAutoNum type="arabicPeriod" startAt="2"/>
            </a:pPr>
            <a:r>
              <a:rPr lang="en-IN" sz="2400" dirty="0" smtClean="0">
                <a:latin typeface="Franklin Gothic Medium" panose="020B0603020102020204" pitchFamily="34" charset="0"/>
              </a:rPr>
              <a:t>Subham Burnwal</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fade">
                                      <p:cBhvr>
                                        <p:cTn id="18" dur="1000"/>
                                        <p:tgtEl>
                                          <p:spTgt spid="7">
                                            <p:txEl>
                                              <p:pRg st="0" end="0"/>
                                            </p:txEl>
                                          </p:spTgt>
                                        </p:tgtEl>
                                      </p:cBhvr>
                                    </p:animEffect>
                                    <p:anim calcmode="lin" valueType="num">
                                      <p:cBhvr>
                                        <p:cTn id="19"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Effect transition="in" filter="fade">
                                      <p:cBhvr>
                                        <p:cTn id="24" dur="1000"/>
                                        <p:tgtEl>
                                          <p:spTgt spid="10">
                                            <p:txEl>
                                              <p:pRg st="0" end="0"/>
                                            </p:txEl>
                                          </p:spTgt>
                                        </p:tgtEl>
                                      </p:cBhvr>
                                    </p:animEffect>
                                    <p:anim calcmode="lin" valueType="num">
                                      <p:cBhvr>
                                        <p:cTn id="25"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42" presetClass="entr" presetSubtype="0" fill="hold" nodeType="afterEffect">
                                  <p:stCondLst>
                                    <p:cond delay="0"/>
                                  </p:stCondLst>
                                  <p:childTnLst>
                                    <p:set>
                                      <p:cBhvr>
                                        <p:cTn id="29" dur="1" fill="hold">
                                          <p:stCondLst>
                                            <p:cond delay="0"/>
                                          </p:stCondLst>
                                        </p:cTn>
                                        <p:tgtEl>
                                          <p:spTgt spid="10">
                                            <p:txEl>
                                              <p:pRg st="1" end="1"/>
                                            </p:txEl>
                                          </p:spTgt>
                                        </p:tgtEl>
                                        <p:attrNameLst>
                                          <p:attrName>style.visibility</p:attrName>
                                        </p:attrNameLst>
                                      </p:cBhvr>
                                      <p:to>
                                        <p:strVal val="visible"/>
                                      </p:to>
                                    </p:set>
                                    <p:animEffect transition="in" filter="fade">
                                      <p:cBhvr>
                                        <p:cTn id="30" dur="1000"/>
                                        <p:tgtEl>
                                          <p:spTgt spid="10">
                                            <p:txEl>
                                              <p:pRg st="1" end="1"/>
                                            </p:txEl>
                                          </p:spTgt>
                                        </p:tgtEl>
                                      </p:cBhvr>
                                    </p:animEffect>
                                    <p:anim calcmode="lin" valueType="num">
                                      <p:cBhvr>
                                        <p:cTn id="31"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32"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par>
                          <p:cTn id="33" fill="hold">
                            <p:stCondLst>
                              <p:cond delay="4000"/>
                            </p:stCondLst>
                            <p:childTnLst>
                              <p:par>
                                <p:cTn id="34" presetID="42" presetClass="entr" presetSubtype="0" fill="hold" nodeType="afterEffect">
                                  <p:stCondLst>
                                    <p:cond delay="0"/>
                                  </p:stCondLst>
                                  <p:childTnLst>
                                    <p:set>
                                      <p:cBhvr>
                                        <p:cTn id="35" dur="1" fill="hold">
                                          <p:stCondLst>
                                            <p:cond delay="0"/>
                                          </p:stCondLst>
                                        </p:cTn>
                                        <p:tgtEl>
                                          <p:spTgt spid="10">
                                            <p:txEl>
                                              <p:pRg st="2" end="2"/>
                                            </p:txEl>
                                          </p:spTgt>
                                        </p:tgtEl>
                                        <p:attrNameLst>
                                          <p:attrName>style.visibility</p:attrName>
                                        </p:attrNameLst>
                                      </p:cBhvr>
                                      <p:to>
                                        <p:strVal val="visible"/>
                                      </p:to>
                                    </p:set>
                                    <p:animEffect transition="in" filter="fade">
                                      <p:cBhvr>
                                        <p:cTn id="36" dur="1000"/>
                                        <p:tgtEl>
                                          <p:spTgt spid="10">
                                            <p:txEl>
                                              <p:pRg st="2" end="2"/>
                                            </p:txEl>
                                          </p:spTgt>
                                        </p:tgtEl>
                                      </p:cBhvr>
                                    </p:animEffect>
                                    <p:anim calcmode="lin" valueType="num">
                                      <p:cBhvr>
                                        <p:cTn id="37"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38"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par>
                          <p:cTn id="39" fill="hold">
                            <p:stCondLst>
                              <p:cond delay="5000"/>
                            </p:stCondLst>
                            <p:childTnLst>
                              <p:par>
                                <p:cTn id="40" presetID="42" presetClass="entr" presetSubtype="0" fill="hold" nodeType="afterEffect">
                                  <p:stCondLst>
                                    <p:cond delay="0"/>
                                  </p:stCondLst>
                                  <p:childTnLst>
                                    <p:set>
                                      <p:cBhvr>
                                        <p:cTn id="41" dur="1" fill="hold">
                                          <p:stCondLst>
                                            <p:cond delay="0"/>
                                          </p:stCondLst>
                                        </p:cTn>
                                        <p:tgtEl>
                                          <p:spTgt spid="10">
                                            <p:txEl>
                                              <p:pRg st="3" end="3"/>
                                            </p:txEl>
                                          </p:spTgt>
                                        </p:tgtEl>
                                        <p:attrNameLst>
                                          <p:attrName>style.visibility</p:attrName>
                                        </p:attrNameLst>
                                      </p:cBhvr>
                                      <p:to>
                                        <p:strVal val="visible"/>
                                      </p:to>
                                    </p:set>
                                    <p:animEffect transition="in" filter="fade">
                                      <p:cBhvr>
                                        <p:cTn id="42" dur="1000"/>
                                        <p:tgtEl>
                                          <p:spTgt spid="10">
                                            <p:txEl>
                                              <p:pRg st="3" end="3"/>
                                            </p:txEl>
                                          </p:spTgt>
                                        </p:tgtEl>
                                      </p:cBhvr>
                                    </p:animEffect>
                                    <p:anim calcmode="lin" valueType="num">
                                      <p:cBhvr>
                                        <p:cTn id="43"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par>
                          <p:cTn id="45" fill="hold">
                            <p:stCondLst>
                              <p:cond delay="6000"/>
                            </p:stCondLst>
                            <p:childTnLst>
                              <p:par>
                                <p:cTn id="46" presetID="42" presetClass="entr" presetSubtype="0" fill="hold" nodeType="afterEffect">
                                  <p:stCondLst>
                                    <p:cond delay="0"/>
                                  </p:stCondLst>
                                  <p:childTnLst>
                                    <p:set>
                                      <p:cBhvr>
                                        <p:cTn id="47" dur="1" fill="hold">
                                          <p:stCondLst>
                                            <p:cond delay="0"/>
                                          </p:stCondLst>
                                        </p:cTn>
                                        <p:tgtEl>
                                          <p:spTgt spid="10">
                                            <p:txEl>
                                              <p:pRg st="4" end="4"/>
                                            </p:txEl>
                                          </p:spTgt>
                                        </p:tgtEl>
                                        <p:attrNameLst>
                                          <p:attrName>style.visibility</p:attrName>
                                        </p:attrNameLst>
                                      </p:cBhvr>
                                      <p:to>
                                        <p:strVal val="visible"/>
                                      </p:to>
                                    </p:set>
                                    <p:animEffect transition="in" filter="fade">
                                      <p:cBhvr>
                                        <p:cTn id="48" dur="1000"/>
                                        <p:tgtEl>
                                          <p:spTgt spid="10">
                                            <p:txEl>
                                              <p:pRg st="4" end="4"/>
                                            </p:txEl>
                                          </p:spTgt>
                                        </p:tgtEl>
                                      </p:cBhvr>
                                    </p:animEffect>
                                    <p:anim calcmode="lin" valueType="num">
                                      <p:cBhvr>
                                        <p:cTn id="49"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50" dur="10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extBox 1"/>
          <p:cNvSpPr txBox="1"/>
          <p:nvPr/>
        </p:nvSpPr>
        <p:spPr>
          <a:xfrm>
            <a:off x="2094398" y="332656"/>
            <a:ext cx="4955203" cy="830997"/>
          </a:xfrm>
          <a:prstGeom prst="rect">
            <a:avLst/>
          </a:prstGeom>
          <a:noFill/>
        </p:spPr>
        <p:txBody>
          <a:bodyPr wrap="none" rtlCol="0">
            <a:spAutoFit/>
          </a:bodyPr>
          <a:lstStyle/>
          <a:p>
            <a:r>
              <a:rPr lang="en-IN" sz="4800" dirty="0" smtClean="0">
                <a:latin typeface="MS Reference Sans Serif" panose="020B0604030504040204" pitchFamily="34" charset="0"/>
              </a:rPr>
              <a:t>View Catalogue</a:t>
            </a:r>
            <a:endParaRPr lang="en-US" sz="4800" dirty="0">
              <a:latin typeface="MS Reference Sans Serif" panose="020B0604030504040204" pitchFamily="34" charset="0"/>
            </a:endParaRPr>
          </a:p>
        </p:txBody>
      </p:sp>
      <p:cxnSp>
        <p:nvCxnSpPr>
          <p:cNvPr id="3" name="Straight Connector 2"/>
          <p:cNvCxnSpPr/>
          <p:nvPr/>
        </p:nvCxnSpPr>
        <p:spPr>
          <a:xfrm>
            <a:off x="755576" y="1556792"/>
            <a:ext cx="7429552" cy="1588"/>
          </a:xfrm>
          <a:prstGeom prst="line">
            <a:avLst/>
          </a:prstGeom>
          <a:ln>
            <a:solidFill>
              <a:schemeClr val="bg1"/>
            </a:solidFill>
          </a:ln>
          <a:effectLst/>
        </p:spPr>
        <p:style>
          <a:lnRef idx="3">
            <a:schemeClr val="dk1"/>
          </a:lnRef>
          <a:fillRef idx="0">
            <a:schemeClr val="dk1"/>
          </a:fillRef>
          <a:effectRef idx="2">
            <a:schemeClr val="dk1"/>
          </a:effectRef>
          <a:fontRef idx="minor">
            <a:schemeClr val="tx1"/>
          </a:fontRef>
        </p:style>
      </p:cxnSp>
      <p:sp>
        <p:nvSpPr>
          <p:cNvPr id="4" name="Rectangle 3"/>
          <p:cNvSpPr/>
          <p:nvPr/>
        </p:nvSpPr>
        <p:spPr>
          <a:xfrm>
            <a:off x="434105" y="2060848"/>
            <a:ext cx="8072494" cy="1904822"/>
          </a:xfrm>
          <a:prstGeom prst="rect">
            <a:avLst/>
          </a:prstGeom>
          <a:solidFill>
            <a:schemeClr val="accent6">
              <a:lumMod val="20000"/>
              <a:lumOff val="80000"/>
            </a:schemeClr>
          </a:solidFill>
        </p:spPr>
        <p:txBody>
          <a:bodyPr wrap="square" lIns="288000" tIns="684000" rIns="288000" bIns="288000" anchor="b" anchorCtr="0">
            <a:spAutoFit/>
          </a:bodyPr>
          <a:lstStyle/>
          <a:p>
            <a:pPr fontAlgn="base"/>
            <a:endParaRPr lang="en-IN" sz="2000" smtClean="0"/>
          </a:p>
          <a:p>
            <a:pPr fontAlgn="base"/>
            <a:endParaRPr lang="en-IN" sz="2000"/>
          </a:p>
          <a:p>
            <a:pPr fontAlgn="base"/>
            <a:endParaRPr lang="en-US" sz="20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extBox 1"/>
          <p:cNvSpPr txBox="1"/>
          <p:nvPr/>
        </p:nvSpPr>
        <p:spPr>
          <a:xfrm>
            <a:off x="2435838" y="332656"/>
            <a:ext cx="4272323" cy="830997"/>
          </a:xfrm>
          <a:prstGeom prst="rect">
            <a:avLst/>
          </a:prstGeom>
          <a:noFill/>
        </p:spPr>
        <p:txBody>
          <a:bodyPr wrap="none" rtlCol="0">
            <a:spAutoFit/>
          </a:bodyPr>
          <a:lstStyle/>
          <a:p>
            <a:r>
              <a:rPr lang="en-IN" sz="4800" dirty="0" smtClean="0">
                <a:latin typeface="MS Reference Sans Serif" panose="020B0604030504040204" pitchFamily="34" charset="0"/>
              </a:rPr>
              <a:t>Future Scope</a:t>
            </a:r>
            <a:endParaRPr lang="en-US" sz="4800" dirty="0">
              <a:latin typeface="MS Reference Sans Serif" panose="020B0604030504040204" pitchFamily="34" charset="0"/>
            </a:endParaRPr>
          </a:p>
        </p:txBody>
      </p:sp>
      <p:cxnSp>
        <p:nvCxnSpPr>
          <p:cNvPr id="3" name="Straight Connector 2"/>
          <p:cNvCxnSpPr/>
          <p:nvPr/>
        </p:nvCxnSpPr>
        <p:spPr>
          <a:xfrm>
            <a:off x="857223" y="1412776"/>
            <a:ext cx="7429552" cy="1588"/>
          </a:xfrm>
          <a:prstGeom prst="line">
            <a:avLst/>
          </a:prstGeom>
          <a:ln>
            <a:solidFill>
              <a:schemeClr val="bg1"/>
            </a:solidFill>
          </a:ln>
          <a:effectLst/>
        </p:spPr>
        <p:style>
          <a:lnRef idx="3">
            <a:schemeClr val="dk1"/>
          </a:lnRef>
          <a:fillRef idx="0">
            <a:schemeClr val="dk1"/>
          </a:fillRef>
          <a:effectRef idx="2">
            <a:schemeClr val="dk1"/>
          </a:effectRef>
          <a:fontRef idx="minor">
            <a:schemeClr val="tx1"/>
          </a:fontRef>
        </p:style>
      </p:cxnSp>
      <p:sp>
        <p:nvSpPr>
          <p:cNvPr id="4" name="Rectangle 3"/>
          <p:cNvSpPr/>
          <p:nvPr/>
        </p:nvSpPr>
        <p:spPr>
          <a:xfrm>
            <a:off x="535752" y="1844824"/>
            <a:ext cx="8072494" cy="4674811"/>
          </a:xfrm>
          <a:prstGeom prst="rect">
            <a:avLst/>
          </a:prstGeom>
          <a:solidFill>
            <a:schemeClr val="accent6">
              <a:lumMod val="20000"/>
              <a:lumOff val="80000"/>
            </a:schemeClr>
          </a:solidFill>
        </p:spPr>
        <p:txBody>
          <a:bodyPr wrap="square" lIns="288000" tIns="684000" rIns="288000" bIns="288000" anchor="b" anchorCtr="0">
            <a:spAutoFit/>
          </a:bodyPr>
          <a:lstStyle/>
          <a:p>
            <a:pPr fontAlgn="base"/>
            <a:r>
              <a:rPr lang="en-IN" sz="2000" dirty="0" smtClean="0"/>
              <a:t>This Project holds a very strong potential for the future. As for our very first thought we have thought of implementing a customer side of the Application where the customer will directly claim the services from the Application like - buying medicines, claiming discounts, also getting suggestions according to the symptoms entered. </a:t>
            </a:r>
            <a:r>
              <a:rPr lang="en-IN" sz="2000" dirty="0"/>
              <a:t>Further it is very much  possible to suggest doctors with their contacts.</a:t>
            </a:r>
          </a:p>
          <a:p>
            <a:pPr fontAlgn="base"/>
            <a:endParaRPr lang="en-IN" sz="2000" dirty="0" smtClean="0"/>
          </a:p>
          <a:p>
            <a:pPr fontAlgn="base"/>
            <a:r>
              <a:rPr lang="en-IN" sz="2000" dirty="0" smtClean="0"/>
              <a:t>We also plan for a more attractive and </a:t>
            </a:r>
            <a:r>
              <a:rPr lang="en-IN" sz="2000" dirty="0" err="1" smtClean="0"/>
              <a:t>lite</a:t>
            </a:r>
            <a:r>
              <a:rPr lang="en-IN" sz="2000" dirty="0" smtClean="0"/>
              <a:t> User interface in the future, with more efficient and smooth animations. We plan for a all in one system in the future, so that the customer doesn’t have to go elsewhere , He / She can have every pharmacy services in their finger tips.  </a:t>
            </a:r>
          </a:p>
          <a:p>
            <a:pPr fontAlgn="base"/>
            <a:endParaRPr lang="en-IN" sz="20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extBox 1"/>
          <p:cNvSpPr txBox="1"/>
          <p:nvPr/>
        </p:nvSpPr>
        <p:spPr>
          <a:xfrm>
            <a:off x="2818154" y="179207"/>
            <a:ext cx="3507692" cy="830997"/>
          </a:xfrm>
          <a:prstGeom prst="rect">
            <a:avLst/>
          </a:prstGeom>
          <a:noFill/>
        </p:spPr>
        <p:txBody>
          <a:bodyPr wrap="none" rtlCol="0">
            <a:spAutoFit/>
          </a:bodyPr>
          <a:lstStyle/>
          <a:p>
            <a:r>
              <a:rPr lang="en-IN" sz="4800" dirty="0" smtClean="0">
                <a:latin typeface="MS Reference Sans Serif" panose="020B0604030504040204" pitchFamily="34" charset="0"/>
              </a:rPr>
              <a:t>Conclusion</a:t>
            </a:r>
            <a:endParaRPr lang="en-US" sz="4800" dirty="0">
              <a:latin typeface="MS Reference Sans Serif" panose="020B0604030504040204" pitchFamily="34" charset="0"/>
            </a:endParaRPr>
          </a:p>
        </p:txBody>
      </p:sp>
      <p:cxnSp>
        <p:nvCxnSpPr>
          <p:cNvPr id="3" name="Straight Connector 2"/>
          <p:cNvCxnSpPr/>
          <p:nvPr/>
        </p:nvCxnSpPr>
        <p:spPr>
          <a:xfrm>
            <a:off x="857224" y="1124744"/>
            <a:ext cx="7429552" cy="1588"/>
          </a:xfrm>
          <a:prstGeom prst="line">
            <a:avLst/>
          </a:prstGeom>
          <a:ln>
            <a:solidFill>
              <a:schemeClr val="bg1"/>
            </a:solidFill>
          </a:ln>
          <a:effectLst/>
        </p:spPr>
        <p:style>
          <a:lnRef idx="3">
            <a:schemeClr val="dk1"/>
          </a:lnRef>
          <a:fillRef idx="0">
            <a:schemeClr val="dk1"/>
          </a:fillRef>
          <a:effectRef idx="2">
            <a:schemeClr val="dk1"/>
          </a:effectRef>
          <a:fontRef idx="minor">
            <a:schemeClr val="tx1"/>
          </a:fontRef>
        </p:style>
      </p:cxnSp>
      <p:sp>
        <p:nvSpPr>
          <p:cNvPr id="4" name="Rectangle 3"/>
          <p:cNvSpPr/>
          <p:nvPr/>
        </p:nvSpPr>
        <p:spPr>
          <a:xfrm>
            <a:off x="535753" y="1276399"/>
            <a:ext cx="8072494" cy="5290364"/>
          </a:xfrm>
          <a:prstGeom prst="rect">
            <a:avLst/>
          </a:prstGeom>
          <a:solidFill>
            <a:schemeClr val="accent6">
              <a:lumMod val="20000"/>
              <a:lumOff val="80000"/>
            </a:schemeClr>
          </a:solidFill>
        </p:spPr>
        <p:txBody>
          <a:bodyPr wrap="square" lIns="288000" tIns="684000" rIns="288000" bIns="288000" anchor="b" anchorCtr="0">
            <a:spAutoFit/>
          </a:bodyPr>
          <a:lstStyle/>
          <a:p>
            <a:pPr fontAlgn="base"/>
            <a:r>
              <a:rPr lang="en-IN" sz="2000" dirty="0" smtClean="0"/>
              <a:t>In the End we would like to conclude that this is a very </a:t>
            </a:r>
            <a:r>
              <a:rPr lang="en-IN" sz="2000" dirty="0" err="1" smtClean="0"/>
              <a:t>lite</a:t>
            </a:r>
            <a:r>
              <a:rPr lang="en-IN" sz="2000" dirty="0" smtClean="0"/>
              <a:t> weight desktop application developed only using python and it definitely serves its purpose very well that is to manage basic day to day tasks of pharmacy store. All the hard human labour can be done through this automated application with very ease. </a:t>
            </a:r>
          </a:p>
          <a:p>
            <a:pPr fontAlgn="base"/>
            <a:endParaRPr lang="en-IN" sz="2000" dirty="0"/>
          </a:p>
          <a:p>
            <a:pPr fontAlgn="base"/>
            <a:r>
              <a:rPr lang="en-IN" sz="2000" dirty="0" smtClean="0"/>
              <a:t>Building of this project is also not very complex, as we have only used python with basic tools and features that python offers and Database with SQLite3. In the process of building this application we faced many errors and problems but we really did tried hard and succeeded in completing this project on Time, we </a:t>
            </a:r>
            <a:r>
              <a:rPr lang="en-IN" sz="2000" dirty="0" smtClean="0"/>
              <a:t>did got many things to learn from this project. </a:t>
            </a:r>
            <a:r>
              <a:rPr lang="en-IN" sz="2000" dirty="0" smtClean="0"/>
              <a:t>We are really looking forward to improve this application and add more features. But up till then we promise a stable and reliable performance from this application.</a:t>
            </a:r>
            <a:endParaRPr lang="en-IN" sz="20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extBox 1"/>
          <p:cNvSpPr txBox="1"/>
          <p:nvPr/>
        </p:nvSpPr>
        <p:spPr>
          <a:xfrm>
            <a:off x="611560" y="2564904"/>
            <a:ext cx="7550721" cy="1785104"/>
          </a:xfrm>
          <a:prstGeom prst="rect">
            <a:avLst/>
          </a:prstGeom>
          <a:noFill/>
        </p:spPr>
        <p:txBody>
          <a:bodyPr wrap="none" rtlCol="0">
            <a:spAutoFit/>
          </a:bodyPr>
          <a:lstStyle/>
          <a:p>
            <a:r>
              <a:rPr lang="en-GB" sz="11000" b="1" i="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MS Reference Sans Serif" panose="020B0604030504040204" pitchFamily="34" charset="0"/>
              </a:rPr>
              <a:t>Thank You</a:t>
            </a:r>
            <a:endParaRPr lang="en-GB" sz="11000" b="1" i="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MS Reference Sans Serif" panose="020B0604030504040204" pitchFamily="34" charset="0"/>
            </a:endParaRPr>
          </a:p>
        </p:txBody>
      </p:sp>
    </p:spTree>
    <p:extLst>
      <p:ext uri="{BB962C8B-B14F-4D97-AF65-F5344CB8AC3E}">
        <p14:creationId xmlns:p14="http://schemas.microsoft.com/office/powerpoint/2010/main" val="28479943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fill="remove" nodeType="withEffect">
                                  <p:stCondLst>
                                    <p:cond delay="0"/>
                                  </p:stCondLst>
                                  <p:childTnLst>
                                    <p:animClr clrSpc="rgb" dir="cw">
                                      <p:cBhvr override="childStyle">
                                        <p:cTn id="6" dur="1000" autoRev="1" fill="remove"/>
                                        <p:tgtEl>
                                          <p:spTgt spid="2">
                                            <p:txEl>
                                              <p:pRg st="0" end="0"/>
                                            </p:txEl>
                                          </p:spTgt>
                                        </p:tgtEl>
                                        <p:attrNameLst>
                                          <p:attrName>style.color</p:attrName>
                                        </p:attrNameLst>
                                      </p:cBhvr>
                                      <p:to>
                                        <a:schemeClr val="bg1"/>
                                      </p:to>
                                    </p:animClr>
                                    <p:animClr clrSpc="rgb" dir="cw">
                                      <p:cBhvr>
                                        <p:cTn id="7" dur="1000" autoRev="1" fill="remove"/>
                                        <p:tgtEl>
                                          <p:spTgt spid="2">
                                            <p:txEl>
                                              <p:pRg st="0" end="0"/>
                                            </p:txEl>
                                          </p:spTgt>
                                        </p:tgtEl>
                                        <p:attrNameLst>
                                          <p:attrName>fillcolor</p:attrName>
                                        </p:attrNameLst>
                                      </p:cBhvr>
                                      <p:to>
                                        <a:schemeClr val="bg1"/>
                                      </p:to>
                                    </p:animClr>
                                    <p:set>
                                      <p:cBhvr>
                                        <p:cTn id="8" dur="1000" autoRev="1" fill="remove"/>
                                        <p:tgtEl>
                                          <p:spTgt spid="2">
                                            <p:txEl>
                                              <p:pRg st="0" end="0"/>
                                            </p:txEl>
                                          </p:spTgt>
                                        </p:tgtEl>
                                        <p:attrNameLst>
                                          <p:attrName>fill.type</p:attrName>
                                        </p:attrNameLst>
                                      </p:cBhvr>
                                      <p:to>
                                        <p:strVal val="solid"/>
                                      </p:to>
                                    </p:set>
                                    <p:set>
                                      <p:cBhvr>
                                        <p:cTn id="9" dur="1000" autoRev="1" fill="remove"/>
                                        <p:tgtEl>
                                          <p:spTgt spid="2">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501647" y="2852936"/>
            <a:ext cx="8140704" cy="3751481"/>
          </a:xfrm>
          <a:prstGeom prst="rect">
            <a:avLst/>
          </a:prstGeom>
          <a:solidFill>
            <a:schemeClr val="accent6">
              <a:lumMod val="20000"/>
              <a:lumOff val="80000"/>
            </a:schemeClr>
          </a:solidFill>
        </p:spPr>
        <p:txBody>
          <a:bodyPr wrap="square" lIns="288000" tIns="684000" rIns="288000" bIns="288000" anchor="b" anchorCtr="0">
            <a:spAutoFit/>
          </a:bodyPr>
          <a:lstStyle/>
          <a:p>
            <a:pPr fontAlgn="base"/>
            <a:r>
              <a:rPr lang="en-US" sz="2000" dirty="0" smtClean="0"/>
              <a:t>Presentin</a:t>
            </a:r>
            <a:r>
              <a:rPr lang="en-US" sz="2000" dirty="0" smtClean="0"/>
              <a:t>g a Pharmacy Management System we Developed using Python. This Project Aims to serve the basic purposes and services of a Pharmacy Store like Billing, Updating Stock, etc. This is a Desktop Application for Windows Systems. </a:t>
            </a:r>
            <a:endParaRPr lang="en-US" sz="2000" dirty="0"/>
          </a:p>
          <a:p>
            <a:pPr fontAlgn="base"/>
            <a:r>
              <a:rPr lang="en-US" sz="2000" dirty="0" smtClean="0"/>
              <a:t>This Application </a:t>
            </a:r>
            <a:r>
              <a:rPr lang="en-US" sz="2000" dirty="0"/>
              <a:t>is a </a:t>
            </a:r>
            <a:r>
              <a:rPr lang="en-US" sz="2000" dirty="0" smtClean="0"/>
              <a:t>GUI</a:t>
            </a:r>
            <a:r>
              <a:rPr lang="en-US" sz="2000" dirty="0" smtClean="0"/>
              <a:t> </a:t>
            </a:r>
            <a:r>
              <a:rPr lang="en-US" sz="2000" dirty="0"/>
              <a:t>based system with a simple </a:t>
            </a:r>
            <a:r>
              <a:rPr lang="en-US" sz="2000" dirty="0" smtClean="0"/>
              <a:t>User </a:t>
            </a:r>
            <a:r>
              <a:rPr lang="en-US" sz="2000" dirty="0"/>
              <a:t>I</a:t>
            </a:r>
            <a:r>
              <a:rPr lang="en-US" sz="2000" dirty="0" smtClean="0"/>
              <a:t>nterface </a:t>
            </a:r>
            <a:r>
              <a:rPr lang="en-US" sz="2000" dirty="0"/>
              <a:t>implemented </a:t>
            </a:r>
            <a:r>
              <a:rPr lang="en-US" sz="2000" dirty="0" smtClean="0"/>
              <a:t>using</a:t>
            </a:r>
            <a:r>
              <a:rPr lang="en-US" sz="2000" dirty="0" smtClean="0"/>
              <a:t> </a:t>
            </a:r>
            <a:r>
              <a:rPr lang="en-US" sz="2000" dirty="0"/>
              <a:t>Python’s </a:t>
            </a:r>
            <a:r>
              <a:rPr lang="en-US" sz="2000" dirty="0" smtClean="0"/>
              <a:t>‘</a:t>
            </a:r>
            <a:r>
              <a:rPr lang="en-US" sz="2000" dirty="0" err="1" smtClean="0"/>
              <a:t>tkinter</a:t>
            </a:r>
            <a:r>
              <a:rPr lang="en-US" sz="2000" dirty="0" smtClean="0"/>
              <a:t>’ </a:t>
            </a:r>
            <a:r>
              <a:rPr lang="en-US" sz="2000" dirty="0"/>
              <a:t>module. This program manages several day to day operations of the medical store </a:t>
            </a:r>
            <a:r>
              <a:rPr lang="en-US" sz="2000" dirty="0" smtClean="0"/>
              <a:t>with the clicks of simple buttons that provides a very easy and simple way of managing the store.</a:t>
            </a:r>
            <a:endParaRPr lang="en-US" sz="2000" dirty="0"/>
          </a:p>
        </p:txBody>
      </p:sp>
      <p:sp>
        <p:nvSpPr>
          <p:cNvPr id="3" name="TextBox 2"/>
          <p:cNvSpPr txBox="1"/>
          <p:nvPr/>
        </p:nvSpPr>
        <p:spPr>
          <a:xfrm>
            <a:off x="2582512" y="908720"/>
            <a:ext cx="3978974" cy="830997"/>
          </a:xfrm>
          <a:prstGeom prst="rect">
            <a:avLst/>
          </a:prstGeom>
          <a:noFill/>
        </p:spPr>
        <p:txBody>
          <a:bodyPr wrap="none" rtlCol="0">
            <a:spAutoFit/>
          </a:bodyPr>
          <a:lstStyle/>
          <a:p>
            <a:pPr algn="ctr"/>
            <a:r>
              <a:rPr lang="en-IN" sz="4800" dirty="0" smtClean="0">
                <a:latin typeface="MS Reference Sans Serif" panose="020B0604030504040204" pitchFamily="34" charset="0"/>
              </a:rPr>
              <a:t>Introduction</a:t>
            </a:r>
            <a:endParaRPr lang="en-US" sz="4800" dirty="0">
              <a:latin typeface="MS Reference Sans Serif" panose="020B0604030504040204" pitchFamily="34" charset="0"/>
            </a:endParaRPr>
          </a:p>
        </p:txBody>
      </p:sp>
      <p:cxnSp>
        <p:nvCxnSpPr>
          <p:cNvPr id="4" name="Straight Connector 3"/>
          <p:cNvCxnSpPr/>
          <p:nvPr/>
        </p:nvCxnSpPr>
        <p:spPr>
          <a:xfrm>
            <a:off x="857223" y="2204864"/>
            <a:ext cx="7429552" cy="1588"/>
          </a:xfrm>
          <a:prstGeom prst="line">
            <a:avLst/>
          </a:prstGeom>
          <a:ln>
            <a:solidFill>
              <a:schemeClr val="bg1"/>
            </a:solidFill>
          </a:ln>
          <a:effectLst/>
        </p:spPr>
        <p:style>
          <a:lnRef idx="3">
            <a:schemeClr val="dk1"/>
          </a:lnRef>
          <a:fillRef idx="0">
            <a:schemeClr val="dk1"/>
          </a:fillRef>
          <a:effectRef idx="2">
            <a:schemeClr val="dk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535753" y="2919346"/>
            <a:ext cx="8072494" cy="3135928"/>
          </a:xfrm>
          <a:prstGeom prst="rect">
            <a:avLst/>
          </a:prstGeom>
          <a:solidFill>
            <a:schemeClr val="accent6">
              <a:lumMod val="20000"/>
              <a:lumOff val="80000"/>
            </a:schemeClr>
          </a:solidFill>
        </p:spPr>
        <p:txBody>
          <a:bodyPr wrap="square" lIns="288000" tIns="684000" rIns="288000" bIns="288000" anchor="b" anchorCtr="0">
            <a:spAutoFit/>
          </a:bodyPr>
          <a:lstStyle/>
          <a:p>
            <a:pPr fontAlgn="base"/>
            <a:r>
              <a:rPr lang="en-US" sz="2000" dirty="0" smtClean="0"/>
              <a:t>This </a:t>
            </a:r>
            <a:r>
              <a:rPr lang="en-US" sz="2000" dirty="0"/>
              <a:t>project is developed for medical stores to manage different inventories and items, customers and suppliers details as well as staff  like pharmacists working in the store. Overall the project aims to make all activities of a pharmacy faster and efficient.</a:t>
            </a:r>
          </a:p>
          <a:p>
            <a:pPr fontAlgn="base"/>
            <a:endParaRPr lang="en-IN" sz="2000" dirty="0"/>
          </a:p>
          <a:p>
            <a:pPr fontAlgn="base"/>
            <a:r>
              <a:rPr lang="en-US" sz="2000" dirty="0"/>
              <a:t>There is an external database file to store all catalogue, sales, and employee data. For this we have used a SQLite3 database.</a:t>
            </a:r>
          </a:p>
        </p:txBody>
      </p:sp>
      <p:sp>
        <p:nvSpPr>
          <p:cNvPr id="3" name="TextBox 2"/>
          <p:cNvSpPr txBox="1"/>
          <p:nvPr/>
        </p:nvSpPr>
        <p:spPr>
          <a:xfrm>
            <a:off x="2582513" y="980728"/>
            <a:ext cx="3978974" cy="830997"/>
          </a:xfrm>
          <a:prstGeom prst="rect">
            <a:avLst/>
          </a:prstGeom>
          <a:noFill/>
        </p:spPr>
        <p:txBody>
          <a:bodyPr wrap="none" rtlCol="0">
            <a:spAutoFit/>
          </a:bodyPr>
          <a:lstStyle/>
          <a:p>
            <a:r>
              <a:rPr lang="en-IN" sz="4800" dirty="0" smtClean="0">
                <a:latin typeface="MS Reference Sans Serif" panose="020B0604030504040204" pitchFamily="34" charset="0"/>
              </a:rPr>
              <a:t>Introduction</a:t>
            </a:r>
            <a:endParaRPr lang="en-US" sz="4800" dirty="0">
              <a:latin typeface="MS Reference Sans Serif" panose="020B0604030504040204" pitchFamily="34" charset="0"/>
            </a:endParaRPr>
          </a:p>
        </p:txBody>
      </p:sp>
      <p:cxnSp>
        <p:nvCxnSpPr>
          <p:cNvPr id="4" name="Straight Connector 3"/>
          <p:cNvCxnSpPr/>
          <p:nvPr/>
        </p:nvCxnSpPr>
        <p:spPr>
          <a:xfrm>
            <a:off x="857224" y="2348880"/>
            <a:ext cx="7429552" cy="1588"/>
          </a:xfrm>
          <a:prstGeom prst="line">
            <a:avLst/>
          </a:prstGeom>
          <a:ln>
            <a:solidFill>
              <a:schemeClr val="bg1"/>
            </a:solidFill>
          </a:ln>
          <a:effectLst/>
        </p:spPr>
        <p:style>
          <a:lnRef idx="3">
            <a:schemeClr val="dk1"/>
          </a:lnRef>
          <a:fillRef idx="0">
            <a:schemeClr val="dk1"/>
          </a:fillRef>
          <a:effectRef idx="2">
            <a:schemeClr val="dk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535751" y="1844824"/>
            <a:ext cx="8072494" cy="4674811"/>
          </a:xfrm>
          <a:prstGeom prst="rect">
            <a:avLst/>
          </a:prstGeom>
          <a:solidFill>
            <a:schemeClr val="accent6">
              <a:lumMod val="20000"/>
              <a:lumOff val="80000"/>
            </a:schemeClr>
          </a:solidFill>
        </p:spPr>
        <p:txBody>
          <a:bodyPr wrap="square" lIns="288000" tIns="684000" rIns="288000" bIns="288000" anchor="b" anchorCtr="0">
            <a:spAutoFit/>
          </a:bodyPr>
          <a:lstStyle/>
          <a:p>
            <a:pPr fontAlgn="base"/>
            <a:r>
              <a:rPr lang="en-GB" sz="2000" u="sng" dirty="0" smtClean="0"/>
              <a:t>This Project has the following Features :-</a:t>
            </a:r>
            <a:endParaRPr lang="en-US" sz="2000" u="sng" dirty="0"/>
          </a:p>
          <a:p>
            <a:pPr fontAlgn="base"/>
            <a:endParaRPr lang="en-US" sz="2000" dirty="0" smtClean="0"/>
          </a:p>
          <a:p>
            <a:pPr marL="457200" indent="-457200" fontAlgn="base">
              <a:buAutoNum type="arabicPeriod"/>
            </a:pPr>
            <a:r>
              <a:rPr lang="en-US" sz="2000" dirty="0" smtClean="0"/>
              <a:t>Adding new Stocks to Inventory</a:t>
            </a:r>
          </a:p>
          <a:p>
            <a:pPr marL="457200" indent="-457200" fontAlgn="base">
              <a:buAutoNum type="arabicPeriod"/>
            </a:pPr>
            <a:r>
              <a:rPr lang="en-US" sz="2000" dirty="0" smtClean="0"/>
              <a:t>Deleting Stocks from Inventory</a:t>
            </a:r>
          </a:p>
          <a:p>
            <a:pPr marL="457200" indent="-457200" fontAlgn="base">
              <a:buAutoNum type="arabicPeriod"/>
            </a:pPr>
            <a:r>
              <a:rPr lang="en-US" sz="2000" dirty="0" smtClean="0"/>
              <a:t>Searching the Inventory </a:t>
            </a:r>
          </a:p>
          <a:p>
            <a:pPr marL="457200" indent="-457200" fontAlgn="base">
              <a:buAutoNum type="arabicPeriod"/>
            </a:pPr>
            <a:r>
              <a:rPr lang="en-US" sz="2000" dirty="0" smtClean="0"/>
              <a:t>Checking the Expiry Dates of medicines in Inventory</a:t>
            </a:r>
          </a:p>
          <a:p>
            <a:pPr marL="457200" indent="-457200" fontAlgn="base">
              <a:buAutoNum type="arabicPeriod"/>
            </a:pPr>
            <a:r>
              <a:rPr lang="en-US" sz="2000" dirty="0" smtClean="0"/>
              <a:t>A Billing system that provides Receipt of purchased medicine to the customer</a:t>
            </a:r>
          </a:p>
          <a:p>
            <a:pPr marL="457200" indent="-457200" fontAlgn="base">
              <a:buAutoNum type="arabicPeriod"/>
            </a:pPr>
            <a:r>
              <a:rPr lang="en-US" sz="2000" dirty="0" smtClean="0"/>
              <a:t>Revenue Checker that’s gives the Total Sale of the day</a:t>
            </a:r>
          </a:p>
          <a:p>
            <a:pPr marL="457200" indent="-457200" fontAlgn="base">
              <a:buAutoNum type="arabicPeriod"/>
            </a:pPr>
            <a:endParaRPr lang="en-US" sz="2000" dirty="0"/>
          </a:p>
          <a:p>
            <a:pPr fontAlgn="base"/>
            <a:r>
              <a:rPr lang="en-US" sz="2000" dirty="0" smtClean="0"/>
              <a:t>We Definitely have future Plans for this project referring in our upcoming slides.</a:t>
            </a:r>
            <a:endParaRPr lang="en-US" sz="2000" dirty="0"/>
          </a:p>
        </p:txBody>
      </p:sp>
      <p:sp>
        <p:nvSpPr>
          <p:cNvPr id="3" name="TextBox 2"/>
          <p:cNvSpPr txBox="1"/>
          <p:nvPr/>
        </p:nvSpPr>
        <p:spPr>
          <a:xfrm>
            <a:off x="3150263" y="419859"/>
            <a:ext cx="2843471" cy="830997"/>
          </a:xfrm>
          <a:prstGeom prst="rect">
            <a:avLst/>
          </a:prstGeom>
          <a:noFill/>
        </p:spPr>
        <p:txBody>
          <a:bodyPr wrap="none" rtlCol="0">
            <a:spAutoFit/>
          </a:bodyPr>
          <a:lstStyle/>
          <a:p>
            <a:r>
              <a:rPr lang="en-IN" sz="4800" dirty="0" smtClean="0">
                <a:latin typeface="MS Reference Sans Serif" panose="020B0604030504040204" pitchFamily="34" charset="0"/>
              </a:rPr>
              <a:t>Features</a:t>
            </a:r>
            <a:endParaRPr lang="en-US" sz="4800" dirty="0">
              <a:latin typeface="MS Reference Sans Serif" panose="020B0604030504040204" pitchFamily="34" charset="0"/>
            </a:endParaRPr>
          </a:p>
        </p:txBody>
      </p:sp>
      <p:cxnSp>
        <p:nvCxnSpPr>
          <p:cNvPr id="4" name="Straight Connector 3"/>
          <p:cNvCxnSpPr/>
          <p:nvPr/>
        </p:nvCxnSpPr>
        <p:spPr>
          <a:xfrm>
            <a:off x="857222" y="1545458"/>
            <a:ext cx="7429552" cy="1588"/>
          </a:xfrm>
          <a:prstGeom prst="line">
            <a:avLst/>
          </a:prstGeom>
          <a:ln>
            <a:solidFill>
              <a:schemeClr val="bg1"/>
            </a:solidFill>
          </a:ln>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056769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extBox 1"/>
          <p:cNvSpPr txBox="1"/>
          <p:nvPr/>
        </p:nvSpPr>
        <p:spPr>
          <a:xfrm>
            <a:off x="2515988" y="332656"/>
            <a:ext cx="4112023" cy="830997"/>
          </a:xfrm>
          <a:prstGeom prst="rect">
            <a:avLst/>
          </a:prstGeom>
          <a:noFill/>
        </p:spPr>
        <p:txBody>
          <a:bodyPr wrap="none" rtlCol="0">
            <a:spAutoFit/>
          </a:bodyPr>
          <a:lstStyle/>
          <a:p>
            <a:r>
              <a:rPr lang="en-IN" sz="4800" dirty="0" smtClean="0">
                <a:latin typeface="MS Reference Sans Serif" panose="020B0604030504040204" pitchFamily="34" charset="0"/>
              </a:rPr>
              <a:t>Context DFD</a:t>
            </a:r>
            <a:endParaRPr lang="en-US" sz="4800" dirty="0">
              <a:latin typeface="MS Reference Sans Serif" panose="020B0604030504040204" pitchFamily="34" charset="0"/>
            </a:endParaRPr>
          </a:p>
        </p:txBody>
      </p:sp>
      <p:cxnSp>
        <p:nvCxnSpPr>
          <p:cNvPr id="3" name="Straight Connector 2"/>
          <p:cNvCxnSpPr/>
          <p:nvPr/>
        </p:nvCxnSpPr>
        <p:spPr>
          <a:xfrm>
            <a:off x="857223" y="1340768"/>
            <a:ext cx="7429552" cy="1588"/>
          </a:xfrm>
          <a:prstGeom prst="line">
            <a:avLst/>
          </a:prstGeom>
          <a:ln>
            <a:solidFill>
              <a:schemeClr val="bg1"/>
            </a:solidFill>
          </a:ln>
          <a:effectLst/>
        </p:spPr>
        <p:style>
          <a:lnRef idx="3">
            <a:schemeClr val="dk1"/>
          </a:lnRef>
          <a:fillRef idx="0">
            <a:schemeClr val="dk1"/>
          </a:fillRef>
          <a:effectRef idx="2">
            <a:schemeClr val="dk1"/>
          </a:effectRef>
          <a:fontRef idx="minor">
            <a:schemeClr val="tx1"/>
          </a:fontRef>
        </p:style>
      </p:cxnSp>
      <p:sp>
        <p:nvSpPr>
          <p:cNvPr id="4" name="Rectangle 3"/>
          <p:cNvSpPr/>
          <p:nvPr/>
        </p:nvSpPr>
        <p:spPr>
          <a:xfrm>
            <a:off x="535752" y="1772816"/>
            <a:ext cx="8072494" cy="3135928"/>
          </a:xfrm>
          <a:prstGeom prst="rect">
            <a:avLst/>
          </a:prstGeom>
          <a:solidFill>
            <a:schemeClr val="accent6">
              <a:lumMod val="20000"/>
              <a:lumOff val="80000"/>
            </a:schemeClr>
          </a:solidFill>
        </p:spPr>
        <p:txBody>
          <a:bodyPr wrap="square" lIns="288000" tIns="684000" rIns="288000" bIns="288000" anchor="b" anchorCtr="0">
            <a:spAutoFit/>
          </a:bodyPr>
          <a:lstStyle/>
          <a:p>
            <a:pPr algn="ctr" fontAlgn="base"/>
            <a:r>
              <a:rPr lang="en-IN" sz="2000" dirty="0" smtClean="0"/>
              <a:t>Following is a data flow diagram of the overall working </a:t>
            </a:r>
            <a:br>
              <a:rPr lang="en-IN" sz="2000" dirty="0" smtClean="0"/>
            </a:br>
            <a:r>
              <a:rPr lang="en-IN" sz="2000" dirty="0" smtClean="0"/>
              <a:t>of this Pharmacy Management System. It demonstrates the requests and flows of data between the </a:t>
            </a:r>
            <a:r>
              <a:rPr lang="en-IN" sz="2000" dirty="0" smtClean="0"/>
              <a:t>user and different </a:t>
            </a:r>
            <a:r>
              <a:rPr lang="en-IN" sz="2000" dirty="0" smtClean="0"/>
              <a:t>areas of the management system.</a:t>
            </a:r>
            <a:endParaRPr lang="en-IN" sz="2000" dirty="0"/>
          </a:p>
          <a:p>
            <a:pPr fontAlgn="base"/>
            <a:endParaRPr lang="en-IN" sz="2000" dirty="0" smtClean="0"/>
          </a:p>
          <a:p>
            <a:pPr fontAlgn="base"/>
            <a:endParaRPr lang="en-IN" sz="2000" dirty="0"/>
          </a:p>
          <a:p>
            <a:pPr fontAlgn="base"/>
            <a:endParaRPr lang="en-US" sz="20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grpSp>
        <p:nvGrpSpPr>
          <p:cNvPr id="141" name="Group 140"/>
          <p:cNvGrpSpPr/>
          <p:nvPr/>
        </p:nvGrpSpPr>
        <p:grpSpPr>
          <a:xfrm>
            <a:off x="571472" y="571480"/>
            <a:ext cx="8072494" cy="5857916"/>
            <a:chOff x="-32" y="142852"/>
            <a:chExt cx="8967850" cy="6572296"/>
          </a:xfrm>
        </p:grpSpPr>
        <p:sp>
          <p:nvSpPr>
            <p:cNvPr id="2" name="Oval 1"/>
            <p:cNvSpPr/>
            <p:nvPr/>
          </p:nvSpPr>
          <p:spPr>
            <a:xfrm>
              <a:off x="6215074" y="214290"/>
              <a:ext cx="2714644" cy="27146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mtClean="0"/>
                <a:t>PHARMACY MANAGEMENT SYSTEM</a:t>
              </a:r>
              <a:endParaRPr lang="en-US"/>
            </a:p>
          </p:txBody>
        </p:sp>
        <p:sp>
          <p:nvSpPr>
            <p:cNvPr id="3" name="Rectangle 2"/>
            <p:cNvSpPr/>
            <p:nvPr/>
          </p:nvSpPr>
          <p:spPr>
            <a:xfrm>
              <a:off x="-32" y="1571612"/>
              <a:ext cx="1785950" cy="5715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mtClean="0"/>
                <a:t>CUSTOMER</a:t>
              </a:r>
              <a:endParaRPr lang="en-US"/>
            </a:p>
          </p:txBody>
        </p:sp>
        <p:sp>
          <p:nvSpPr>
            <p:cNvPr id="4" name="Rectangle 3"/>
            <p:cNvSpPr/>
            <p:nvPr/>
          </p:nvSpPr>
          <p:spPr>
            <a:xfrm>
              <a:off x="2285984" y="142852"/>
              <a:ext cx="1785950" cy="5715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mtClean="0"/>
                <a:t>EMPLOYEE</a:t>
              </a:r>
            </a:p>
          </p:txBody>
        </p:sp>
        <p:sp>
          <p:nvSpPr>
            <p:cNvPr id="5" name="Rectangle 4"/>
            <p:cNvSpPr/>
            <p:nvPr/>
          </p:nvSpPr>
          <p:spPr>
            <a:xfrm>
              <a:off x="0" y="4286256"/>
              <a:ext cx="1785950" cy="5715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mtClean="0"/>
                <a:t>ADMIN</a:t>
              </a:r>
            </a:p>
          </p:txBody>
        </p:sp>
        <p:cxnSp>
          <p:nvCxnSpPr>
            <p:cNvPr id="11" name="Shape 10"/>
            <p:cNvCxnSpPr>
              <a:stCxn id="3" idx="0"/>
              <a:endCxn id="4" idx="1"/>
            </p:cNvCxnSpPr>
            <p:nvPr/>
          </p:nvCxnSpPr>
          <p:spPr>
            <a:xfrm rot="5400000" flipH="1" flipV="1">
              <a:off x="1017959" y="303588"/>
              <a:ext cx="1143008" cy="1393041"/>
            </a:xfrm>
            <a:prstGeom prst="curvedConnector2">
              <a:avLst/>
            </a:prstGeom>
            <a:ln w="12700">
              <a:prstDash val="lgDash"/>
              <a:tailEnd type="arrow"/>
            </a:ln>
          </p:spPr>
          <p:style>
            <a:lnRef idx="2">
              <a:schemeClr val="dk1"/>
            </a:lnRef>
            <a:fillRef idx="1">
              <a:schemeClr val="lt1"/>
            </a:fillRef>
            <a:effectRef idx="0">
              <a:schemeClr val="dk1"/>
            </a:effectRef>
            <a:fontRef idx="minor">
              <a:schemeClr val="dk1"/>
            </a:fontRef>
          </p:style>
        </p:cxnSp>
        <p:cxnSp>
          <p:nvCxnSpPr>
            <p:cNvPr id="22" name="Shape 21"/>
            <p:cNvCxnSpPr/>
            <p:nvPr/>
          </p:nvCxnSpPr>
          <p:spPr>
            <a:xfrm rot="5400000">
              <a:off x="1875216" y="625059"/>
              <a:ext cx="1143008" cy="1321603"/>
            </a:xfrm>
            <a:prstGeom prst="curvedConnector2">
              <a:avLst/>
            </a:prstGeom>
            <a:ln w="12700">
              <a:prstDash val="lgDash"/>
              <a:tailEnd type="arrow"/>
            </a:ln>
          </p:spPr>
          <p:style>
            <a:lnRef idx="2">
              <a:schemeClr val="dk1"/>
            </a:lnRef>
            <a:fillRef idx="1">
              <a:schemeClr val="lt1"/>
            </a:fillRef>
            <a:effectRef idx="0">
              <a:schemeClr val="dk1"/>
            </a:effectRef>
            <a:fontRef idx="minor">
              <a:schemeClr val="dk1"/>
            </a:fontRef>
          </p:style>
        </p:cxnSp>
        <p:sp>
          <p:nvSpPr>
            <p:cNvPr id="27" name="TextBox 26"/>
            <p:cNvSpPr txBox="1"/>
            <p:nvPr/>
          </p:nvSpPr>
          <p:spPr>
            <a:xfrm rot="19341552">
              <a:off x="581462" y="658091"/>
              <a:ext cx="1674079" cy="369332"/>
            </a:xfrm>
            <a:prstGeom prst="rect">
              <a:avLst/>
            </a:prstGeom>
            <a:noFill/>
          </p:spPr>
          <p:txBody>
            <a:bodyPr wrap="none" rtlCol="0">
              <a:prstTxWarp prst="textArchUp">
                <a:avLst>
                  <a:gd name="adj" fmla="val 10555010"/>
                </a:avLst>
              </a:prstTxWarp>
              <a:spAutoFit/>
            </a:bodyPr>
            <a:lstStyle/>
            <a:p>
              <a:pPr algn="ctr"/>
              <a:r>
                <a:rPr lang="en-IN" smtClean="0"/>
                <a:t>Organic Request</a:t>
              </a:r>
              <a:endParaRPr lang="en-US"/>
            </a:p>
          </p:txBody>
        </p:sp>
        <p:sp>
          <p:nvSpPr>
            <p:cNvPr id="31" name="TextBox 30"/>
            <p:cNvSpPr txBox="1"/>
            <p:nvPr/>
          </p:nvSpPr>
          <p:spPr>
            <a:xfrm rot="19749003">
              <a:off x="1181078" y="502995"/>
              <a:ext cx="1727652" cy="903914"/>
            </a:xfrm>
            <a:prstGeom prst="rect">
              <a:avLst/>
            </a:prstGeom>
            <a:noFill/>
          </p:spPr>
          <p:txBody>
            <a:bodyPr wrap="none" rtlCol="0">
              <a:prstTxWarp prst="textArchDown">
                <a:avLst>
                  <a:gd name="adj" fmla="val 2462165"/>
                </a:avLst>
              </a:prstTxWarp>
              <a:spAutoFit/>
            </a:bodyPr>
            <a:lstStyle/>
            <a:p>
              <a:pPr algn="ctr"/>
              <a:r>
                <a:rPr lang="en-IN" smtClean="0"/>
                <a:t>Organic</a:t>
              </a:r>
              <a:br>
                <a:rPr lang="en-IN" smtClean="0"/>
              </a:br>
              <a:r>
                <a:rPr lang="en-IN" smtClean="0"/>
                <a:t>Response</a:t>
              </a:r>
              <a:endParaRPr lang="en-US"/>
            </a:p>
          </p:txBody>
        </p:sp>
        <p:cxnSp>
          <p:nvCxnSpPr>
            <p:cNvPr id="47" name="Straight Arrow Connector 46"/>
            <p:cNvCxnSpPr>
              <a:stCxn id="4" idx="3"/>
              <a:endCxn id="2" idx="1"/>
            </p:cNvCxnSpPr>
            <p:nvPr/>
          </p:nvCxnSpPr>
          <p:spPr>
            <a:xfrm>
              <a:off x="4071934" y="428604"/>
              <a:ext cx="2540691" cy="183236"/>
            </a:xfrm>
            <a:prstGeom prst="straightConnector1">
              <a:avLst/>
            </a:prstGeom>
            <a:ln w="12700">
              <a:prstDash val="lgDash"/>
              <a:headEnd type="arrow" w="med" len="med"/>
              <a:tailEnd type="arrow" w="med" len="med"/>
            </a:ln>
          </p:spPr>
          <p:style>
            <a:lnRef idx="2">
              <a:schemeClr val="dk1"/>
            </a:lnRef>
            <a:fillRef idx="1">
              <a:schemeClr val="lt1"/>
            </a:fillRef>
            <a:effectRef idx="0">
              <a:schemeClr val="dk1"/>
            </a:effectRef>
            <a:fontRef idx="minor">
              <a:schemeClr val="dk1"/>
            </a:fontRef>
          </p:style>
        </p:cxnSp>
        <p:sp>
          <p:nvSpPr>
            <p:cNvPr id="60" name="Can 59"/>
            <p:cNvSpPr/>
            <p:nvPr/>
          </p:nvSpPr>
          <p:spPr>
            <a:xfrm>
              <a:off x="7286644" y="5857892"/>
              <a:ext cx="1571636" cy="85725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mtClean="0">
                  <a:solidFill>
                    <a:schemeClr val="dk1"/>
                  </a:solidFill>
                </a:rPr>
                <a:t>DATABASE</a:t>
              </a:r>
              <a:endParaRPr lang="en-US">
                <a:solidFill>
                  <a:schemeClr val="dk1"/>
                </a:solidFill>
              </a:endParaRPr>
            </a:p>
          </p:txBody>
        </p:sp>
        <p:cxnSp>
          <p:nvCxnSpPr>
            <p:cNvPr id="70" name="Elbow Connector 69"/>
            <p:cNvCxnSpPr>
              <a:endCxn id="60" idx="0"/>
            </p:cNvCxnSpPr>
            <p:nvPr/>
          </p:nvCxnSpPr>
          <p:spPr>
            <a:xfrm rot="5400000">
              <a:off x="6465108" y="4464852"/>
              <a:ext cx="3214708" cy="1588"/>
            </a:xfrm>
            <a:prstGeom prst="bentConnector3">
              <a:avLst>
                <a:gd name="adj1" fmla="val 50000"/>
              </a:avLst>
            </a:prstGeom>
            <a:ln w="12700">
              <a:prstDash val="lgDash"/>
              <a:tailEnd type="arrow"/>
            </a:ln>
          </p:spPr>
          <p:style>
            <a:lnRef idx="2">
              <a:schemeClr val="dk1"/>
            </a:lnRef>
            <a:fillRef idx="1">
              <a:schemeClr val="lt1"/>
            </a:fillRef>
            <a:effectRef idx="0">
              <a:schemeClr val="dk1"/>
            </a:effectRef>
            <a:fontRef idx="minor">
              <a:schemeClr val="dk1"/>
            </a:fontRef>
          </p:style>
        </p:cxnSp>
        <p:sp>
          <p:nvSpPr>
            <p:cNvPr id="68" name="Diamond 67"/>
            <p:cNvSpPr/>
            <p:nvPr/>
          </p:nvSpPr>
          <p:spPr>
            <a:xfrm>
              <a:off x="7181868" y="3786190"/>
              <a:ext cx="1785950" cy="1785950"/>
            </a:xfrm>
            <a:prstGeom prst="diamond">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IN" smtClean="0">
                  <a:solidFill>
                    <a:schemeClr val="dk1"/>
                  </a:solidFill>
                </a:rPr>
                <a:t> </a:t>
              </a:r>
              <a:endParaRPr lang="en-US">
                <a:solidFill>
                  <a:schemeClr val="dk1"/>
                </a:solidFill>
              </a:endParaRPr>
            </a:p>
          </p:txBody>
        </p:sp>
        <p:cxnSp>
          <p:nvCxnSpPr>
            <p:cNvPr id="74" name="Shape 73"/>
            <p:cNvCxnSpPr>
              <a:stCxn id="3" idx="2"/>
            </p:cNvCxnSpPr>
            <p:nvPr/>
          </p:nvCxnSpPr>
          <p:spPr>
            <a:xfrm rot="5400000" flipH="1" flipV="1">
              <a:off x="1303711" y="303587"/>
              <a:ext cx="1428760" cy="2250297"/>
            </a:xfrm>
            <a:prstGeom prst="curvedConnector4">
              <a:avLst>
                <a:gd name="adj1" fmla="val -56000"/>
                <a:gd name="adj2" fmla="val 100317"/>
              </a:avLst>
            </a:prstGeom>
            <a:ln w="12700">
              <a:prstDash val="lgDash"/>
              <a:headEnd type="none" w="med" len="med"/>
              <a:tailEnd type="triangle" w="med" len="med"/>
            </a:ln>
          </p:spPr>
          <p:style>
            <a:lnRef idx="2">
              <a:schemeClr val="dk1"/>
            </a:lnRef>
            <a:fillRef idx="1">
              <a:schemeClr val="lt1"/>
            </a:fillRef>
            <a:effectRef idx="0">
              <a:schemeClr val="dk1"/>
            </a:effectRef>
            <a:fontRef idx="minor">
              <a:schemeClr val="dk1"/>
            </a:fontRef>
          </p:style>
        </p:cxnSp>
        <p:sp>
          <p:nvSpPr>
            <p:cNvPr id="78" name="TextBox 77"/>
            <p:cNvSpPr txBox="1"/>
            <p:nvPr/>
          </p:nvSpPr>
          <p:spPr>
            <a:xfrm rot="869685">
              <a:off x="942850" y="2180387"/>
              <a:ext cx="1727652" cy="903914"/>
            </a:xfrm>
            <a:prstGeom prst="rect">
              <a:avLst/>
            </a:prstGeom>
            <a:noFill/>
          </p:spPr>
          <p:txBody>
            <a:bodyPr wrap="none" rtlCol="0">
              <a:prstTxWarp prst="textArchDown">
                <a:avLst>
                  <a:gd name="adj" fmla="val 2462165"/>
                </a:avLst>
              </a:prstTxWarp>
              <a:spAutoFit/>
            </a:bodyPr>
            <a:lstStyle/>
            <a:p>
              <a:r>
                <a:rPr lang="en-IN" smtClean="0"/>
                <a:t>Payment</a:t>
              </a:r>
              <a:endParaRPr lang="en-US"/>
            </a:p>
          </p:txBody>
        </p:sp>
        <p:sp>
          <p:nvSpPr>
            <p:cNvPr id="90" name="TextBox 89"/>
            <p:cNvSpPr txBox="1"/>
            <p:nvPr/>
          </p:nvSpPr>
          <p:spPr>
            <a:xfrm rot="992598">
              <a:off x="3807676" y="727298"/>
              <a:ext cx="1727652" cy="903914"/>
            </a:xfrm>
            <a:prstGeom prst="rect">
              <a:avLst/>
            </a:prstGeom>
            <a:noFill/>
          </p:spPr>
          <p:txBody>
            <a:bodyPr wrap="none" rtlCol="0">
              <a:spAutoFit/>
            </a:bodyPr>
            <a:lstStyle/>
            <a:p>
              <a:pPr algn="ctr"/>
              <a:r>
                <a:rPr lang="en-IN" smtClean="0"/>
                <a:t>Request</a:t>
              </a:r>
            </a:p>
            <a:p>
              <a:pPr algn="ctr"/>
              <a:r>
                <a:rPr lang="en-IN" smtClean="0"/>
                <a:t>Response</a:t>
              </a:r>
              <a:endParaRPr lang="en-IN"/>
            </a:p>
          </p:txBody>
        </p:sp>
        <p:sp>
          <p:nvSpPr>
            <p:cNvPr id="104" name="TextBox 103"/>
            <p:cNvSpPr txBox="1"/>
            <p:nvPr/>
          </p:nvSpPr>
          <p:spPr>
            <a:xfrm>
              <a:off x="7270797" y="4230500"/>
              <a:ext cx="1617659" cy="725152"/>
            </a:xfrm>
            <a:prstGeom prst="rect">
              <a:avLst/>
            </a:prstGeom>
            <a:noFill/>
          </p:spPr>
          <p:txBody>
            <a:bodyPr wrap="square" rtlCol="0">
              <a:spAutoFit/>
            </a:bodyPr>
            <a:lstStyle/>
            <a:p>
              <a:pPr algn="ctr"/>
              <a:r>
                <a:rPr lang="en-IN" smtClean="0"/>
                <a:t>Check Availability</a:t>
              </a:r>
            </a:p>
          </p:txBody>
        </p:sp>
        <p:sp>
          <p:nvSpPr>
            <p:cNvPr id="105" name="TextBox 104"/>
            <p:cNvSpPr txBox="1"/>
            <p:nvPr/>
          </p:nvSpPr>
          <p:spPr>
            <a:xfrm rot="222236">
              <a:off x="4270938" y="181107"/>
              <a:ext cx="2064989" cy="584776"/>
            </a:xfrm>
            <a:prstGeom prst="rect">
              <a:avLst/>
            </a:prstGeom>
            <a:noFill/>
          </p:spPr>
          <p:txBody>
            <a:bodyPr wrap="none" rtlCol="0">
              <a:spAutoFit/>
            </a:bodyPr>
            <a:lstStyle/>
            <a:p>
              <a:pPr algn="ctr"/>
              <a:r>
                <a:rPr lang="en-IN" sz="1600" smtClean="0"/>
                <a:t>Payment</a:t>
              </a:r>
              <a:r>
                <a:rPr lang="en-US" sz="1600" smtClean="0"/>
                <a:t> Confirmation</a:t>
              </a:r>
            </a:p>
            <a:p>
              <a:pPr algn="ctr"/>
              <a:r>
                <a:rPr lang="en-IN" sz="1600" smtClean="0"/>
                <a:t>Bill Generation</a:t>
              </a:r>
            </a:p>
          </p:txBody>
        </p:sp>
        <p:cxnSp>
          <p:nvCxnSpPr>
            <p:cNvPr id="117" name="Straight Arrow Connector 116"/>
            <p:cNvCxnSpPr>
              <a:stCxn id="2" idx="3"/>
              <a:endCxn id="5" idx="3"/>
            </p:cNvCxnSpPr>
            <p:nvPr/>
          </p:nvCxnSpPr>
          <p:spPr>
            <a:xfrm rot="5400000">
              <a:off x="3178976" y="1138359"/>
              <a:ext cx="2040624" cy="4826675"/>
            </a:xfrm>
            <a:prstGeom prst="straightConnector1">
              <a:avLst/>
            </a:prstGeom>
            <a:ln w="12700">
              <a:prstDash val="lgDash"/>
              <a:headEnd type="triangle" w="med" len="med"/>
              <a:tailEnd type="triangle" w="med" len="med"/>
            </a:ln>
          </p:spPr>
          <p:style>
            <a:lnRef idx="2">
              <a:schemeClr val="dk1"/>
            </a:lnRef>
            <a:fillRef idx="1">
              <a:schemeClr val="lt1"/>
            </a:fillRef>
            <a:effectRef idx="0">
              <a:schemeClr val="dk1"/>
            </a:effectRef>
            <a:fontRef idx="minor">
              <a:schemeClr val="dk1"/>
            </a:fontRef>
          </p:style>
        </p:cxnSp>
        <p:cxnSp>
          <p:nvCxnSpPr>
            <p:cNvPr id="125" name="Straight Arrow Connector 124"/>
            <p:cNvCxnSpPr>
              <a:endCxn id="2" idx="2"/>
            </p:cNvCxnSpPr>
            <p:nvPr/>
          </p:nvCxnSpPr>
          <p:spPr>
            <a:xfrm>
              <a:off x="3571868" y="714356"/>
              <a:ext cx="2643206" cy="857256"/>
            </a:xfrm>
            <a:prstGeom prst="straightConnector1">
              <a:avLst/>
            </a:prstGeom>
            <a:ln w="12700">
              <a:prstDash val="lgDash"/>
              <a:headEnd type="arrow" w="med" len="med"/>
              <a:tailEnd type="arrow" w="med" len="med"/>
            </a:ln>
          </p:spPr>
          <p:style>
            <a:lnRef idx="2">
              <a:schemeClr val="dk1"/>
            </a:lnRef>
            <a:fillRef idx="1">
              <a:schemeClr val="lt1"/>
            </a:fillRef>
            <a:effectRef idx="0">
              <a:schemeClr val="dk1"/>
            </a:effectRef>
            <a:fontRef idx="minor">
              <a:schemeClr val="dk1"/>
            </a:fontRef>
          </p:style>
        </p:cxnSp>
        <p:sp>
          <p:nvSpPr>
            <p:cNvPr id="129" name="TextBox 128"/>
            <p:cNvSpPr txBox="1"/>
            <p:nvPr/>
          </p:nvSpPr>
          <p:spPr>
            <a:xfrm>
              <a:off x="5572132" y="5857892"/>
              <a:ext cx="1563248" cy="369332"/>
            </a:xfrm>
            <a:prstGeom prst="rect">
              <a:avLst/>
            </a:prstGeom>
            <a:noFill/>
          </p:spPr>
          <p:txBody>
            <a:bodyPr wrap="none" rtlCol="0">
              <a:spAutoFit/>
            </a:bodyPr>
            <a:lstStyle/>
            <a:p>
              <a:r>
                <a:rPr lang="en-IN" smtClean="0"/>
                <a:t>Make Changes</a:t>
              </a:r>
              <a:endParaRPr lang="en-US"/>
            </a:p>
          </p:txBody>
        </p:sp>
        <p:sp>
          <p:nvSpPr>
            <p:cNvPr id="130" name="TextBox 129"/>
            <p:cNvSpPr txBox="1"/>
            <p:nvPr/>
          </p:nvSpPr>
          <p:spPr>
            <a:xfrm rot="20123479">
              <a:off x="3106040" y="3656340"/>
              <a:ext cx="1435008" cy="369332"/>
            </a:xfrm>
            <a:prstGeom prst="rect">
              <a:avLst/>
            </a:prstGeom>
            <a:noFill/>
          </p:spPr>
          <p:txBody>
            <a:bodyPr wrap="none" rtlCol="0">
              <a:spAutoFit/>
            </a:bodyPr>
            <a:lstStyle/>
            <a:p>
              <a:r>
                <a:rPr lang="en-IN" smtClean="0"/>
                <a:t>Return Status</a:t>
              </a:r>
            </a:p>
          </p:txBody>
        </p:sp>
        <p:cxnSp>
          <p:nvCxnSpPr>
            <p:cNvPr id="133" name="Shape 132"/>
            <p:cNvCxnSpPr>
              <a:stCxn id="2" idx="4"/>
              <a:endCxn id="60" idx="2"/>
            </p:cNvCxnSpPr>
            <p:nvPr/>
          </p:nvCxnSpPr>
          <p:spPr>
            <a:xfrm rot="5400000">
              <a:off x="5750727" y="4464851"/>
              <a:ext cx="3357586" cy="285752"/>
            </a:xfrm>
            <a:prstGeom prst="bentConnector4">
              <a:avLst>
                <a:gd name="adj1" fmla="val 12600"/>
                <a:gd name="adj2" fmla="val 691107"/>
              </a:avLst>
            </a:prstGeom>
            <a:ln w="12700">
              <a:prstDash val="lgDash"/>
              <a:headEnd type="triangle" w="med" len="med"/>
              <a:tailEnd type="triangle" w="med" len="med"/>
            </a:ln>
          </p:spPr>
          <p:style>
            <a:lnRef idx="2">
              <a:schemeClr val="dk1"/>
            </a:lnRef>
            <a:fillRef idx="1">
              <a:schemeClr val="lt1"/>
            </a:fillRef>
            <a:effectRef idx="0">
              <a:schemeClr val="dk1"/>
            </a:effectRef>
            <a:fontRef idx="minor">
              <a:schemeClr val="dk1"/>
            </a:fontRef>
          </p:style>
        </p:cxnSp>
        <p:sp>
          <p:nvSpPr>
            <p:cNvPr id="111" name="Diamond 110"/>
            <p:cNvSpPr/>
            <p:nvPr/>
          </p:nvSpPr>
          <p:spPr>
            <a:xfrm>
              <a:off x="4714876" y="3857628"/>
              <a:ext cx="1785950" cy="1785950"/>
            </a:xfrm>
            <a:prstGeom prst="diamond">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dk1"/>
                </a:solidFill>
              </a:endParaRPr>
            </a:p>
          </p:txBody>
        </p:sp>
        <p:sp>
          <p:nvSpPr>
            <p:cNvPr id="112" name="TextBox 111"/>
            <p:cNvSpPr txBox="1"/>
            <p:nvPr/>
          </p:nvSpPr>
          <p:spPr>
            <a:xfrm>
              <a:off x="4857752" y="4390799"/>
              <a:ext cx="1428760" cy="646331"/>
            </a:xfrm>
            <a:prstGeom prst="rect">
              <a:avLst/>
            </a:prstGeom>
            <a:noFill/>
          </p:spPr>
          <p:txBody>
            <a:bodyPr wrap="square" rtlCol="0">
              <a:spAutoFit/>
            </a:bodyPr>
            <a:lstStyle/>
            <a:p>
              <a:pPr algn="ctr"/>
              <a:r>
                <a:rPr lang="en-IN" smtClean="0"/>
                <a:t>Check Validity</a:t>
              </a:r>
              <a:endParaRPr lang="en-US" smtClean="0">
                <a:solidFill>
                  <a:schemeClr val="dk1"/>
                </a:solidFill>
              </a:endParaRPr>
            </a:p>
          </p:txBody>
        </p:sp>
        <p:sp>
          <p:nvSpPr>
            <p:cNvPr id="140" name="TextBox 139"/>
            <p:cNvSpPr txBox="1"/>
            <p:nvPr/>
          </p:nvSpPr>
          <p:spPr>
            <a:xfrm rot="20269020">
              <a:off x="2450825" y="3398605"/>
              <a:ext cx="2198038" cy="369332"/>
            </a:xfrm>
            <a:prstGeom prst="rect">
              <a:avLst/>
            </a:prstGeom>
            <a:noFill/>
          </p:spPr>
          <p:txBody>
            <a:bodyPr wrap="none" rtlCol="0">
              <a:spAutoFit/>
            </a:bodyPr>
            <a:lstStyle/>
            <a:p>
              <a:r>
                <a:rPr lang="en-IN" smtClean="0"/>
                <a:t>Command or Request</a:t>
              </a:r>
              <a:endParaRPr lang="en-US"/>
            </a:p>
          </p:txBody>
        </p:sp>
      </p:grpSp>
      <p:sp>
        <p:nvSpPr>
          <p:cNvPr id="142" name="TextBox 141"/>
          <p:cNvSpPr txBox="1"/>
          <p:nvPr/>
        </p:nvSpPr>
        <p:spPr>
          <a:xfrm>
            <a:off x="0" y="5853091"/>
            <a:ext cx="3518912" cy="830997"/>
          </a:xfrm>
          <a:prstGeom prst="rect">
            <a:avLst/>
          </a:prstGeom>
          <a:noFill/>
        </p:spPr>
        <p:txBody>
          <a:bodyPr wrap="none" rtlCol="0">
            <a:spAutoFit/>
          </a:bodyPr>
          <a:lstStyle/>
          <a:p>
            <a:r>
              <a:rPr lang="en-IN" sz="4800" u="sng" dirty="0" smtClean="0">
                <a:solidFill>
                  <a:schemeClr val="accent3">
                    <a:lumMod val="50000"/>
                  </a:schemeClr>
                </a:solidFill>
              </a:rPr>
              <a:t>Context DFD</a:t>
            </a:r>
            <a:endParaRPr lang="en-US" sz="4800" u="sng" dirty="0">
              <a:solidFill>
                <a:schemeClr val="accent3">
                  <a:lumMod val="50000"/>
                </a:schemeClr>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extBox 1"/>
          <p:cNvSpPr txBox="1"/>
          <p:nvPr/>
        </p:nvSpPr>
        <p:spPr>
          <a:xfrm>
            <a:off x="2831780" y="476672"/>
            <a:ext cx="3480440" cy="830997"/>
          </a:xfrm>
          <a:prstGeom prst="rect">
            <a:avLst/>
          </a:prstGeom>
          <a:noFill/>
        </p:spPr>
        <p:txBody>
          <a:bodyPr wrap="none" rtlCol="0">
            <a:spAutoFit/>
          </a:bodyPr>
          <a:lstStyle/>
          <a:p>
            <a:r>
              <a:rPr lang="en-IN" sz="4800" dirty="0" smtClean="0">
                <a:latin typeface="MS Reference Sans Serif" panose="020B0604030504040204" pitchFamily="34" charset="0"/>
              </a:rPr>
              <a:t>Login Area</a:t>
            </a:r>
            <a:endParaRPr lang="en-US" sz="4800" dirty="0">
              <a:latin typeface="MS Reference Sans Serif" panose="020B0604030504040204" pitchFamily="34" charset="0"/>
            </a:endParaRPr>
          </a:p>
        </p:txBody>
      </p:sp>
      <p:cxnSp>
        <p:nvCxnSpPr>
          <p:cNvPr id="3" name="Straight Connector 2"/>
          <p:cNvCxnSpPr/>
          <p:nvPr/>
        </p:nvCxnSpPr>
        <p:spPr>
          <a:xfrm>
            <a:off x="857224" y="1700808"/>
            <a:ext cx="7429552" cy="1588"/>
          </a:xfrm>
          <a:prstGeom prst="line">
            <a:avLst/>
          </a:prstGeom>
          <a:ln>
            <a:solidFill>
              <a:schemeClr val="bg1"/>
            </a:solidFill>
          </a:ln>
          <a:effectLst/>
        </p:spPr>
        <p:style>
          <a:lnRef idx="3">
            <a:schemeClr val="dk1"/>
          </a:lnRef>
          <a:fillRef idx="0">
            <a:schemeClr val="dk1"/>
          </a:fillRef>
          <a:effectRef idx="2">
            <a:schemeClr val="dk1"/>
          </a:effectRef>
          <a:fontRef idx="minor">
            <a:schemeClr val="tx1"/>
          </a:fontRef>
        </p:style>
      </p:cxnSp>
      <p:sp>
        <p:nvSpPr>
          <p:cNvPr id="4" name="Rectangle 3"/>
          <p:cNvSpPr/>
          <p:nvPr/>
        </p:nvSpPr>
        <p:spPr>
          <a:xfrm>
            <a:off x="535753" y="2095535"/>
            <a:ext cx="8072494" cy="1904822"/>
          </a:xfrm>
          <a:prstGeom prst="rect">
            <a:avLst/>
          </a:prstGeom>
          <a:solidFill>
            <a:schemeClr val="accent6">
              <a:lumMod val="20000"/>
              <a:lumOff val="80000"/>
            </a:schemeClr>
          </a:solidFill>
        </p:spPr>
        <p:txBody>
          <a:bodyPr wrap="square" lIns="288000" tIns="684000" rIns="288000" bIns="288000" anchor="b" anchorCtr="0">
            <a:spAutoFit/>
          </a:bodyPr>
          <a:lstStyle/>
          <a:p>
            <a:pPr fontAlgn="base"/>
            <a:endParaRPr lang="en-IN" sz="2000" smtClean="0"/>
          </a:p>
          <a:p>
            <a:pPr fontAlgn="base"/>
            <a:endParaRPr lang="en-IN" sz="2000"/>
          </a:p>
          <a:p>
            <a:pPr fontAlgn="base"/>
            <a:endParaRPr lang="en-US" sz="20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extBox 1"/>
          <p:cNvSpPr txBox="1"/>
          <p:nvPr/>
        </p:nvSpPr>
        <p:spPr>
          <a:xfrm>
            <a:off x="2650127" y="548680"/>
            <a:ext cx="3843745" cy="830997"/>
          </a:xfrm>
          <a:prstGeom prst="rect">
            <a:avLst/>
          </a:prstGeom>
          <a:noFill/>
        </p:spPr>
        <p:txBody>
          <a:bodyPr wrap="none" rtlCol="0">
            <a:spAutoFit/>
          </a:bodyPr>
          <a:lstStyle/>
          <a:p>
            <a:r>
              <a:rPr lang="en-IN" sz="4800" dirty="0" smtClean="0">
                <a:latin typeface="MS Reference Sans Serif" panose="020B0604030504040204" pitchFamily="34" charset="0"/>
              </a:rPr>
              <a:t>Billing Form</a:t>
            </a:r>
            <a:endParaRPr lang="en-US" sz="4800" dirty="0">
              <a:latin typeface="MS Reference Sans Serif" panose="020B0604030504040204" pitchFamily="34" charset="0"/>
            </a:endParaRPr>
          </a:p>
        </p:txBody>
      </p:sp>
      <p:cxnSp>
        <p:nvCxnSpPr>
          <p:cNvPr id="3" name="Straight Connector 2"/>
          <p:cNvCxnSpPr/>
          <p:nvPr/>
        </p:nvCxnSpPr>
        <p:spPr>
          <a:xfrm>
            <a:off x="755576" y="1772816"/>
            <a:ext cx="7429552" cy="1588"/>
          </a:xfrm>
          <a:prstGeom prst="line">
            <a:avLst/>
          </a:prstGeom>
          <a:ln>
            <a:solidFill>
              <a:schemeClr val="bg1"/>
            </a:solidFill>
          </a:ln>
          <a:effectLst/>
        </p:spPr>
        <p:style>
          <a:lnRef idx="3">
            <a:schemeClr val="dk1"/>
          </a:lnRef>
          <a:fillRef idx="0">
            <a:schemeClr val="dk1"/>
          </a:fillRef>
          <a:effectRef idx="2">
            <a:schemeClr val="dk1"/>
          </a:effectRef>
          <a:fontRef idx="minor">
            <a:schemeClr val="tx1"/>
          </a:fontRef>
        </p:style>
      </p:cxnSp>
      <p:sp>
        <p:nvSpPr>
          <p:cNvPr id="4" name="Rectangle 3"/>
          <p:cNvSpPr/>
          <p:nvPr/>
        </p:nvSpPr>
        <p:spPr>
          <a:xfrm>
            <a:off x="535752" y="2167543"/>
            <a:ext cx="8072494" cy="1904822"/>
          </a:xfrm>
          <a:prstGeom prst="rect">
            <a:avLst/>
          </a:prstGeom>
          <a:solidFill>
            <a:schemeClr val="accent6">
              <a:lumMod val="20000"/>
              <a:lumOff val="80000"/>
            </a:schemeClr>
          </a:solidFill>
        </p:spPr>
        <p:txBody>
          <a:bodyPr wrap="square" lIns="288000" tIns="684000" rIns="288000" bIns="288000" anchor="b" anchorCtr="0">
            <a:spAutoFit/>
          </a:bodyPr>
          <a:lstStyle/>
          <a:p>
            <a:pPr fontAlgn="base"/>
            <a:endParaRPr lang="en-IN" sz="2000" smtClean="0"/>
          </a:p>
          <a:p>
            <a:pPr fontAlgn="base"/>
            <a:endParaRPr lang="en-IN" sz="2000"/>
          </a:p>
          <a:p>
            <a:pPr fontAlgn="base"/>
            <a:endParaRPr lang="en-US" sz="20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extBox 1"/>
          <p:cNvSpPr txBox="1"/>
          <p:nvPr/>
        </p:nvSpPr>
        <p:spPr>
          <a:xfrm>
            <a:off x="2472707" y="332656"/>
            <a:ext cx="4198585" cy="830997"/>
          </a:xfrm>
          <a:prstGeom prst="rect">
            <a:avLst/>
          </a:prstGeom>
          <a:noFill/>
        </p:spPr>
        <p:txBody>
          <a:bodyPr wrap="none" rtlCol="0">
            <a:spAutoFit/>
          </a:bodyPr>
          <a:lstStyle/>
          <a:p>
            <a:r>
              <a:rPr lang="en-IN" sz="4800" dirty="0" smtClean="0">
                <a:latin typeface="MS Reference Sans Serif" panose="020B0604030504040204" pitchFamily="34" charset="0"/>
              </a:rPr>
              <a:t>Search Menu</a:t>
            </a:r>
            <a:endParaRPr lang="en-US" sz="4800" dirty="0">
              <a:latin typeface="MS Reference Sans Serif" panose="020B0604030504040204" pitchFamily="34" charset="0"/>
            </a:endParaRPr>
          </a:p>
        </p:txBody>
      </p:sp>
      <p:cxnSp>
        <p:nvCxnSpPr>
          <p:cNvPr id="3" name="Straight Connector 2"/>
          <p:cNvCxnSpPr/>
          <p:nvPr/>
        </p:nvCxnSpPr>
        <p:spPr>
          <a:xfrm>
            <a:off x="857223" y="1556792"/>
            <a:ext cx="7429552" cy="1588"/>
          </a:xfrm>
          <a:prstGeom prst="line">
            <a:avLst/>
          </a:prstGeom>
          <a:ln>
            <a:solidFill>
              <a:schemeClr val="bg1"/>
            </a:solidFill>
          </a:ln>
          <a:effectLst/>
        </p:spPr>
        <p:style>
          <a:lnRef idx="3">
            <a:schemeClr val="dk1"/>
          </a:lnRef>
          <a:fillRef idx="0">
            <a:schemeClr val="dk1"/>
          </a:fillRef>
          <a:effectRef idx="2">
            <a:schemeClr val="dk1"/>
          </a:effectRef>
          <a:fontRef idx="minor">
            <a:schemeClr val="tx1"/>
          </a:fontRef>
        </p:style>
      </p:cxnSp>
      <p:sp>
        <p:nvSpPr>
          <p:cNvPr id="4" name="Rectangle 3"/>
          <p:cNvSpPr/>
          <p:nvPr/>
        </p:nvSpPr>
        <p:spPr>
          <a:xfrm>
            <a:off x="535752" y="1951519"/>
            <a:ext cx="8072494" cy="1904822"/>
          </a:xfrm>
          <a:prstGeom prst="rect">
            <a:avLst/>
          </a:prstGeom>
          <a:solidFill>
            <a:schemeClr val="accent6">
              <a:lumMod val="20000"/>
              <a:lumOff val="80000"/>
            </a:schemeClr>
          </a:solidFill>
        </p:spPr>
        <p:txBody>
          <a:bodyPr wrap="square" lIns="288000" tIns="684000" rIns="288000" bIns="288000" anchor="b" anchorCtr="0">
            <a:spAutoFit/>
          </a:bodyPr>
          <a:lstStyle/>
          <a:p>
            <a:pPr fontAlgn="base"/>
            <a:endParaRPr lang="en-IN" sz="2000" smtClean="0"/>
          </a:p>
          <a:p>
            <a:pPr fontAlgn="base"/>
            <a:endParaRPr lang="en-IN" sz="2000"/>
          </a:p>
          <a:p>
            <a:pPr fontAlgn="base"/>
            <a:endParaRPr lang="en-US" sz="20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TotalTime>
  <Words>587</Words>
  <Application>Microsoft Office PowerPoint</Application>
  <PresentationFormat>On-screen Show (4:3)</PresentationFormat>
  <Paragraphs>65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Franklin Gothic Medium</vt:lpstr>
      <vt:lpstr>MS Reference Sans Serif</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Abhisekh Mundle</cp:lastModifiedBy>
  <cp:revision>51</cp:revision>
  <dcterms:created xsi:type="dcterms:W3CDTF">2020-07-02T15:44:14Z</dcterms:created>
  <dcterms:modified xsi:type="dcterms:W3CDTF">2020-07-02T20:06:41Z</dcterms:modified>
</cp:coreProperties>
</file>