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Lato"/>
      <p:regular r:id="rId27"/>
      <p:bold r:id="rId28"/>
      <p:italic r:id="rId29"/>
      <p:boldItalic r:id="rId30"/>
    </p:embeddedFont>
    <p:embeddedFont>
      <p:font typeface="ABeeZee"/>
      <p:regular r:id="rId31"/>
      <p: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gZdyU94CzpHc7M+17/wFnmQSUS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BeeZee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ABeeZe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subTitle"/>
          </p:nvPr>
        </p:nvSpPr>
        <p:spPr>
          <a:xfrm>
            <a:off x="1524000" y="4067174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picture containing drawing, food&#10;&#10;Description automatically generated" id="26" name="Google Shape;2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400" y="228600"/>
            <a:ext cx="645622" cy="53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1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1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4773" y="1618601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1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1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jp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6.xml"/><Relationship Id="rId9" Type="http://schemas.openxmlformats.org/officeDocument/2006/relationships/slideLayout" Target="../slideLayouts/slideLayout5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treet, person, riding, lamp&#10;&#10;Description automatically generated" id="10" name="Google Shape;10;p23"/>
          <p:cNvPicPr preferRelativeResize="0"/>
          <p:nvPr/>
        </p:nvPicPr>
        <p:blipFill rotWithShape="1">
          <a:blip r:embed="rId1">
            <a:alphaModFix/>
          </a:blip>
          <a:srcRect b="7813" l="0" r="0" t="7812"/>
          <a:stretch/>
        </p:blipFill>
        <p:spPr>
          <a:xfrm>
            <a:off x="0" y="1714"/>
            <a:ext cx="12188952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3"/>
          <p:cNvSpPr/>
          <p:nvPr/>
        </p:nvSpPr>
        <p:spPr>
          <a:xfrm>
            <a:off x="-82210" y="-1714"/>
            <a:ext cx="12103694" cy="685971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7000">
                <a:srgbClr val="FFFFFF">
                  <a:alpha val="9411"/>
                </a:srgbClr>
              </a:gs>
              <a:gs pos="80000">
                <a:srgbClr val="FFFFFF">
                  <a:alpha val="84313"/>
                </a:srgbClr>
              </a:gs>
              <a:gs pos="100000">
                <a:srgbClr val="FFFFFF">
                  <a:alpha val="84313"/>
                </a:srgbClr>
              </a:gs>
            </a:gsLst>
            <a:lin ang="108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3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23"/>
          <p:cNvGrpSpPr/>
          <p:nvPr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18" name="Google Shape;18;p23"/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 cap="flat" cmpd="sng" w="12700">
              <a:solidFill>
                <a:srgbClr val="232D8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3"/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 cap="flat" cmpd="sng" w="12700">
              <a:solidFill>
                <a:srgbClr val="DA182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picture containing drawing&#10;&#10;Description automatically generated" id="20" name="Google Shape;2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3564" y="6341526"/>
            <a:ext cx="464545" cy="4569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21" name="Google Shape;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625" y="6326116"/>
            <a:ext cx="1152377" cy="335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22" name="Google Shape;2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2101" y="6341526"/>
            <a:ext cx="867700" cy="35707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72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4248">
          <p15:clr>
            <a:srgbClr val="F26B43"/>
          </p15:clr>
        </p15:guide>
        <p15:guide id="4" pos="72">
          <p15:clr>
            <a:srgbClr val="F26B43"/>
          </p15:clr>
        </p15:guide>
        <p15:guide id="5" pos="96">
          <p15:clr>
            <a:srgbClr val="F26B43"/>
          </p15:clr>
        </p15:guide>
        <p15:guide id="6" orient="horz" pos="144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080">
          <p15:clr>
            <a:srgbClr val="F26B43"/>
          </p15:clr>
        </p15:guide>
        <p15:guide id="9" orient="horz" pos="3912">
          <p15:clr>
            <a:srgbClr val="F26B43"/>
          </p15:clr>
        </p15:guide>
        <p15:guide id="10" pos="6720">
          <p15:clr>
            <a:srgbClr val="F26B43"/>
          </p15:clr>
        </p15:guide>
        <p15:guide id="11" pos="6624">
          <p15:clr>
            <a:srgbClr val="F26B43"/>
          </p15:clr>
        </p15:guide>
        <p15:guide id="12" pos="5904">
          <p15:clr>
            <a:srgbClr val="F26B43"/>
          </p15:clr>
        </p15:guide>
        <p15:guide id="13" orient="horz" pos="3984">
          <p15:clr>
            <a:srgbClr val="F26B43"/>
          </p15:clr>
        </p15:guide>
        <p15:guide id="14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youtube.com/watch?v=mZ5H8sn_2ZI" TargetMode="External"/><Relationship Id="rId4" Type="http://schemas.openxmlformats.org/officeDocument/2006/relationships/hyperlink" Target="https://www.youtube.com/watch?v=kEuI5iwkft0" TargetMode="External"/><Relationship Id="rId5" Type="http://schemas.openxmlformats.org/officeDocument/2006/relationships/hyperlink" Target="https://www.youtube.com/watch?v=jOhbTAU4OPI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Calibri"/>
              <a:buNone/>
            </a:pPr>
            <a:r>
              <a:rPr lang="en-US" sz="4800"/>
              <a:t>Lecture 4</a:t>
            </a:r>
            <a:br>
              <a:rPr lang="en-US" sz="4800"/>
            </a:br>
            <a:br>
              <a:rPr lang="en-US" sz="4800"/>
            </a:br>
            <a:r>
              <a:rPr lang="en-US" sz="4800"/>
              <a:t>Cloud Deployment Model</a:t>
            </a:r>
            <a:endParaRPr/>
          </a:p>
        </p:txBody>
      </p:sp>
      <p:sp>
        <p:nvSpPr>
          <p:cNvPr id="69" name="Google Shape;69;p1"/>
          <p:cNvSpPr txBox="1"/>
          <p:nvPr>
            <p:ph idx="1" type="subTitle"/>
          </p:nvPr>
        </p:nvSpPr>
        <p:spPr>
          <a:xfrm>
            <a:off x="1524000" y="4103750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5496"/>
              </a:buClr>
              <a:buSzPts val="2800"/>
              <a:buNone/>
            </a:pPr>
            <a:r>
              <a:rPr b="1" lang="en-US" sz="2800">
                <a:solidFill>
                  <a:srgbClr val="2E5496"/>
                </a:solidFill>
              </a:rPr>
              <a:t>CS5068NI</a:t>
            </a:r>
            <a:r>
              <a:rPr lang="en-US" sz="2800">
                <a:solidFill>
                  <a:srgbClr val="1F3864"/>
                </a:solidFill>
              </a:rPr>
              <a:t> - Cloud Computing and the Internet of Things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Cloud Computing Service Types (contd..)</a:t>
            </a:r>
            <a:endParaRPr/>
          </a:p>
        </p:txBody>
      </p:sp>
      <p:sp>
        <p:nvSpPr>
          <p:cNvPr id="156" name="Google Shape;156;p10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18, 2022</a:t>
            </a:r>
            <a:endParaRPr/>
          </a:p>
        </p:txBody>
      </p:sp>
      <p:sp>
        <p:nvSpPr>
          <p:cNvPr id="157" name="Google Shape;157;p10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0"/>
          <p:cNvSpPr/>
          <p:nvPr/>
        </p:nvSpPr>
        <p:spPr>
          <a:xfrm>
            <a:off x="203523" y="1576451"/>
            <a:ext cx="6581432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666666"/>
                </a:solidFill>
                <a:latin typeface="ABeeZee"/>
                <a:ea typeface="ABeeZee"/>
                <a:cs typeface="ABeeZee"/>
                <a:sym typeface="ABeeZee"/>
              </a:rPr>
              <a:t>Infrastructure As A Service (IaaS)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Also known as Hardware As A Service (HaaS)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IaaS is an instant computing infrastructure, provisioned and managed over the Internet.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159" name="Google Shape;1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4955" y="1594267"/>
            <a:ext cx="4959144" cy="2195413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60" name="Google Shape;160;p10"/>
          <p:cNvSpPr/>
          <p:nvPr/>
        </p:nvSpPr>
        <p:spPr>
          <a:xfrm>
            <a:off x="226052" y="3776560"/>
            <a:ext cx="11075259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Quickly scale up and down with demand, and pay only for what you use.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IaaS helps you avoid the expense and complexity of buying and managing your own physical servers and other datacenter infrastructure –the cloud provider manages the infrastructure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The cloud computing service provider manages the infrastructure, while you purchase, install, configure, and manage your own software—operating systems, middleware, and applications.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Cloud Computing Service Types (contd..)</a:t>
            </a:r>
            <a:endParaRPr/>
          </a:p>
        </p:txBody>
      </p:sp>
      <p:sp>
        <p:nvSpPr>
          <p:cNvPr id="167" name="Google Shape;167;p11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18, 2022</a:t>
            </a:r>
            <a:endParaRPr/>
          </a:p>
        </p:txBody>
      </p:sp>
      <p:sp>
        <p:nvSpPr>
          <p:cNvPr id="168" name="Google Shape;168;p11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2668" y="4332941"/>
            <a:ext cx="5219380" cy="231062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70" name="Google Shape;170;p11"/>
          <p:cNvSpPr/>
          <p:nvPr/>
        </p:nvSpPr>
        <p:spPr>
          <a:xfrm>
            <a:off x="4908443" y="1574800"/>
            <a:ext cx="7283557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Advantages of IaaS</a:t>
            </a:r>
            <a:endParaRPr b="0" i="0" sz="2400" u="none" cap="none" strike="noStrike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Eliminates capital expense and reduces ongoing cost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Improves business continuity and disaster recovery.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Innovate rapidly, better security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Respond quicker to shifting business conditions.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Focus on your core business.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Increase stability, reliability, and supportability.</a:t>
            </a:r>
            <a:endParaRPr b="0" i="0" sz="2400" u="none" cap="none" strike="noStrike">
              <a:solidFill>
                <a:srgbClr val="2D3B45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71" name="Google Shape;171;p11"/>
          <p:cNvSpPr/>
          <p:nvPr/>
        </p:nvSpPr>
        <p:spPr>
          <a:xfrm>
            <a:off x="173564" y="1687416"/>
            <a:ext cx="4596491" cy="2739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666666"/>
                </a:solidFill>
                <a:latin typeface="ABeeZee"/>
                <a:ea typeface="ABeeZee"/>
                <a:cs typeface="ABeeZee"/>
                <a:sym typeface="ABeeZee"/>
              </a:rPr>
              <a:t>Common Scenario to use IaaS</a:t>
            </a:r>
            <a:endParaRPr b="0" i="0" sz="2800" u="none" cap="none" strike="noStrike">
              <a:solidFill>
                <a:srgbClr val="666666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Test and development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Website hosting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Storage backup &amp; recovery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Web applications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High performance computing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Big data analysis</a:t>
            </a:r>
            <a:endParaRPr b="0" i="0" sz="2400" u="none" cap="none" strike="noStrike">
              <a:solidFill>
                <a:srgbClr val="666666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Cloud Computing Service Types (contd..)</a:t>
            </a:r>
            <a:endParaRPr/>
          </a:p>
        </p:txBody>
      </p:sp>
      <p:sp>
        <p:nvSpPr>
          <p:cNvPr id="178" name="Google Shape;178;p12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18, 2022</a:t>
            </a:r>
            <a:endParaRPr/>
          </a:p>
        </p:txBody>
      </p:sp>
      <p:sp>
        <p:nvSpPr>
          <p:cNvPr id="179" name="Google Shape;179;p12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0" name="Google Shape;1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3923" y="1714966"/>
            <a:ext cx="6937837" cy="2497946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grpSp>
        <p:nvGrpSpPr>
          <p:cNvPr id="181" name="Google Shape;181;p12"/>
          <p:cNvGrpSpPr/>
          <p:nvPr/>
        </p:nvGrpSpPr>
        <p:grpSpPr>
          <a:xfrm>
            <a:off x="173564" y="1605966"/>
            <a:ext cx="11375373" cy="4690630"/>
            <a:chOff x="173564" y="1605966"/>
            <a:chExt cx="11375373" cy="4690630"/>
          </a:xfrm>
        </p:grpSpPr>
        <p:sp>
          <p:nvSpPr>
            <p:cNvPr id="182" name="Google Shape;182;p12"/>
            <p:cNvSpPr/>
            <p:nvPr/>
          </p:nvSpPr>
          <p:spPr>
            <a:xfrm>
              <a:off x="173564" y="1605966"/>
              <a:ext cx="3864865" cy="2800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666666"/>
                  </a:solidFill>
                  <a:latin typeface="ABeeZee"/>
                  <a:ea typeface="ABeeZee"/>
                  <a:cs typeface="ABeeZee"/>
                  <a:sym typeface="ABeeZee"/>
                </a:rPr>
                <a:t>Platform As A Service (PaaS)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rPr>
                <a:t>PaaS is a complete development and deployment environment in the cloud</a:t>
              </a:r>
              <a:endParaRPr b="0" i="0" sz="1800" u="none" cap="none" strike="noStrike">
                <a:solidFill>
                  <a:srgbClr val="666666"/>
                </a:solidFill>
                <a:latin typeface="ABeeZee"/>
                <a:ea typeface="ABeeZee"/>
                <a:cs typeface="ABeeZee"/>
                <a:sym typeface="ABeeZee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173564" y="4357604"/>
              <a:ext cx="11375373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rPr>
                <a:t>PaaS resources enables everything from simple cloud-based apps to sophisticated, cloud-enabled enterprise applications.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rPr>
                <a:t>Like IaaS, PaaS includes infrastructure—servers, storage, and networking—but also middleware, development tools, business intelligence (BI) services, database management systems, and more.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Cloud Computing Service Types (contd..)</a:t>
            </a:r>
            <a:endParaRPr/>
          </a:p>
        </p:txBody>
      </p:sp>
      <p:sp>
        <p:nvSpPr>
          <p:cNvPr id="190" name="Google Shape;190;p13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18, 2022</a:t>
            </a:r>
            <a:endParaRPr/>
          </a:p>
        </p:txBody>
      </p:sp>
      <p:sp>
        <p:nvSpPr>
          <p:cNvPr id="191" name="Google Shape;191;p13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13"/>
          <p:cNvSpPr/>
          <p:nvPr/>
        </p:nvSpPr>
        <p:spPr>
          <a:xfrm>
            <a:off x="318984" y="1705451"/>
            <a:ext cx="11055777" cy="2662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66666"/>
                </a:solidFill>
                <a:latin typeface="ABeeZee"/>
                <a:ea typeface="ABeeZee"/>
                <a:cs typeface="ABeeZee"/>
                <a:sym typeface="ABeeZee"/>
              </a:rPr>
              <a:t>Platform As A Service (PaaS)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PaaS is designed to support the complete web application lifecycle: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building, testing, deploying, managing, and updating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PaaS allows you to avoid the expense and complexity of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buying and managing software licenses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, the underlying application infrastructure and middleware or the development tools and other resources.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You manage the applications and services you develop, and the cloud service provider typically manages everything else.</a:t>
            </a:r>
            <a:endParaRPr b="0" i="0" sz="2000" u="none" cap="none" strike="noStrike">
              <a:solidFill>
                <a:srgbClr val="666666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93" name="Google Shape;193;p13"/>
          <p:cNvSpPr/>
          <p:nvPr/>
        </p:nvSpPr>
        <p:spPr>
          <a:xfrm>
            <a:off x="318984" y="4496719"/>
            <a:ext cx="1114721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Common Scenarios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Development framework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Analytics or business intelligence.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Additional services such as workflow, directory, security, and scheduling.</a:t>
            </a:r>
            <a:endParaRPr b="0" i="0" sz="2400" u="none" cap="none" strike="noStrike">
              <a:solidFill>
                <a:srgbClr val="2D3B45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Cloud Computing Service Types (contd..)</a:t>
            </a:r>
            <a:endParaRPr/>
          </a:p>
        </p:txBody>
      </p:sp>
      <p:sp>
        <p:nvSpPr>
          <p:cNvPr id="200" name="Google Shape;200;p14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18, 2022</a:t>
            </a:r>
            <a:endParaRPr/>
          </a:p>
        </p:txBody>
      </p:sp>
      <p:sp>
        <p:nvSpPr>
          <p:cNvPr id="201" name="Google Shape;201;p14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14"/>
          <p:cNvSpPr/>
          <p:nvPr/>
        </p:nvSpPr>
        <p:spPr>
          <a:xfrm>
            <a:off x="407563" y="1738861"/>
            <a:ext cx="9795148" cy="2816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66666"/>
                </a:solidFill>
                <a:latin typeface="ABeeZee"/>
                <a:ea typeface="ABeeZee"/>
                <a:cs typeface="ABeeZee"/>
                <a:sym typeface="ABeeZee"/>
              </a:rPr>
              <a:t>PaaS Examples:-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C0C0C"/>
                </a:solidFill>
                <a:latin typeface="ABeeZee"/>
                <a:ea typeface="ABeeZee"/>
                <a:cs typeface="ABeeZee"/>
                <a:sym typeface="ABeeZee"/>
              </a:rPr>
              <a:t>Google App Engine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C0C0C"/>
                </a:solidFill>
                <a:latin typeface="ABeeZee"/>
                <a:ea typeface="ABeeZee"/>
                <a:cs typeface="ABeeZee"/>
                <a:sym typeface="ABeeZee"/>
              </a:rPr>
              <a:t>Microsoft Azure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C0C0C"/>
                </a:solidFill>
                <a:latin typeface="ABeeZee"/>
                <a:ea typeface="ABeeZee"/>
                <a:cs typeface="ABeeZee"/>
                <a:sym typeface="ABeeZee"/>
              </a:rPr>
              <a:t>OpenShift from Red Hat Cloud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C0C0C"/>
                </a:solidFill>
                <a:latin typeface="ABeeZee"/>
                <a:ea typeface="ABeeZee"/>
                <a:cs typeface="ABeeZee"/>
                <a:sym typeface="ABeeZee"/>
              </a:rPr>
              <a:t>AWS Elastic BeanStalk</a:t>
            </a:r>
            <a:endParaRPr b="0" i="0" sz="2400" u="none" cap="none" strike="noStrike">
              <a:solidFill>
                <a:srgbClr val="0C0C0C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C0C0C"/>
                </a:solidFill>
                <a:latin typeface="ABeeZee"/>
                <a:ea typeface="ABeeZee"/>
                <a:cs typeface="ABeeZee"/>
                <a:sym typeface="ABeeZee"/>
              </a:rPr>
              <a:t>Force.com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Cloud Computing Service Types (contd..)</a:t>
            </a:r>
            <a:endParaRPr/>
          </a:p>
        </p:txBody>
      </p:sp>
      <p:sp>
        <p:nvSpPr>
          <p:cNvPr id="209" name="Google Shape;209;p15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18, 2022</a:t>
            </a:r>
            <a:endParaRPr/>
          </a:p>
        </p:txBody>
      </p:sp>
      <p:sp>
        <p:nvSpPr>
          <p:cNvPr id="210" name="Google Shape;210;p15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15"/>
          <p:cNvSpPr/>
          <p:nvPr/>
        </p:nvSpPr>
        <p:spPr>
          <a:xfrm>
            <a:off x="392471" y="1576451"/>
            <a:ext cx="10753050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66666"/>
                </a:solidFill>
                <a:latin typeface="ABeeZee"/>
                <a:ea typeface="ABeeZee"/>
                <a:cs typeface="ABeeZee"/>
                <a:sym typeface="ABeeZee"/>
              </a:rPr>
              <a:t>Advantages of PaaS</a:t>
            </a:r>
            <a:endParaRPr b="1" i="0" sz="3200" u="none" cap="none" strike="noStrike">
              <a:solidFill>
                <a:srgbClr val="666666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By delivering infrastructure as a service, PaaS offers the same advantages as IaaS. But its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additional features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—middleware, development tools, and other business tools—give you more advantages:</a:t>
            </a:r>
            <a:endParaRPr b="0" i="0" sz="2800" u="none" cap="none" strike="noStrike">
              <a:solidFill>
                <a:srgbClr val="666666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-346075" lvl="0" marL="630238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Cut coding time.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630238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Add development capabilities without adding staff.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630238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Develop for multiple platforms—including mobile—more easily.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630238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Use sophisticated tools affordably.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630238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Support geographically distributed development teams.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630238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Efficiently manage the application lifecycle.</a:t>
            </a:r>
            <a:endParaRPr b="0" i="0" sz="2000" u="none" cap="none" strike="noStrike">
              <a:solidFill>
                <a:srgbClr val="666666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Cloud Computing Service Types (contd..)</a:t>
            </a:r>
            <a:endParaRPr/>
          </a:p>
        </p:txBody>
      </p:sp>
      <p:sp>
        <p:nvSpPr>
          <p:cNvPr id="218" name="Google Shape;218;p16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18, 2022</a:t>
            </a:r>
            <a:endParaRPr/>
          </a:p>
        </p:txBody>
      </p:sp>
      <p:sp>
        <p:nvSpPr>
          <p:cNvPr id="219" name="Google Shape;219;p16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0" name="Google Shape;2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274" y="1678818"/>
            <a:ext cx="11029525" cy="3439404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221" name="Google Shape;221;p16"/>
          <p:cNvSpPr/>
          <p:nvPr/>
        </p:nvSpPr>
        <p:spPr>
          <a:xfrm>
            <a:off x="324274" y="5118222"/>
            <a:ext cx="117051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Software as a service (SaaS) allows users to connect to and use cloud-based apps over the Internet.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Common examples are email, calendaring, and office tools (such as Microsoft Office 365).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Cloud Computing Service Types (contd..)</a:t>
            </a:r>
            <a:endParaRPr/>
          </a:p>
        </p:txBody>
      </p:sp>
      <p:sp>
        <p:nvSpPr>
          <p:cNvPr id="228" name="Google Shape;228;p17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18, 2022</a:t>
            </a:r>
            <a:endParaRPr/>
          </a:p>
        </p:txBody>
      </p:sp>
      <p:sp>
        <p:nvSpPr>
          <p:cNvPr id="229" name="Google Shape;229;p17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504321" y="1598793"/>
            <a:ext cx="7262886" cy="23852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66666"/>
                </a:solidFill>
                <a:latin typeface="ABeeZee"/>
                <a:ea typeface="ABeeZee"/>
                <a:cs typeface="ABeeZee"/>
                <a:sym typeface="ABeeZee"/>
              </a:rPr>
              <a:t>Software As A Service (SaaS)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Common Scenarios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3" lvl="1" marL="4619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customer relationship management (CRM)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3" lvl="1" marL="4619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enterprise resource planning (ERP)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3" lvl="1" marL="4619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and document management.</a:t>
            </a:r>
            <a:endParaRPr b="1" i="0" sz="2600" u="none" cap="none" strike="noStrike">
              <a:solidFill>
                <a:srgbClr val="666666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231" name="Google Shape;231;p17"/>
          <p:cNvGrpSpPr/>
          <p:nvPr/>
        </p:nvGrpSpPr>
        <p:grpSpPr>
          <a:xfrm>
            <a:off x="565092" y="3894654"/>
            <a:ext cx="6704264" cy="2446456"/>
            <a:chOff x="573970" y="3544738"/>
            <a:chExt cx="6704264" cy="2446456"/>
          </a:xfrm>
        </p:grpSpPr>
        <p:sp>
          <p:nvSpPr>
            <p:cNvPr id="232" name="Google Shape;232;p17"/>
            <p:cNvSpPr/>
            <p:nvPr/>
          </p:nvSpPr>
          <p:spPr>
            <a:xfrm>
              <a:off x="573970" y="3544738"/>
              <a:ext cx="28488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2D3B45"/>
                  </a:solidFill>
                  <a:latin typeface="Lato"/>
                  <a:ea typeface="Lato"/>
                  <a:cs typeface="Lato"/>
                  <a:sym typeface="Lato"/>
                </a:rPr>
                <a:t>Advantages of SaaS</a:t>
              </a:r>
              <a:endParaRPr b="1" i="0" sz="2400" u="none" cap="none" strike="noStrike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58244" y="4052202"/>
              <a:ext cx="6519990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rPr>
                <a:t>Gain access to sophisticated applications.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rPr>
                <a:t>Pay only for what you use.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rPr>
                <a:t>Use free client software.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rPr>
                <a:t>Mobilize your workforce easily.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rPr>
                <a:t>Access app data from anywhere. 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17"/>
          <p:cNvGrpSpPr/>
          <p:nvPr/>
        </p:nvGrpSpPr>
        <p:grpSpPr>
          <a:xfrm>
            <a:off x="7036355" y="3987435"/>
            <a:ext cx="4590553" cy="2400631"/>
            <a:chOff x="7601447" y="4006403"/>
            <a:chExt cx="4590553" cy="2400631"/>
          </a:xfrm>
        </p:grpSpPr>
        <p:sp>
          <p:nvSpPr>
            <p:cNvPr id="235" name="Google Shape;235;p17"/>
            <p:cNvSpPr/>
            <p:nvPr/>
          </p:nvSpPr>
          <p:spPr>
            <a:xfrm>
              <a:off x="7601447" y="4468042"/>
              <a:ext cx="4590553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rPr>
                <a:t>Unique Needs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rPr>
                <a:t>Portability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rPr>
                <a:t>Competition from open source applications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333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7601447" y="4006403"/>
              <a:ext cx="26068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2D3B45"/>
                  </a:solidFill>
                  <a:latin typeface="Lato"/>
                  <a:ea typeface="Lato"/>
                  <a:cs typeface="Lato"/>
                  <a:sym typeface="Lato"/>
                </a:rPr>
                <a:t>Obstacles of SaaS</a:t>
              </a:r>
              <a:endParaRPr b="1" i="0" sz="2400" u="none" cap="none" strike="noStrike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Cloud Computing Service Types (contd..)</a:t>
            </a:r>
            <a:endParaRPr/>
          </a:p>
        </p:txBody>
      </p:sp>
      <p:sp>
        <p:nvSpPr>
          <p:cNvPr id="243" name="Google Shape;243;p18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18, 2022</a:t>
            </a:r>
            <a:endParaRPr/>
          </a:p>
        </p:txBody>
      </p:sp>
      <p:sp>
        <p:nvSpPr>
          <p:cNvPr id="244" name="Google Shape;244;p18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492543" y="1862749"/>
            <a:ext cx="11206914" cy="3739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66666"/>
                </a:solidFill>
                <a:latin typeface="ABeeZee"/>
                <a:ea typeface="ABeeZee"/>
                <a:cs typeface="ABeeZee"/>
                <a:sym typeface="ABeeZee"/>
              </a:rPr>
              <a:t>Software As A Service (SaaS)—Examples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D3B45"/>
                </a:solidFill>
                <a:latin typeface="ABeeZee"/>
                <a:ea typeface="ABeeZee"/>
                <a:cs typeface="ABeeZee"/>
                <a:sym typeface="ABeeZee"/>
              </a:rPr>
              <a:t>Salesforce CRM (customer management system)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D3B45"/>
                </a:solidFill>
                <a:latin typeface="ABeeZee"/>
                <a:ea typeface="ABeeZee"/>
                <a:cs typeface="ABeeZee"/>
                <a:sym typeface="ABeeZee"/>
              </a:rPr>
              <a:t>Google Apps (documents, spreadsheets, presentation, etc)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D3B45"/>
                </a:solidFill>
                <a:latin typeface="ABeeZee"/>
                <a:ea typeface="ABeeZee"/>
                <a:cs typeface="ABeeZee"/>
                <a:sym typeface="ABeeZee"/>
              </a:rPr>
              <a:t>Office 365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D3B45"/>
                </a:solidFill>
                <a:latin typeface="ABeeZee"/>
                <a:ea typeface="ABeeZee"/>
                <a:cs typeface="ABeeZee"/>
                <a:sym typeface="ABeeZee"/>
              </a:rPr>
              <a:t>Quick books online –accounting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D3B45"/>
                </a:solidFill>
                <a:latin typeface="ABeeZee"/>
                <a:ea typeface="ABeeZee"/>
                <a:cs typeface="ABeeZee"/>
                <a:sym typeface="ABeeZee"/>
              </a:rPr>
              <a:t>SurveyMonkey –online surveys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D3B45"/>
                </a:solidFill>
                <a:latin typeface="ABeeZee"/>
                <a:ea typeface="ABeeZee"/>
                <a:cs typeface="ABeeZee"/>
                <a:sym typeface="ABeeZee"/>
              </a:rPr>
              <a:t>Halogen Software – HR Talent and performance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Cloud Computing Service Types (contd..)</a:t>
            </a:r>
            <a:endParaRPr/>
          </a:p>
        </p:txBody>
      </p:sp>
      <p:sp>
        <p:nvSpPr>
          <p:cNvPr id="252" name="Google Shape;252;p19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18, 2022</a:t>
            </a:r>
            <a:endParaRPr/>
          </a:p>
        </p:txBody>
      </p:sp>
      <p:sp>
        <p:nvSpPr>
          <p:cNvPr id="253" name="Google Shape;253;p19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4" name="Google Shape;2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0083" y="1704860"/>
            <a:ext cx="7088934" cy="443953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idx="1" type="body"/>
          </p:nvPr>
        </p:nvSpPr>
        <p:spPr>
          <a:xfrm>
            <a:off x="670560" y="1925303"/>
            <a:ext cx="10683240" cy="429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ABeeZee"/>
                <a:ea typeface="ABeeZee"/>
                <a:cs typeface="ABeeZee"/>
                <a:sym typeface="ABeeZee"/>
              </a:rPr>
              <a:t>Cloud computing revision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ABeeZee"/>
                <a:ea typeface="ABeeZee"/>
                <a:cs typeface="ABeeZee"/>
                <a:sym typeface="ABeeZee"/>
              </a:rPr>
              <a:t>Key properties from Google’s &amp; Amazon’s perspective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ABeeZee"/>
                <a:ea typeface="ABeeZee"/>
                <a:cs typeface="ABeeZee"/>
                <a:sym typeface="ABeeZee"/>
              </a:rPr>
              <a:t>Cloud deployment model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ABeeZee"/>
                <a:ea typeface="ABeeZee"/>
                <a:cs typeface="ABeeZee"/>
                <a:sym typeface="ABeeZee"/>
              </a:rPr>
              <a:t>On-Premise, hybrid and fully cloud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ABeeZee"/>
                <a:ea typeface="ABeeZee"/>
                <a:cs typeface="ABeeZee"/>
                <a:sym typeface="ABeeZee"/>
              </a:rPr>
              <a:t>Cloud computing service types:-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ABeeZee"/>
                <a:ea typeface="ABeeZee"/>
                <a:cs typeface="ABeeZee"/>
                <a:sym typeface="ABeeZee"/>
              </a:rPr>
              <a:t>Infrastructure As A Service (IaaS)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ABeeZee"/>
                <a:ea typeface="ABeeZee"/>
                <a:cs typeface="ABeeZee"/>
                <a:sym typeface="ABeeZee"/>
              </a:rPr>
              <a:t>Platform As A Service (PaaS)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ABeeZee"/>
                <a:ea typeface="ABeeZee"/>
                <a:cs typeface="ABeeZee"/>
                <a:sym typeface="ABeeZee"/>
              </a:rPr>
              <a:t>Software As A Service (SaaS)</a:t>
            </a:r>
            <a:endParaRPr/>
          </a:p>
        </p:txBody>
      </p:sp>
      <p:sp>
        <p:nvSpPr>
          <p:cNvPr id="76" name="Google Shape;76;p2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Calibri"/>
              <a:buNone/>
            </a:pPr>
            <a:r>
              <a:rPr lang="en-US" sz="4800"/>
              <a:t>Lecture Objectives</a:t>
            </a:r>
            <a:endParaRPr/>
          </a:p>
        </p:txBody>
      </p:sp>
      <p:sp>
        <p:nvSpPr>
          <p:cNvPr id="77" name="Google Shape;77;p2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18, 2022</a:t>
            </a:r>
            <a:endParaRPr/>
          </a:p>
        </p:txBody>
      </p:sp>
      <p:sp>
        <p:nvSpPr>
          <p:cNvPr id="78" name="Google Shape;78;p2"/>
          <p:cNvSpPr txBox="1"/>
          <p:nvPr>
            <p:ph idx="11" type="ftr"/>
          </p:nvPr>
        </p:nvSpPr>
        <p:spPr>
          <a:xfrm>
            <a:off x="3042491" y="6373921"/>
            <a:ext cx="61070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Lecture 3 – Autonomous Intelligence System</a:t>
            </a:r>
            <a:endParaRPr/>
          </a:p>
        </p:txBody>
      </p:sp>
      <p:sp>
        <p:nvSpPr>
          <p:cNvPr id="79" name="Google Shape;79;p2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1: Cloud Computing Deployment Models (Mell and Grance, 2011) | Download  Scientific Diagram" id="80" name="Google Shape;8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0349" y="3131250"/>
            <a:ext cx="4232024" cy="22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Additional Links:-</a:t>
            </a:r>
            <a:endParaRPr/>
          </a:p>
        </p:txBody>
      </p:sp>
      <p:sp>
        <p:nvSpPr>
          <p:cNvPr id="261" name="Google Shape;261;p20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18, 2022</a:t>
            </a:r>
            <a:endParaRPr/>
          </a:p>
        </p:txBody>
      </p:sp>
      <p:sp>
        <p:nvSpPr>
          <p:cNvPr id="262" name="Google Shape;262;p20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3" name="Google Shape;263;p20"/>
          <p:cNvGrpSpPr/>
          <p:nvPr/>
        </p:nvGrpSpPr>
        <p:grpSpPr>
          <a:xfrm>
            <a:off x="636212" y="2365718"/>
            <a:ext cx="8102474" cy="369332"/>
            <a:chOff x="565092" y="1113671"/>
            <a:chExt cx="8102474" cy="369332"/>
          </a:xfrm>
        </p:grpSpPr>
        <p:sp>
          <p:nvSpPr>
            <p:cNvPr id="264" name="Google Shape;264;p20"/>
            <p:cNvSpPr/>
            <p:nvPr/>
          </p:nvSpPr>
          <p:spPr>
            <a:xfrm>
              <a:off x="565092" y="1113671"/>
              <a:ext cx="3095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323F4F"/>
                  </a:solidFill>
                  <a:latin typeface="Lato"/>
                  <a:ea typeface="Lato"/>
                  <a:cs typeface="Lato"/>
                  <a:sym typeface="Lato"/>
                </a:rPr>
                <a:t>Video – The AWS Platform :- </a:t>
              </a:r>
              <a:endParaRPr b="0" i="0" sz="1800" u="none" cap="none" strike="noStrike">
                <a:solidFill>
                  <a:srgbClr val="323F4F"/>
                </a:solidFill>
                <a:latin typeface="ABeeZee"/>
                <a:ea typeface="ABeeZee"/>
                <a:cs typeface="ABeeZee"/>
                <a:sym typeface="ABeeZee"/>
              </a:endParaRPr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3726983" y="1113671"/>
              <a:ext cx="49405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https://www.youtube.com/watch?v=mZ5H8sn_2ZI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6" name="Google Shape;266;p20"/>
          <p:cNvSpPr/>
          <p:nvPr/>
        </p:nvSpPr>
        <p:spPr>
          <a:xfrm>
            <a:off x="636212" y="2967539"/>
            <a:ext cx="9228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23F4F"/>
                </a:solidFill>
                <a:latin typeface="Lato"/>
                <a:ea typeface="Lato"/>
                <a:cs typeface="Lato"/>
                <a:sym typeface="Lato"/>
              </a:rPr>
              <a:t>Video - What Is Cloud Computing Webinar:-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https://www.youtube.com/watch?v=kEuI5iwkft0</a:t>
            </a:r>
            <a:endParaRPr b="0" i="0" sz="18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20"/>
          <p:cNvSpPr/>
          <p:nvPr/>
        </p:nvSpPr>
        <p:spPr>
          <a:xfrm>
            <a:off x="636212" y="3599736"/>
            <a:ext cx="81024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23F4F"/>
                </a:solidFill>
                <a:latin typeface="Lato"/>
                <a:ea typeface="Lato"/>
                <a:cs typeface="Lato"/>
                <a:sym typeface="Lato"/>
              </a:rPr>
              <a:t>Video - Computing With AWS:-</a:t>
            </a:r>
            <a:r>
              <a:rPr b="0" i="0" lang="en-US" sz="18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https://www.youtube.com/watch?v=jOhbTAU4OPI</a:t>
            </a:r>
            <a:endParaRPr b="0" i="0" sz="18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Most of the cloud service has </a:t>
            </a:r>
            <a:r>
              <a:rPr b="1" lang="en-US" sz="2400"/>
              <a:t>pay-as-you-go pricing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Three cloud service models: SaaS, PaaS, IaaS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Three cloud deployment models: On premises, Cloud, Hybrid</a:t>
            </a:r>
            <a:endParaRPr/>
          </a:p>
        </p:txBody>
      </p:sp>
      <p:sp>
        <p:nvSpPr>
          <p:cNvPr id="273" name="Google Shape;273;p21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74" name="Google Shape;274;p21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18, 2022</a:t>
            </a:r>
            <a:endParaRPr/>
          </a:p>
        </p:txBody>
      </p:sp>
      <p:sp>
        <p:nvSpPr>
          <p:cNvPr id="275" name="Google Shape;275;p21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/>
          <p:nvPr>
            <p:ph type="title"/>
          </p:nvPr>
        </p:nvSpPr>
        <p:spPr>
          <a:xfrm>
            <a:off x="285324" y="276621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</a:pPr>
            <a:r>
              <a:rPr lang="en-US" sz="6000"/>
              <a:t>Any Questions???</a:t>
            </a:r>
            <a:endParaRPr/>
          </a:p>
        </p:txBody>
      </p:sp>
      <p:sp>
        <p:nvSpPr>
          <p:cNvPr id="281" name="Google Shape;281;p22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18, 2022</a:t>
            </a:r>
            <a:endParaRPr/>
          </a:p>
        </p:txBody>
      </p:sp>
      <p:sp>
        <p:nvSpPr>
          <p:cNvPr id="282" name="Google Shape;282;p22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idx="1" type="body"/>
          </p:nvPr>
        </p:nvSpPr>
        <p:spPr>
          <a:xfrm>
            <a:off x="178204" y="1727383"/>
            <a:ext cx="11541727" cy="3993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Cloud computing is </a:t>
            </a:r>
            <a:r>
              <a:rPr b="1" lang="en-US" sz="2400">
                <a:solidFill>
                  <a:srgbClr val="000000"/>
                </a:solidFill>
              </a:rPr>
              <a:t>on-demand </a:t>
            </a:r>
            <a:r>
              <a:rPr lang="en-US" sz="2400">
                <a:solidFill>
                  <a:srgbClr val="000000"/>
                </a:solidFill>
              </a:rPr>
              <a:t>delivery of compute power, storage, applications and so on via cloud services.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Mostly cloud services are </a:t>
            </a:r>
            <a:r>
              <a:rPr b="1" lang="en-US" sz="2400">
                <a:solidFill>
                  <a:srgbClr val="000000"/>
                </a:solidFill>
              </a:rPr>
              <a:t>pay-as-you-go pricing.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1905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1905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1905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1905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1143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7" name="Google Shape;87;p3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Calibri"/>
              <a:buNone/>
            </a:pPr>
            <a:r>
              <a:rPr lang="en-US" sz="4800"/>
              <a:t>Revision</a:t>
            </a:r>
            <a:endParaRPr sz="3600"/>
          </a:p>
        </p:txBody>
      </p:sp>
      <p:sp>
        <p:nvSpPr>
          <p:cNvPr id="88" name="Google Shape;88;p3"/>
          <p:cNvSpPr txBox="1"/>
          <p:nvPr>
            <p:ph idx="10" type="dt"/>
          </p:nvPr>
        </p:nvSpPr>
        <p:spPr>
          <a:xfrm>
            <a:off x="12250060" y="7398859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18, 2022</a:t>
            </a:r>
            <a:endParaRPr/>
          </a:p>
        </p:txBody>
      </p:sp>
      <p:sp>
        <p:nvSpPr>
          <p:cNvPr id="89" name="Google Shape;89;p3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What is the cloud? | Myra" id="90" name="Google Shape;9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2156" y="2565400"/>
            <a:ext cx="505777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Calibri"/>
              <a:buNone/>
            </a:pPr>
            <a:r>
              <a:rPr lang="en-US" sz="4800"/>
              <a:t>What is Cloud Computing?</a:t>
            </a:r>
            <a:endParaRPr sz="3600"/>
          </a:p>
        </p:txBody>
      </p:sp>
      <p:sp>
        <p:nvSpPr>
          <p:cNvPr id="97" name="Google Shape;97;p4"/>
          <p:cNvSpPr txBox="1"/>
          <p:nvPr>
            <p:ph idx="10" type="dt"/>
          </p:nvPr>
        </p:nvSpPr>
        <p:spPr>
          <a:xfrm>
            <a:off x="12250060" y="7398859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18, 2022</a:t>
            </a:r>
            <a:endParaRPr/>
          </a:p>
        </p:txBody>
      </p:sp>
      <p:sp>
        <p:nvSpPr>
          <p:cNvPr id="98" name="Google Shape;98;p4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9" name="Google Shape;99;p4"/>
          <p:cNvPicPr preferRelativeResize="0"/>
          <p:nvPr/>
        </p:nvPicPr>
        <p:blipFill rotWithShape="1">
          <a:blip r:embed="rId3">
            <a:alphaModFix/>
          </a:blip>
          <a:srcRect b="2004" l="0" r="0" t="2015"/>
          <a:stretch/>
        </p:blipFill>
        <p:spPr>
          <a:xfrm>
            <a:off x="5292598" y="1727383"/>
            <a:ext cx="6620001" cy="424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/>
          <p:cNvSpPr txBox="1"/>
          <p:nvPr>
            <p:ph idx="1" type="body"/>
          </p:nvPr>
        </p:nvSpPr>
        <p:spPr>
          <a:xfrm>
            <a:off x="173564" y="1856920"/>
            <a:ext cx="4607560" cy="80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Owning a Server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279401" y="2940030"/>
            <a:ext cx="407708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Racking, Stacking, Networking on your own. Add resources, maintenance, etc. costs money. And your time and money is invested more on these servers than on the applications you are hosting.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idx="1" type="body"/>
          </p:nvPr>
        </p:nvSpPr>
        <p:spPr>
          <a:xfrm>
            <a:off x="178206" y="1727383"/>
            <a:ext cx="6947424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BeeZee"/>
                <a:ea typeface="ABeeZee"/>
                <a:cs typeface="ABeeZee"/>
                <a:sym typeface="ABeeZee"/>
              </a:rPr>
              <a:t>Google, an early pioneer of cloud computing</a:t>
            </a:r>
            <a:r>
              <a:rPr lang="en-US" sz="2800">
                <a:solidFill>
                  <a:srgbClr val="2D3B45"/>
                </a:solidFill>
                <a:latin typeface="ABeeZee"/>
                <a:ea typeface="ABeeZee"/>
                <a:cs typeface="ABeeZee"/>
                <a:sym typeface="ABeeZee"/>
              </a:rPr>
              <a:t> 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2D3B45"/>
                </a:solidFill>
                <a:latin typeface="ABeeZee"/>
                <a:ea typeface="ABeeZee"/>
                <a:cs typeface="ABeeZee"/>
                <a:sym typeface="ABeeZee"/>
              </a:rPr>
              <a:t>From Google's perspective, there are six key properties of cloud computing:</a:t>
            </a:r>
            <a:endParaRPr/>
          </a:p>
          <a:p>
            <a:pPr indent="-1524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solidFill>
                <a:srgbClr val="2D3B45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-457200" lvl="1" marL="10858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BeeZee"/>
                <a:ea typeface="ABeeZee"/>
                <a:cs typeface="ABeeZee"/>
                <a:sym typeface="ABeeZee"/>
              </a:rPr>
              <a:t>Cloud computing is user-centric</a:t>
            </a:r>
            <a:endParaRPr/>
          </a:p>
          <a:p>
            <a:pPr indent="-457200" lvl="1" marL="10858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BeeZee"/>
                <a:ea typeface="ABeeZee"/>
                <a:cs typeface="ABeeZee"/>
                <a:sym typeface="ABeeZee"/>
              </a:rPr>
              <a:t>Cloud computing is task-centric</a:t>
            </a:r>
            <a:endParaRPr/>
          </a:p>
          <a:p>
            <a:pPr indent="-457200" lvl="1" marL="10858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BeeZee"/>
                <a:ea typeface="ABeeZee"/>
                <a:cs typeface="ABeeZee"/>
                <a:sym typeface="ABeeZee"/>
              </a:rPr>
              <a:t>Cloud computing is powerful</a:t>
            </a:r>
            <a:endParaRPr/>
          </a:p>
          <a:p>
            <a:pPr indent="-457200" lvl="1" marL="10858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BeeZee"/>
                <a:ea typeface="ABeeZee"/>
                <a:cs typeface="ABeeZee"/>
                <a:sym typeface="ABeeZee"/>
              </a:rPr>
              <a:t>Cloud computing is accessible</a:t>
            </a:r>
            <a:endParaRPr/>
          </a:p>
          <a:p>
            <a:pPr indent="-457200" lvl="1" marL="10858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BeeZee"/>
                <a:ea typeface="ABeeZee"/>
                <a:cs typeface="ABeeZee"/>
                <a:sym typeface="ABeeZee"/>
              </a:rPr>
              <a:t>Cloud computing is intelligent</a:t>
            </a:r>
            <a:endParaRPr/>
          </a:p>
          <a:p>
            <a:pPr indent="-457200" lvl="1" marL="10858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BeeZee"/>
                <a:ea typeface="ABeeZee"/>
                <a:cs typeface="ABeeZee"/>
                <a:sym typeface="ABeeZee"/>
              </a:rPr>
              <a:t>Cloud computing is programmable</a:t>
            </a:r>
            <a:endParaRPr/>
          </a:p>
        </p:txBody>
      </p:sp>
      <p:sp>
        <p:nvSpPr>
          <p:cNvPr id="107" name="Google Shape;107;p5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Cloud computing from Google’s Perspective</a:t>
            </a:r>
            <a:endParaRPr/>
          </a:p>
        </p:txBody>
      </p:sp>
      <p:sp>
        <p:nvSpPr>
          <p:cNvPr id="108" name="Google Shape;108;p5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18, 2022</a:t>
            </a:r>
            <a:endParaRPr/>
          </a:p>
        </p:txBody>
      </p:sp>
      <p:sp>
        <p:nvSpPr>
          <p:cNvPr id="109" name="Google Shape;109;p5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What is Google Cloud Platform?"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0500" y="3136756"/>
            <a:ext cx="2857500" cy="250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178206" y="1583389"/>
            <a:ext cx="6746702" cy="4790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latin typeface="ABeeZee"/>
                <a:ea typeface="ABeeZee"/>
                <a:cs typeface="ABeeZee"/>
                <a:sym typeface="ABeeZee"/>
              </a:rPr>
              <a:t>Amazon is the most used Cloud provider today</a:t>
            </a:r>
            <a:endParaRPr sz="2800">
              <a:solidFill>
                <a:srgbClr val="2D3B45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-4572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latin typeface="ABeeZee"/>
                <a:ea typeface="ABeeZee"/>
                <a:cs typeface="ABeeZee"/>
                <a:sym typeface="ABeeZee"/>
              </a:rPr>
              <a:t>From Amazon’s perspective, there are six key properties of cloud computing:</a:t>
            </a:r>
            <a:endParaRPr/>
          </a:p>
          <a:p>
            <a:pPr indent="-15811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200">
              <a:solidFill>
                <a:srgbClr val="2D3B45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-457200" lvl="1" marL="10858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latin typeface="ABeeZee"/>
                <a:ea typeface="ABeeZee"/>
                <a:cs typeface="ABeeZee"/>
                <a:sym typeface="ABeeZee"/>
              </a:rPr>
              <a:t>Trade capital expense for variable expense</a:t>
            </a:r>
            <a:endParaRPr/>
          </a:p>
          <a:p>
            <a:pPr indent="-457200" lvl="1" marL="10858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latin typeface="ABeeZee"/>
                <a:ea typeface="ABeeZee"/>
                <a:cs typeface="ABeeZee"/>
                <a:sym typeface="ABeeZee"/>
              </a:rPr>
              <a:t>Benefit from massive economies of scale</a:t>
            </a:r>
            <a:endParaRPr/>
          </a:p>
          <a:p>
            <a:pPr indent="-457200" lvl="1" marL="10858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latin typeface="ABeeZee"/>
                <a:ea typeface="ABeeZee"/>
                <a:cs typeface="ABeeZee"/>
                <a:sym typeface="ABeeZee"/>
              </a:rPr>
              <a:t>Stop guessing capacity</a:t>
            </a:r>
            <a:endParaRPr/>
          </a:p>
          <a:p>
            <a:pPr indent="-457200" lvl="1" marL="10858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latin typeface="ABeeZee"/>
                <a:ea typeface="ABeeZee"/>
                <a:cs typeface="ABeeZee"/>
                <a:sym typeface="ABeeZee"/>
              </a:rPr>
              <a:t>Increase speed and agility</a:t>
            </a:r>
            <a:endParaRPr/>
          </a:p>
          <a:p>
            <a:pPr indent="-457200" lvl="1" marL="10858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latin typeface="ABeeZee"/>
                <a:ea typeface="ABeeZee"/>
                <a:cs typeface="ABeeZee"/>
                <a:sym typeface="ABeeZee"/>
              </a:rPr>
              <a:t>Stop spending money on running</a:t>
            </a:r>
            <a:endParaRPr/>
          </a:p>
          <a:p>
            <a:pPr indent="-228600" lvl="1" marL="6286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ABeeZee"/>
                <a:ea typeface="ABeeZee"/>
                <a:cs typeface="ABeeZee"/>
                <a:sym typeface="ABeeZee"/>
              </a:rPr>
              <a:t>     and maintaining data centers</a:t>
            </a:r>
            <a:endParaRPr/>
          </a:p>
          <a:p>
            <a:pPr indent="-457200" lvl="1" marL="10858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latin typeface="ABeeZee"/>
                <a:ea typeface="ABeeZee"/>
                <a:cs typeface="ABeeZee"/>
                <a:sym typeface="ABeeZee"/>
              </a:rPr>
              <a:t> Go global in minutes</a:t>
            </a:r>
            <a:endParaRPr/>
          </a:p>
        </p:txBody>
      </p:sp>
      <p:sp>
        <p:nvSpPr>
          <p:cNvPr id="116" name="Google Shape;116;p6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Calibri"/>
              <a:buNone/>
            </a:pPr>
            <a:r>
              <a:rPr lang="en-US" sz="4800"/>
              <a:t>Cloud computing from Amazon’s Perspective</a:t>
            </a:r>
            <a:endParaRPr/>
          </a:p>
        </p:txBody>
      </p:sp>
      <p:sp>
        <p:nvSpPr>
          <p:cNvPr id="117" name="Google Shape;117;p6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18, 2022</a:t>
            </a:r>
            <a:endParaRPr/>
          </a:p>
        </p:txBody>
      </p:sp>
      <p:sp>
        <p:nvSpPr>
          <p:cNvPr id="118" name="Google Shape;118;p6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Getting Started with Amazon Web Services (AWS) – Two Ears One ..." id="119" name="Google Shape;1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6207" y="2569252"/>
            <a:ext cx="4276078" cy="2405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Cloud Deployment Models</a:t>
            </a:r>
            <a:endParaRPr/>
          </a:p>
        </p:txBody>
      </p:sp>
      <p:sp>
        <p:nvSpPr>
          <p:cNvPr id="125" name="Google Shape;125;p7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18, 2022</a:t>
            </a:r>
            <a:endParaRPr/>
          </a:p>
        </p:txBody>
      </p:sp>
      <p:sp>
        <p:nvSpPr>
          <p:cNvPr id="126" name="Google Shape;126;p7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587" y="1874930"/>
            <a:ext cx="2915172" cy="4172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9291" y="1874930"/>
            <a:ext cx="2959410" cy="4122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47710" y="1874930"/>
            <a:ext cx="2990386" cy="4172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173563" y="117891"/>
            <a:ext cx="11180236" cy="796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Cloud Computing Service Types</a:t>
            </a:r>
            <a:endParaRPr/>
          </a:p>
        </p:txBody>
      </p:sp>
      <p:sp>
        <p:nvSpPr>
          <p:cNvPr id="136" name="Google Shape;136;p8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18, 2022</a:t>
            </a:r>
            <a:endParaRPr/>
          </a:p>
        </p:txBody>
      </p:sp>
      <p:sp>
        <p:nvSpPr>
          <p:cNvPr id="137" name="Google Shape;137;p8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563" y="1121685"/>
            <a:ext cx="6064427" cy="1560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8658" y="2707066"/>
            <a:ext cx="6496132" cy="166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02259" y="4575402"/>
            <a:ext cx="6386113" cy="1615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Cloud Computing Service Types</a:t>
            </a:r>
            <a:endParaRPr/>
          </a:p>
        </p:txBody>
      </p:sp>
      <p:sp>
        <p:nvSpPr>
          <p:cNvPr id="147" name="Google Shape;147;p9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18, 2022</a:t>
            </a:r>
            <a:endParaRPr/>
          </a:p>
        </p:txBody>
      </p:sp>
      <p:sp>
        <p:nvSpPr>
          <p:cNvPr id="148" name="Google Shape;148;p9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ell phone&#10;&#10;Description automatically generated" id="149" name="Google Shape;149;p9"/>
          <p:cNvPicPr preferRelativeResize="0"/>
          <p:nvPr/>
        </p:nvPicPr>
        <p:blipFill rotWithShape="1">
          <a:blip r:embed="rId3">
            <a:alphaModFix/>
          </a:blip>
          <a:srcRect b="0" l="0" r="0" t="17939"/>
          <a:stretch/>
        </p:blipFill>
        <p:spPr>
          <a:xfrm>
            <a:off x="1552326" y="2109021"/>
            <a:ext cx="8789103" cy="4051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2020-07-29T02:48:43Z</dcterms:created>
  <dc:creator>Akchayat Bikram Joshi</dc:creator>
</cp:coreProperties>
</file>