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67" r:id="rId6"/>
    <p:sldId id="259" r:id="rId7"/>
    <p:sldId id="260" r:id="rId8"/>
    <p:sldId id="261" r:id="rId9"/>
    <p:sldId id="262" r:id="rId10"/>
    <p:sldId id="274" r:id="rId11"/>
    <p:sldId id="275" r:id="rId12"/>
    <p:sldId id="263"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6340" autoAdjust="0"/>
  </p:normalViewPr>
  <p:slideViewPr>
    <p:cSldViewPr snapToGrid="0">
      <p:cViewPr varScale="1">
        <p:scale>
          <a:sx n="113" d="100"/>
          <a:sy n="113" d="100"/>
        </p:scale>
        <p:origin x="1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Trade Alert Pro</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a:t>
            </a:r>
            <a:r>
              <a:rPr lang="en-GB" b="1"/>
              <a:t>: G-135</a:t>
            </a:r>
            <a:endParaRPr lang="en-GB" b="1" dirty="0"/>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dirty="0">
                <a:solidFill>
                  <a:schemeClr val="tx1"/>
                </a:solidFill>
              </a:rPr>
              <a:t>Under the Supervision of,</a:t>
            </a:r>
          </a:p>
          <a:p>
            <a:pPr algn="just"/>
            <a:endParaRPr lang="en-GB" dirty="0">
              <a:solidFill>
                <a:schemeClr val="tx1"/>
              </a:solidFill>
            </a:endParaRPr>
          </a:p>
          <a:p>
            <a:pPr algn="just"/>
            <a:r>
              <a:rPr lang="en-GB" sz="1700" dirty="0">
                <a:solidFill>
                  <a:schemeClr val="tx1"/>
                </a:solidFill>
              </a:rPr>
              <a:t>Ms. </a:t>
            </a:r>
            <a:r>
              <a:rPr lang="en-GB" sz="1700" dirty="0" err="1">
                <a:solidFill>
                  <a:schemeClr val="tx1"/>
                </a:solidFill>
              </a:rPr>
              <a:t>Mohamadi</a:t>
            </a:r>
            <a:r>
              <a:rPr lang="en-GB" sz="1700" dirty="0">
                <a:solidFill>
                  <a:schemeClr val="tx1"/>
                </a:solidFill>
              </a:rPr>
              <a:t> Begum Y</a:t>
            </a:r>
          </a:p>
          <a:p>
            <a:pPr algn="just"/>
            <a:r>
              <a:rPr lang="en-GB" sz="1700" dirty="0">
                <a:solidFill>
                  <a:schemeClr val="tx1"/>
                </a:solidFill>
              </a:rPr>
              <a:t>Associate Professor</a:t>
            </a:r>
          </a:p>
          <a:p>
            <a:pPr algn="just"/>
            <a:r>
              <a:rPr lang="en-GB" sz="1700" dirty="0">
                <a:solidFill>
                  <a:schemeClr val="tx1"/>
                </a:solidFill>
              </a:rPr>
              <a:t>School of Computer Science Engineering &amp; Information Science</a:t>
            </a:r>
          </a:p>
          <a:p>
            <a:pPr algn="just"/>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graphicFrame>
        <p:nvGraphicFramePr>
          <p:cNvPr id="7" name="Table 6">
            <a:extLst>
              <a:ext uri="{FF2B5EF4-FFF2-40B4-BE49-F238E27FC236}">
                <a16:creationId xmlns:a16="http://schemas.microsoft.com/office/drawing/2014/main" id="{A80D9CC0-249D-D0FC-2101-B8E44E9F9131}"/>
              </a:ext>
            </a:extLst>
          </p:cNvPr>
          <p:cNvGraphicFramePr>
            <a:graphicFrameLocks noGrp="1"/>
          </p:cNvGraphicFramePr>
          <p:nvPr>
            <p:extLst>
              <p:ext uri="{D42A27DB-BD31-4B8C-83A1-F6EECF244321}">
                <p14:modId xmlns:p14="http://schemas.microsoft.com/office/powerpoint/2010/main" val="878159159"/>
              </p:ext>
            </p:extLst>
          </p:nvPr>
        </p:nvGraphicFramePr>
        <p:xfrm>
          <a:off x="327025" y="3429000"/>
          <a:ext cx="5083176" cy="2314375"/>
        </p:xfrm>
        <a:graphic>
          <a:graphicData uri="http://schemas.openxmlformats.org/drawingml/2006/table">
            <a:tbl>
              <a:tblPr firstRow="1" bandRow="1">
                <a:tableStyleId>{5C22544A-7EE6-4342-B048-85BDC9FD1C3A}</a:tableStyleId>
              </a:tblPr>
              <a:tblGrid>
                <a:gridCol w="2541588">
                  <a:extLst>
                    <a:ext uri="{9D8B030D-6E8A-4147-A177-3AD203B41FA5}">
                      <a16:colId xmlns:a16="http://schemas.microsoft.com/office/drawing/2014/main" val="1672396681"/>
                    </a:ext>
                  </a:extLst>
                </a:gridCol>
                <a:gridCol w="2541588">
                  <a:extLst>
                    <a:ext uri="{9D8B030D-6E8A-4147-A177-3AD203B41FA5}">
                      <a16:colId xmlns:a16="http://schemas.microsoft.com/office/drawing/2014/main" val="1672282707"/>
                    </a:ext>
                  </a:extLst>
                </a:gridCol>
              </a:tblGrid>
              <a:tr h="462875">
                <a:tc>
                  <a:txBody>
                    <a:bodyPr/>
                    <a:lstStyle/>
                    <a:p>
                      <a:r>
                        <a:rPr lang="en-IN" dirty="0"/>
                        <a:t>Roll No.</a:t>
                      </a:r>
                    </a:p>
                  </a:txBody>
                  <a:tcPr/>
                </a:tc>
                <a:tc>
                  <a:txBody>
                    <a:bodyPr/>
                    <a:lstStyle/>
                    <a:p>
                      <a:r>
                        <a:rPr lang="en-IN" dirty="0"/>
                        <a:t>Name</a:t>
                      </a:r>
                    </a:p>
                  </a:txBody>
                  <a:tcPr/>
                </a:tc>
                <a:extLst>
                  <a:ext uri="{0D108BD9-81ED-4DB2-BD59-A6C34878D82A}">
                    <a16:rowId xmlns:a16="http://schemas.microsoft.com/office/drawing/2014/main" val="1832516682"/>
                  </a:ext>
                </a:extLst>
              </a:tr>
              <a:tr h="462875">
                <a:tc>
                  <a:txBody>
                    <a:bodyPr/>
                    <a:lstStyle/>
                    <a:p>
                      <a:r>
                        <a:rPr lang="en-IN" dirty="0"/>
                        <a:t>20201CSE0759</a:t>
                      </a:r>
                    </a:p>
                  </a:txBody>
                  <a:tcPr/>
                </a:tc>
                <a:tc>
                  <a:txBody>
                    <a:bodyPr/>
                    <a:lstStyle/>
                    <a:p>
                      <a:r>
                        <a:rPr lang="en-IN" dirty="0"/>
                        <a:t>ABHISEKH PANDEY</a:t>
                      </a:r>
                    </a:p>
                  </a:txBody>
                  <a:tcPr/>
                </a:tc>
                <a:extLst>
                  <a:ext uri="{0D108BD9-81ED-4DB2-BD59-A6C34878D82A}">
                    <a16:rowId xmlns:a16="http://schemas.microsoft.com/office/drawing/2014/main" val="1351159827"/>
                  </a:ext>
                </a:extLst>
              </a:tr>
              <a:tr h="462875">
                <a:tc>
                  <a:txBody>
                    <a:bodyPr/>
                    <a:lstStyle/>
                    <a:p>
                      <a:r>
                        <a:rPr lang="en-IN" dirty="0"/>
                        <a:t>20201CSE0760</a:t>
                      </a:r>
                    </a:p>
                  </a:txBody>
                  <a:tcPr/>
                </a:tc>
                <a:tc>
                  <a:txBody>
                    <a:bodyPr/>
                    <a:lstStyle/>
                    <a:p>
                      <a:r>
                        <a:rPr lang="en-IN" dirty="0"/>
                        <a:t>SHIVADITYA PANDEY</a:t>
                      </a:r>
                    </a:p>
                  </a:txBody>
                  <a:tcPr/>
                </a:tc>
                <a:extLst>
                  <a:ext uri="{0D108BD9-81ED-4DB2-BD59-A6C34878D82A}">
                    <a16:rowId xmlns:a16="http://schemas.microsoft.com/office/drawing/2014/main" val="3571641116"/>
                  </a:ext>
                </a:extLst>
              </a:tr>
              <a:tr h="462875">
                <a:tc>
                  <a:txBody>
                    <a:bodyPr/>
                    <a:lstStyle/>
                    <a:p>
                      <a:r>
                        <a:rPr lang="en-IN" dirty="0"/>
                        <a:t>20201CSE0770</a:t>
                      </a:r>
                    </a:p>
                  </a:txBody>
                  <a:tcPr/>
                </a:tc>
                <a:tc>
                  <a:txBody>
                    <a:bodyPr/>
                    <a:lstStyle/>
                    <a:p>
                      <a:r>
                        <a:rPr lang="en-IN" dirty="0"/>
                        <a:t>VINAY S</a:t>
                      </a:r>
                    </a:p>
                  </a:txBody>
                  <a:tcPr/>
                </a:tc>
                <a:extLst>
                  <a:ext uri="{0D108BD9-81ED-4DB2-BD59-A6C34878D82A}">
                    <a16:rowId xmlns:a16="http://schemas.microsoft.com/office/drawing/2014/main" val="3108950617"/>
                  </a:ext>
                </a:extLst>
              </a:tr>
              <a:tr h="462875">
                <a:tc>
                  <a:txBody>
                    <a:bodyPr/>
                    <a:lstStyle/>
                    <a:p>
                      <a:r>
                        <a:rPr lang="en-IN" dirty="0"/>
                        <a:t>20201CSE0721</a:t>
                      </a:r>
                    </a:p>
                  </a:txBody>
                  <a:tcPr/>
                </a:tc>
                <a:tc>
                  <a:txBody>
                    <a:bodyPr/>
                    <a:lstStyle/>
                    <a:p>
                      <a:r>
                        <a:rPr lang="en-IN" dirty="0"/>
                        <a:t>SHREYAS R</a:t>
                      </a:r>
                    </a:p>
                  </a:txBody>
                  <a:tcPr/>
                </a:tc>
                <a:extLst>
                  <a:ext uri="{0D108BD9-81ED-4DB2-BD59-A6C34878D82A}">
                    <a16:rowId xmlns:a16="http://schemas.microsoft.com/office/drawing/2014/main" val="2214341495"/>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E80941E-A510-413F-8646-099FFA9C6409}"/>
              </a:ext>
            </a:extLst>
          </p:cNvPr>
          <p:cNvSpPr>
            <a:spLocks noGrp="1" noChangeArrowheads="1"/>
          </p:cNvSpPr>
          <p:nvPr>
            <p:ph idx="1"/>
          </p:nvPr>
        </p:nvSpPr>
        <p:spPr bwMode="auto">
          <a:xfrm>
            <a:off x="838199" y="327543"/>
            <a:ext cx="1082732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Feature Enhancement (Months 7-8):</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Implementing personalized recommendation algorithms.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Adding multilingual support features.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Integrating real-time updates and community-driven content.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User Interface Refinement (Month 9):</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Refining the user interface based on beta test feedback.</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Ensuring easy navigation and user-friendly experience.</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Conducting usability testing for further improvements.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Final Testing and Quality Assurance (Months 10-11):</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Comprehensive testing for all features and functionalities.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Identifying and fixing any bugs or issues.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Ensuring compatibility with various devices.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Launch Preparation (Month 12):</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Developing promotional materials and marketing strategies.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Preparing documentation and user guides.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Finalizing partnerships with local businesses and service providers.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520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A56D936-5BA8-44B7-9567-A80D6E59AF9A}"/>
              </a:ext>
            </a:extLst>
          </p:cNvPr>
          <p:cNvSpPr>
            <a:spLocks noGrp="1" noChangeArrowheads="1"/>
          </p:cNvSpPr>
          <p:nvPr>
            <p:ph idx="1"/>
          </p:nvPr>
        </p:nvSpPr>
        <p:spPr bwMode="auto">
          <a:xfrm>
            <a:off x="838200" y="625646"/>
            <a:ext cx="10577945"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Official Launch (Month 13):</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Releasing the “</a:t>
            </a:r>
            <a:r>
              <a:rPr lang="en-US" altLang="en-US" sz="2000" dirty="0">
                <a:latin typeface="Arial" panose="020B0604020202020204" pitchFamily="34" charset="0"/>
              </a:rPr>
              <a:t>Trade Alert Pro</a:t>
            </a:r>
            <a:r>
              <a:rPr kumimoji="0" lang="en-US" altLang="en-US" sz="2000" b="0" i="0" u="none" strike="noStrike" cap="none" normalizeH="0" baseline="0" dirty="0">
                <a:ln>
                  <a:noFill/>
                </a:ln>
                <a:solidFill>
                  <a:schemeClr val="tx1"/>
                </a:solidFill>
                <a:effectLst/>
                <a:latin typeface="Arial" panose="020B0604020202020204" pitchFamily="34" charset="0"/>
              </a:rPr>
              <a:t>" on major </a:t>
            </a:r>
            <a:r>
              <a:rPr lang="en-US" altLang="en-US" sz="2000" dirty="0">
                <a:latin typeface="Arial" panose="020B0604020202020204" pitchFamily="34" charset="0"/>
              </a:rPr>
              <a:t>Web</a:t>
            </a:r>
            <a:r>
              <a:rPr kumimoji="0" lang="en-US" altLang="en-US" sz="2000" b="0" i="0" u="none" strike="noStrike" cap="none" normalizeH="0" baseline="0" dirty="0">
                <a:ln>
                  <a:noFill/>
                </a:ln>
                <a:solidFill>
                  <a:schemeClr val="tx1"/>
                </a:solidFill>
                <a:effectLst/>
                <a:latin typeface="Arial" panose="020B0604020202020204" pitchFamily="34" charset="0"/>
              </a:rPr>
              <a:t> stores.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Launching marketing campaigns to promote the </a:t>
            </a:r>
            <a:r>
              <a:rPr lang="en-US" altLang="en-US" sz="2000" dirty="0">
                <a:latin typeface="Arial" panose="020B0604020202020204" pitchFamily="34" charset="0"/>
              </a:rPr>
              <a:t>Website</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Monitoring </a:t>
            </a:r>
            <a:r>
              <a:rPr lang="en-US" altLang="en-US" sz="2000" dirty="0">
                <a:latin typeface="Arial" panose="020B0604020202020204" pitchFamily="34" charset="0"/>
              </a:rPr>
              <a:t>Website</a:t>
            </a:r>
            <a:r>
              <a:rPr kumimoji="0" lang="en-US" altLang="en-US" sz="2000" b="0" i="0" u="none" strike="noStrike" cap="none" normalizeH="0" baseline="0" dirty="0">
                <a:ln>
                  <a:noFill/>
                </a:ln>
                <a:solidFill>
                  <a:schemeClr val="tx1"/>
                </a:solidFill>
                <a:effectLst/>
                <a:latin typeface="Arial" panose="020B0604020202020204" pitchFamily="34" charset="0"/>
              </a:rPr>
              <a:t> performance and user feedback.</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Post-Launch Optimization (Ongoing):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Continuously monitoring user feedback and addressing issues.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Rolling out updates for new features and improvements.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Expanding partnerships and community engagement.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Long-Term Roadmap (Ongoing):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Exploring additional features based on user needs.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Expanding to more cities and regions in </a:t>
            </a:r>
            <a:r>
              <a:rPr lang="en-US" altLang="en-US" sz="2000" dirty="0">
                <a:latin typeface="Arial" panose="020B0604020202020204" pitchFamily="34" charset="0"/>
              </a:rPr>
              <a:t>Trading</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Implementing emerging technologies for further innovation.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954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4" name="Rectangle 1">
            <a:extLst>
              <a:ext uri="{FF2B5EF4-FFF2-40B4-BE49-F238E27FC236}">
                <a16:creationId xmlns:a16="http://schemas.microsoft.com/office/drawing/2014/main" id="{E9374CDB-1094-4C21-84DF-EE9117F46C36}"/>
              </a:ext>
            </a:extLst>
          </p:cNvPr>
          <p:cNvSpPr>
            <a:spLocks noGrp="1" noChangeArrowheads="1"/>
          </p:cNvSpPr>
          <p:nvPr>
            <p:ph idx="1"/>
          </p:nvPr>
        </p:nvSpPr>
        <p:spPr bwMode="auto">
          <a:xfrm>
            <a:off x="838200" y="1897754"/>
            <a:ext cx="898453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effectLst/>
                <a:latin typeface="Times New Roman" panose="02020603050405020304" pitchFamily="18" charset="0"/>
                <a:ea typeface="Times New Roman" panose="02020603050405020304" pitchFamily="18" charset="0"/>
              </a:rPr>
              <a:t>Timely and Accurate Alerts</a:t>
            </a: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latin typeface="Times New Roman" panose="02020603050405020304" pitchFamily="18" charset="0"/>
                <a:ea typeface="Times New Roman" panose="02020603050405020304" pitchFamily="18" charset="0"/>
              </a:rPr>
              <a:t>-</a:t>
            </a:r>
            <a:r>
              <a:rPr lang="en-US" sz="1600" dirty="0">
                <a:latin typeface="Times New Roman" panose="02020603050405020304" pitchFamily="18" charset="0"/>
                <a:ea typeface="Times New Roman" panose="02020603050405020304" pitchFamily="18" charset="0"/>
              </a:rPr>
              <a:t>Trade Alert Pro ensures seamless user experience with cross-platform compatibility, enhancing accessibility and convenience for traders.</a:t>
            </a:r>
            <a:endParaRPr lang="en-US" sz="16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effectLst/>
                <a:latin typeface="Times New Roman" panose="02020603050405020304" pitchFamily="18" charset="0"/>
                <a:ea typeface="Times New Roman" panose="02020603050405020304" pitchFamily="18" charset="0"/>
              </a:rPr>
              <a:t>User-Friendly Interface</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Times New Roman" panose="02020603050405020304" pitchFamily="18" charset="0"/>
                <a:ea typeface="Times New Roman" panose="02020603050405020304" pitchFamily="18" charset="0"/>
              </a:rPr>
              <a:t> -Trade Alert Pro excels with a user-friendly interface, ensuring ease of use and optimal trader experience.</a:t>
            </a:r>
            <a:endParaRPr lang="en-US" sz="16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User-Friendly Interface</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Times New Roman" panose="02020603050405020304" pitchFamily="18" charset="0"/>
                <a:ea typeface="Times New Roman" panose="02020603050405020304" pitchFamily="18" charset="0"/>
              </a:rPr>
              <a:t> -Trade Alert Pro features an intuitive, user-friendly interface for effortless navigation and enhanced user experience.</a:t>
            </a:r>
            <a:endParaRPr lang="en-US" sz="1600" b="1"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effectLst/>
                <a:latin typeface="Times New Roman" panose="02020603050405020304" pitchFamily="18" charset="0"/>
                <a:ea typeface="Times New Roman" panose="02020603050405020304" pitchFamily="18" charset="0"/>
              </a:rPr>
              <a:t>Continuous Improvement</a:t>
            </a: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-Trade Alert Pro commits to continuous improvement, refining features to meet user needs and market dynamics.</a:t>
            </a: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effectLst/>
                <a:latin typeface="Times New Roman" panose="02020603050405020304" pitchFamily="18" charset="0"/>
                <a:ea typeface="Times New Roman" panose="02020603050405020304" pitchFamily="18" charset="0"/>
              </a:rPr>
              <a:t>Cross Platform Compatibility</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effectLst/>
                <a:latin typeface="Times New Roman" panose="02020603050405020304" pitchFamily="18" charset="0"/>
                <a:ea typeface="Times New Roman" panose="02020603050405020304" pitchFamily="18" charset="0"/>
              </a:rPr>
              <a:t> -Trade Alert Pro seamlessly operates across various platforms, ensuring accessibility and convenience for diverse user preferences.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4" name="Rectangle 1">
            <a:extLst>
              <a:ext uri="{FF2B5EF4-FFF2-40B4-BE49-F238E27FC236}">
                <a16:creationId xmlns:a16="http://schemas.microsoft.com/office/drawing/2014/main" id="{A6280259-D08A-4F65-8B9B-792FEFDF1688}"/>
              </a:ext>
            </a:extLst>
          </p:cNvPr>
          <p:cNvSpPr>
            <a:spLocks noGrp="1" noChangeArrowheads="1"/>
          </p:cNvSpPr>
          <p:nvPr>
            <p:ph idx="1"/>
          </p:nvPr>
        </p:nvSpPr>
        <p:spPr bwMode="auto">
          <a:xfrm>
            <a:off x="838200" y="1577304"/>
            <a:ext cx="1039321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Dynamic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 Leveraging JavaScript and Node.js ensures a responsive and dynamic Trade Alert Pro platform.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Real-time Insights: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 Utilizing these technologies enables seamless integration of real-time market data for instantaneous and accurate alerts.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Robust Backend: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 Node.js contributes to a robust backend, handling concurrent connections efficiently for optimal system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Enhanced User Experience: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 The use of JavaScript and Node.js results in a user-friendly interface, empowering traders with intuitive navigation and timely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-Zer</a:t>
            </a:r>
            <a:r>
              <a:rPr lang="en-US" altLang="en-US" sz="1400" b="1" dirty="0">
                <a:latin typeface="Arial" panose="020B0604020202020204" pitchFamily="34" charset="0"/>
              </a:rPr>
              <a:t>o Cost: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-Trade Alert Pro delivers timely insights and robust performance with zero cost to users.</a:t>
            </a: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4" name="Rectangle 1">
            <a:extLst>
              <a:ext uri="{FF2B5EF4-FFF2-40B4-BE49-F238E27FC236}">
                <a16:creationId xmlns:a16="http://schemas.microsoft.com/office/drawing/2014/main" id="{F8179BD4-E7E5-49D4-9174-9ECB2065F3DE}"/>
              </a:ext>
            </a:extLst>
          </p:cNvPr>
          <p:cNvSpPr>
            <a:spLocks noGrp="1" noChangeArrowheads="1"/>
          </p:cNvSpPr>
          <p:nvPr>
            <p:ph idx="1"/>
          </p:nvPr>
        </p:nvSpPr>
        <p:spPr bwMode="auto">
          <a:xfrm>
            <a:off x="838200" y="1478530"/>
            <a:ext cx="10818091" cy="3756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50000"/>
              </a:lnSpc>
              <a:buNone/>
              <a:tabLst>
                <a:tab pos="619125" algn="l"/>
              </a:tabLst>
            </a:pPr>
            <a:r>
              <a:rPr lang="en-US"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The introduction of Trade Alert Pro signifies a transformative step forward in the landscape of financial technology, harnessing the powerful synergy of React.js for frontend development and Node.js for backend operations. In an era where real-time market insights are paramount, Trade Alert Pro emerges as a comprehensive web application designed to empower traders and investors with timely, accurate, and actionable information. The decision to integrate React.js and Node.js stems from a strategic imperative to create a dynamic, responsive, and user-centric platform that transcends the limitations of traditional trading systems.</a:t>
            </a:r>
          </a:p>
          <a:p>
            <a:pPr marL="0" indent="0" algn="just">
              <a:lnSpc>
                <a:spcPct val="150000"/>
              </a:lnSpc>
              <a:buNone/>
              <a:tabLst>
                <a:tab pos="619125" algn="l"/>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585479"/>
            <a:ext cx="10515600" cy="4351338"/>
          </a:xfrm>
        </p:spPr>
        <p:txBody>
          <a:bodyPr>
            <a:normAutofit lnSpcReduction="10000"/>
          </a:bodyPr>
          <a:lstStyle/>
          <a:p>
            <a:pPr marL="457200" indent="-457200">
              <a:buFont typeface="+mj-lt"/>
              <a:buAutoNum type="arabicPeriod"/>
            </a:pPr>
            <a:r>
              <a:rPr lang="en-US" sz="2000" dirty="0">
                <a:solidFill>
                  <a:srgbClr val="333333"/>
                </a:solidFill>
                <a:effectLst/>
                <a:latin typeface="Times New Roman" panose="02020603050405020304" pitchFamily="18" charset="0"/>
                <a:ea typeface="Times New Roman" panose="02020603050405020304" pitchFamily="18" charset="0"/>
              </a:rPr>
              <a:t>This research paper discusses about why React JS is the most preferable tool for developing trading applications. Trading applications have frequent changes in their data. The data involved in trading websites is huge and it should display the changes on the screen much faster so that when the cost of a stock price from a particular company increases or decreases, the user is able to buy the latest share. React JS is one of the most popular libraries of JavaScript developed by Facebook. A practical example has been implemented to show the practical use of these libraries.</a:t>
            </a:r>
          </a:p>
          <a:p>
            <a:pPr marL="457200" indent="-457200">
              <a:buFont typeface="+mj-lt"/>
              <a:buAutoNum type="arabicPeriod"/>
            </a:pPr>
            <a:r>
              <a:rPr lang="en-US" sz="2000" dirty="0">
                <a:effectLst/>
                <a:latin typeface="Times New Roman" panose="02020603050405020304" pitchFamily="18" charset="0"/>
                <a:ea typeface="Times New Roman" panose="02020603050405020304" pitchFamily="18" charset="0"/>
              </a:rPr>
              <a:t>In the direction of computer globalization and digitization, India is rapidly developing education and information technology. People are taught how to invest in deposits, postal investments, government bonds, gold systems and bonds, and the private sector. The world in which we now live has been completely transformed by technology. The study indicates that there are more than 4 billion active Internet users worldwide, or nearly half of the world's population. Our lives are now faster, easier to manage, and more enjoyable thanks to modern technology. This paper focuses in experiencing and developing a stock application using PHP, React JS, NodeJS and CSS . All the stock data is stored in a MYSQL database. On the other side for developing machine language application python code is used to convert the data into csv format for machine learning algorithms.</a:t>
            </a:r>
            <a:endParaRPr lang="en-GB" sz="2000"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7A3A9-A758-4036-BA5C-A83FDF7242C6}"/>
              </a:ext>
            </a:extLst>
          </p:cNvPr>
          <p:cNvSpPr>
            <a:spLocks noGrp="1"/>
          </p:cNvSpPr>
          <p:nvPr>
            <p:ph idx="1"/>
          </p:nvPr>
        </p:nvSpPr>
        <p:spPr>
          <a:xfrm>
            <a:off x="838200" y="680316"/>
            <a:ext cx="10515600" cy="4351338"/>
          </a:xfrm>
        </p:spPr>
        <p:txBody>
          <a:bodyPr>
            <a:normAutofit lnSpcReduction="10000"/>
          </a:bodyPr>
          <a:lstStyle/>
          <a:p>
            <a:pPr marL="0" indent="0" algn="just">
              <a:buNone/>
            </a:pPr>
            <a:r>
              <a:rPr lang="en-US" sz="2000" dirty="0">
                <a:solidFill>
                  <a:srgbClr val="333333"/>
                </a:solidFill>
                <a:latin typeface="Times New Roman" panose="02020603050405020304" pitchFamily="18" charset="0"/>
                <a:ea typeface="Times New Roman" panose="02020603050405020304" pitchFamily="18" charset="0"/>
              </a:rPr>
              <a:t>3</a:t>
            </a:r>
            <a:r>
              <a:rPr lang="en-US" sz="2000" dirty="0">
                <a:solidFill>
                  <a:srgbClr val="333333"/>
                </a:solidFill>
                <a:effectLst/>
                <a:latin typeface="Times New Roman" panose="02020603050405020304" pitchFamily="18" charset="0"/>
                <a:ea typeface="Times New Roman" panose="02020603050405020304" pitchFamily="18" charset="0"/>
              </a:rPr>
              <a:t>. </a:t>
            </a:r>
            <a:r>
              <a:rPr lang="en-US" sz="2000" dirty="0" err="1">
                <a:solidFill>
                  <a:srgbClr val="333333"/>
                </a:solidFill>
                <a:effectLst/>
                <a:latin typeface="Times New Roman" panose="02020603050405020304" pitchFamily="18" charset="0"/>
                <a:ea typeface="Times New Roman" panose="02020603050405020304" pitchFamily="18" charset="0"/>
              </a:rPr>
              <a:t>InvestingIQ</a:t>
            </a:r>
            <a:r>
              <a:rPr lang="en-US" sz="2000" dirty="0">
                <a:solidFill>
                  <a:srgbClr val="333333"/>
                </a:solidFill>
                <a:effectLst/>
                <a:latin typeface="Times New Roman" panose="02020603050405020304" pitchFamily="18" charset="0"/>
                <a:ea typeface="Times New Roman" panose="02020603050405020304" pitchFamily="18" charset="0"/>
              </a:rPr>
              <a:t> is an online platform designed as a one-stop destination where retail investors can get information on the stock market and various stocks in an easy-to-understand manner. The platform provides information about the stock and helps investors perform quantitative analysis with ease. Investors get current as well as past stock price information, the latest news details about the company and other relevant info on the company activity. Apart from the details of the company and its stock, the </a:t>
            </a:r>
            <a:r>
              <a:rPr lang="en-US" sz="2000" dirty="0" err="1">
                <a:solidFill>
                  <a:srgbClr val="333333"/>
                </a:solidFill>
                <a:effectLst/>
                <a:latin typeface="Times New Roman" panose="02020603050405020304" pitchFamily="18" charset="0"/>
                <a:ea typeface="Times New Roman" panose="02020603050405020304" pitchFamily="18" charset="0"/>
              </a:rPr>
              <a:t>InvestingIQ</a:t>
            </a:r>
            <a:r>
              <a:rPr lang="en-US" sz="2000" dirty="0">
                <a:solidFill>
                  <a:srgbClr val="333333"/>
                </a:solidFill>
                <a:effectLst/>
                <a:latin typeface="Times New Roman" panose="02020603050405020304" pitchFamily="18" charset="0"/>
                <a:ea typeface="Times New Roman" panose="02020603050405020304" pitchFamily="18" charset="0"/>
              </a:rPr>
              <a:t> platform also houses 2 machine learning models – which are Facebook’s Prophet and Random Forest.</a:t>
            </a:r>
            <a:r>
              <a:rPr lang="en-IN" sz="2000" dirty="0">
                <a:solidFill>
                  <a:srgbClr val="333333"/>
                </a:solidFill>
                <a:effectLst/>
                <a:latin typeface="Times New Roman" panose="02020603050405020304" pitchFamily="18" charset="0"/>
                <a:ea typeface="Times New Roman" panose="02020603050405020304" pitchFamily="18" charset="0"/>
              </a:rPr>
              <a:t> </a:t>
            </a:r>
            <a:r>
              <a:rPr lang="en-US" sz="2000" dirty="0">
                <a:solidFill>
                  <a:srgbClr val="333333"/>
                </a:solidFill>
                <a:effectLst/>
                <a:latin typeface="Times New Roman" panose="02020603050405020304" pitchFamily="18" charset="0"/>
                <a:ea typeface="Times New Roman" panose="02020603050405020304" pitchFamily="18" charset="0"/>
              </a:rPr>
              <a:t>These two models provide independent predictions of the future stock price of the companies and help investors get an idea of how the stock would perform in the future. Each stock profile also has a section displaying information on how the company is being run by the current management.</a:t>
            </a:r>
            <a:endParaRPr lang="en-IN" sz="2000" dirty="0">
              <a:solidFill>
                <a:srgbClr val="333333"/>
              </a:solidFill>
              <a:effectLst/>
              <a:latin typeface="Times New Roman" panose="02020603050405020304" pitchFamily="18" charset="0"/>
              <a:ea typeface="Times New Roman" panose="02020603050405020304" pitchFamily="18" charset="0"/>
            </a:endParaRPr>
          </a:p>
          <a:p>
            <a:pPr marL="0" indent="0" algn="just">
              <a:buNone/>
            </a:pPr>
            <a:r>
              <a:rPr lang="en-US" sz="2000" dirty="0">
                <a:solidFill>
                  <a:srgbClr val="333333"/>
                </a:solidFill>
                <a:latin typeface="Times New Roman" panose="02020603050405020304" pitchFamily="18" charset="0"/>
                <a:ea typeface="Times New Roman" panose="02020603050405020304" pitchFamily="18" charset="0"/>
              </a:rPr>
              <a:t>4</a:t>
            </a:r>
            <a:r>
              <a:rPr lang="en-US" sz="2000" dirty="0">
                <a:solidFill>
                  <a:srgbClr val="333333"/>
                </a:solidFill>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Whilst trading (buying/selling shares) in the stock market, the number of data streams that can be monitored has never been greater. Consequently, traders who do not have years of experience can become overwhelmed and miss multiple opportunities due to visual fatigue. This study investigates using sonification to </a:t>
            </a:r>
            <a:r>
              <a:rPr lang="en-US" sz="2000" dirty="0" err="1">
                <a:effectLst/>
                <a:latin typeface="Times New Roman" panose="02020603050405020304" pitchFamily="18" charset="0"/>
                <a:ea typeface="Times New Roman" panose="02020603050405020304" pitchFamily="18" charset="0"/>
              </a:rPr>
              <a:t>utilise</a:t>
            </a:r>
            <a:r>
              <a:rPr lang="en-US" sz="2000" dirty="0">
                <a:effectLst/>
                <a:latin typeface="Times New Roman" panose="02020603050405020304" pitchFamily="18" charset="0"/>
                <a:ea typeface="Times New Roman" panose="02020603050405020304" pitchFamily="18" charset="0"/>
              </a:rPr>
              <a:t> the auditory channel so that the user can focus primarily on technical analysis whilst still receiving information in a serendipitous peripheral fashion. A custom sonification tool was designed and built to enable NYSE index data to be </a:t>
            </a:r>
            <a:r>
              <a:rPr lang="en-US" sz="2000" dirty="0" err="1">
                <a:effectLst/>
                <a:latin typeface="Times New Roman" panose="02020603050405020304" pitchFamily="18" charset="0"/>
                <a:ea typeface="Times New Roman" panose="02020603050405020304" pitchFamily="18" charset="0"/>
              </a:rPr>
              <a:t>sonified</a:t>
            </a:r>
            <a:r>
              <a:rPr lang="en-US" sz="2000" dirty="0">
                <a:effectLst/>
                <a:latin typeface="Times New Roman" panose="02020603050405020304" pitchFamily="18" charset="0"/>
                <a:ea typeface="Times New Roman" panose="02020603050405020304" pitchFamily="18" charset="0"/>
              </a:rPr>
              <a:t> in real time.</a:t>
            </a:r>
            <a:endParaRPr lang="en-US" sz="2000" dirty="0">
              <a:solidFill>
                <a:srgbClr val="333333"/>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320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4" name="Rectangle 1">
            <a:extLst>
              <a:ext uri="{FF2B5EF4-FFF2-40B4-BE49-F238E27FC236}">
                <a16:creationId xmlns:a16="http://schemas.microsoft.com/office/drawing/2014/main" id="{6EC0CF1C-0532-4DD9-9238-B9727E832FB3}"/>
              </a:ext>
            </a:extLst>
          </p:cNvPr>
          <p:cNvSpPr>
            <a:spLocks noGrp="1" noChangeArrowheads="1"/>
          </p:cNvSpPr>
          <p:nvPr>
            <p:ph idx="1"/>
          </p:nvPr>
        </p:nvSpPr>
        <p:spPr bwMode="auto">
          <a:xfrm>
            <a:off x="838200" y="1513564"/>
            <a:ext cx="10898911" cy="476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50000"/>
              </a:lnSpc>
              <a:buNone/>
              <a:tabLst>
                <a:tab pos="619125" algn="l"/>
              </a:tabLst>
            </a:pPr>
            <a:r>
              <a:rPr lang="en-US" sz="2400" b="1" dirty="0">
                <a:effectLst/>
                <a:latin typeface="Times New Roman" panose="02020603050405020304" pitchFamily="18" charset="0"/>
                <a:ea typeface="Times New Roman" panose="02020603050405020304" pitchFamily="18" charset="0"/>
              </a:rPr>
              <a:t>1 Integration Challenges:</a:t>
            </a:r>
            <a:endParaRPr lang="en-IN" sz="2400" dirty="0">
              <a:effectLst/>
              <a:latin typeface="Times New Roman" panose="02020603050405020304" pitchFamily="18" charset="0"/>
              <a:ea typeface="Times New Roman" panose="02020603050405020304" pitchFamily="18" charset="0"/>
            </a:endParaRPr>
          </a:p>
          <a:p>
            <a:pPr marL="0" indent="0">
              <a:buNone/>
            </a:pPr>
            <a:r>
              <a:rPr lang="en-US" sz="2000" dirty="0">
                <a:solidFill>
                  <a:srgbClr val="374151"/>
                </a:solidFill>
                <a:effectLst/>
                <a:latin typeface="Times New Roman" panose="02020603050405020304" pitchFamily="18" charset="0"/>
                <a:ea typeface="Times New Roman" panose="02020603050405020304" pitchFamily="18" charset="0"/>
              </a:rPr>
              <a:t>Limited exploration into the challenges and solutions associated with seamlessly integrating React.js and Node.js in a real-time financial application, particularly one that involves external APIs and Firebase for authentication. The development of a Trade Alert system, encompassing React.js, Node.js, APIs, and Firebase, represents a dynamic convergence of technologies aimed at delivering real-time insights to traders and investors. </a:t>
            </a:r>
          </a:p>
          <a:p>
            <a:pPr marL="0" indent="0">
              <a:lnSpc>
                <a:spcPct val="150000"/>
              </a:lnSpc>
              <a:buNone/>
              <a:tabLst>
                <a:tab pos="619125" algn="l"/>
              </a:tabLst>
            </a:pPr>
            <a:r>
              <a:rPr lang="en-US" sz="2400" b="1" dirty="0">
                <a:effectLst/>
                <a:latin typeface="Times New Roman" panose="02020603050405020304" pitchFamily="18" charset="0"/>
                <a:ea typeface="Times New Roman" panose="02020603050405020304" pitchFamily="18" charset="0"/>
              </a:rPr>
              <a:t>2 Algorithmic Enhancements:</a:t>
            </a:r>
            <a:endParaRPr lang="en-IN" sz="2400" dirty="0">
              <a:effectLst/>
              <a:latin typeface="Times New Roman" panose="02020603050405020304" pitchFamily="18" charset="0"/>
              <a:ea typeface="Times New Roman" panose="02020603050405020304" pitchFamily="18" charset="0"/>
            </a:endParaRPr>
          </a:p>
          <a:p>
            <a:pPr marL="0" indent="0">
              <a:buNone/>
            </a:pPr>
            <a:r>
              <a:rPr lang="en-US" sz="2000" dirty="0">
                <a:solidFill>
                  <a:srgbClr val="374151"/>
                </a:solidFill>
                <a:effectLst/>
                <a:latin typeface="Times New Roman" panose="02020603050405020304" pitchFamily="18" charset="0"/>
                <a:ea typeface="Times New Roman" panose="02020603050405020304" pitchFamily="18" charset="0"/>
              </a:rPr>
              <a:t>Insufficient research on novel algorithmic approaches for enhancing the accuracy and efficiency of trade alert generation. This could include predictive modeling, machine learning, or AI-driven strategies tailored for financial market dynamics. In the ever-evolving landscape of financial markets, the effectiveness of a Trade Alert system lies not only in its technological infrastructure but also in the sophistication of its algorithms. </a:t>
            </a:r>
            <a:endParaRPr lang="en-US" sz="2000" dirty="0">
              <a:solidFill>
                <a:srgbClr val="374151"/>
              </a:solidFill>
              <a:latin typeface="Times New Roman" panose="02020603050405020304" pitchFamily="18" charset="0"/>
              <a:ea typeface="Times New Roman" panose="02020603050405020304" pitchFamily="18" charset="0"/>
            </a:endParaRPr>
          </a:p>
          <a:p>
            <a:pPr marL="0" indent="0">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371599"/>
          </a:xfrm>
        </p:spPr>
        <p:txBody>
          <a:bodyPr/>
          <a:lstStyle/>
          <a:p>
            <a:r>
              <a:rPr lang="en-GB" b="1" dirty="0"/>
              <a:t>Proposed Methodology</a:t>
            </a:r>
          </a:p>
        </p:txBody>
      </p:sp>
      <p:sp>
        <p:nvSpPr>
          <p:cNvPr id="4" name="Rectangle 1">
            <a:extLst>
              <a:ext uri="{FF2B5EF4-FFF2-40B4-BE49-F238E27FC236}">
                <a16:creationId xmlns:a16="http://schemas.microsoft.com/office/drawing/2014/main" id="{08F24991-4DAD-4789-A906-8646AECB7B20}"/>
              </a:ext>
            </a:extLst>
          </p:cNvPr>
          <p:cNvSpPr>
            <a:spLocks noGrp="1" noChangeArrowheads="1"/>
          </p:cNvSpPr>
          <p:nvPr>
            <p:ph idx="1"/>
          </p:nvPr>
        </p:nvSpPr>
        <p:spPr bwMode="auto">
          <a:xfrm>
            <a:off x="838200" y="983715"/>
            <a:ext cx="10719062" cy="489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Market Research and Analysis:</a:t>
            </a:r>
          </a:p>
          <a:p>
            <a:pPr algn="l">
              <a:buFont typeface="+mj-lt"/>
              <a:buAutoNum type="arabicPeriod"/>
            </a:pPr>
            <a:r>
              <a:rPr kumimoji="0" lang="en-US" altLang="en-US" sz="2400" b="0" i="0" u="none" strike="noStrike" cap="none" normalizeH="0" baseline="0" dirty="0">
                <a:ln>
                  <a:noFill/>
                </a:ln>
                <a:solidFill>
                  <a:schemeClr val="tx1"/>
                </a:solidFill>
                <a:effectLst/>
                <a:latin typeface="Arial" panose="020B0604020202020204" pitchFamily="34" charset="0"/>
              </a:rPr>
              <a:t> </a:t>
            </a:r>
            <a:r>
              <a:rPr lang="en-US" sz="1600" b="1" i="0" dirty="0">
                <a:effectLst/>
                <a:latin typeface="Söhne"/>
              </a:rPr>
              <a:t>Competitive Landscape Analysis:</a:t>
            </a:r>
            <a:r>
              <a:rPr lang="en-US" sz="1600" b="0" i="0" dirty="0">
                <a:effectLst/>
                <a:latin typeface="Söhne"/>
              </a:rPr>
              <a:t> A comprehensive assessment of existing Trade Alert solutions in the market, including their features, strengths, and weaknesses. Understanding the competitive landscape is crucial for identifying opportunities and gaps that the Trade Alert Webpage can leverage.</a:t>
            </a:r>
          </a:p>
          <a:p>
            <a:pPr algn="l">
              <a:buFont typeface="+mj-lt"/>
              <a:buAutoNum type="arabicPeriod"/>
            </a:pPr>
            <a:r>
              <a:rPr lang="en-US" sz="1600" b="1" i="0" dirty="0">
                <a:effectLst/>
                <a:latin typeface="Söhne"/>
              </a:rPr>
              <a:t>Technological Advancements and Emerging Tools:</a:t>
            </a:r>
            <a:r>
              <a:rPr lang="en-US" sz="1600" b="0" i="0" dirty="0">
                <a:effectLst/>
                <a:latin typeface="Söhne"/>
              </a:rPr>
              <a:t> Exploration of the latest technological trends and tools in financial market data and alert systems. Staying abreast of innovations ensures that the Trade Alert Webpage incorporates cutting-edge technologies, enhancing its functionality and user experience.</a:t>
            </a:r>
          </a:p>
          <a:p>
            <a:pPr algn="l">
              <a:buFont typeface="+mj-lt"/>
              <a:buAutoNum type="arabicPeriod"/>
            </a:pPr>
            <a:r>
              <a:rPr lang="en-US" sz="1600" b="1" i="0" dirty="0">
                <a:effectLst/>
                <a:latin typeface="Söhne"/>
              </a:rPr>
              <a:t>User Expectations and Preferences:</a:t>
            </a:r>
            <a:r>
              <a:rPr lang="en-US" sz="1600" b="0" i="0" dirty="0">
                <a:effectLst/>
                <a:latin typeface="Söhne"/>
              </a:rPr>
              <a:t> Gathering insights from user feedback on existing platforms to understand the expectations and preferences of traders and investors. This user-centric approach guides the development of the Trade Alert Webpage, ensuring it aligns with user needs and provides a competitive edge in the dynamic financial markets.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User Persona Development: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Create detailed user persona</a:t>
            </a:r>
            <a:r>
              <a:rPr lang="en-US" altLang="en-US" sz="1800" dirty="0">
                <a:latin typeface="Arial" panose="020B0604020202020204" pitchFamily="34" charset="0"/>
              </a:rPr>
              <a:t>l </a:t>
            </a:r>
            <a:r>
              <a:rPr kumimoji="0" lang="en-US" altLang="en-US" sz="1800" b="0" i="0" u="none" strike="noStrike" cap="none" normalizeH="0" baseline="0" dirty="0">
                <a:ln>
                  <a:noFill/>
                </a:ln>
                <a:solidFill>
                  <a:schemeClr val="tx1"/>
                </a:solidFill>
                <a:effectLst/>
                <a:latin typeface="Arial" panose="020B0604020202020204" pitchFamily="34" charset="0"/>
              </a:rPr>
              <a:t>representing the diverse audience the </a:t>
            </a:r>
            <a:r>
              <a:rPr lang="en-US" altLang="en-US" sz="1800" dirty="0">
                <a:latin typeface="Arial" panose="020B0604020202020204" pitchFamily="34" charset="0"/>
              </a:rPr>
              <a:t>website</a:t>
            </a:r>
            <a:r>
              <a:rPr kumimoji="0" lang="en-US" altLang="en-US" sz="1800" b="0" i="0" u="none" strike="noStrike" cap="none" normalizeH="0" baseline="0" dirty="0">
                <a:ln>
                  <a:noFill/>
                </a:ln>
                <a:solidFill>
                  <a:schemeClr val="tx1"/>
                </a:solidFill>
                <a:effectLst/>
                <a:latin typeface="Arial" panose="020B0604020202020204" pitchFamily="34" charset="0"/>
              </a:rPr>
              <a:t> aims to serve (Traders, </a:t>
            </a:r>
            <a:r>
              <a:rPr lang="en-US" altLang="en-US" sz="1800" dirty="0">
                <a:latin typeface="Arial" panose="020B0604020202020204" pitchFamily="34" charset="0"/>
              </a:rPr>
              <a:t>N</a:t>
            </a:r>
            <a:r>
              <a:rPr kumimoji="0" lang="en-US" altLang="en-US" sz="1800" b="0" i="0" u="none" strike="noStrike" cap="none" normalizeH="0" baseline="0" dirty="0">
                <a:ln>
                  <a:noFill/>
                </a:ln>
                <a:solidFill>
                  <a:schemeClr val="tx1"/>
                </a:solidFill>
                <a:effectLst/>
                <a:latin typeface="Arial" panose="020B0604020202020204" pitchFamily="34" charset="0"/>
              </a:rPr>
              <a:t>ew Traders to about stocks and market).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Define user goals, pain points, and expectations to guide the </a:t>
            </a:r>
            <a:r>
              <a:rPr lang="en-US" altLang="en-US" sz="1800" dirty="0">
                <a:latin typeface="Arial" panose="020B0604020202020204" pitchFamily="34" charset="0"/>
              </a:rPr>
              <a:t>Web</a:t>
            </a:r>
            <a:r>
              <a:rPr kumimoji="0" lang="en-US" altLang="en-US" sz="1800" b="0" i="0" u="none" strike="noStrike" cap="none" normalizeH="0" baseline="0" dirty="0">
                <a:ln>
                  <a:noFill/>
                </a:ln>
                <a:solidFill>
                  <a:schemeClr val="tx1"/>
                </a:solidFill>
                <a:effectLst/>
                <a:latin typeface="Arial" panose="020B0604020202020204" pitchFamily="34" charset="0"/>
              </a:rPr>
              <a:t>'s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127000"/>
            <a:ext cx="10515600" cy="1325563"/>
          </a:xfrm>
        </p:spPr>
        <p:txBody>
          <a:bodyPr/>
          <a:lstStyle/>
          <a:p>
            <a:r>
              <a:rPr lang="en-GB" b="1" dirty="0"/>
              <a:t>Objectives</a:t>
            </a:r>
          </a:p>
        </p:txBody>
      </p:sp>
      <p:sp>
        <p:nvSpPr>
          <p:cNvPr id="4" name="Rectangle 1">
            <a:extLst>
              <a:ext uri="{FF2B5EF4-FFF2-40B4-BE49-F238E27FC236}">
                <a16:creationId xmlns:a16="http://schemas.microsoft.com/office/drawing/2014/main" id="{5E60A99A-0468-4EED-AD26-F17C710CE230}"/>
              </a:ext>
            </a:extLst>
          </p:cNvPr>
          <p:cNvSpPr>
            <a:spLocks noGrp="1" noChangeArrowheads="1"/>
          </p:cNvSpPr>
          <p:nvPr>
            <p:ph idx="1"/>
          </p:nvPr>
        </p:nvSpPr>
        <p:spPr bwMode="auto">
          <a:xfrm>
            <a:off x="285750" y="1230570"/>
            <a:ext cx="22002364" cy="3488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1800" b="1" dirty="0">
                <a:effectLst/>
                <a:latin typeface="Times New Roman" panose="02020603050405020304" pitchFamily="18" charset="0"/>
                <a:ea typeface="Times New Roman" panose="02020603050405020304" pitchFamily="18" charset="0"/>
              </a:rPr>
              <a:t>Real Time Market Data Integration</a:t>
            </a:r>
            <a:r>
              <a:rPr kumimoji="0" lang="en-US" altLang="en-US" sz="2400" b="1" i="0" u="none" strike="noStrike" cap="none" normalizeH="0" baseline="0" dirty="0">
                <a:ln>
                  <a:noFill/>
                </a:ln>
                <a:solidFill>
                  <a:schemeClr val="tx1"/>
                </a:solidFill>
                <a:effectLst/>
                <a:latin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l">
              <a:buFont typeface="+mj-lt"/>
              <a:buAutoNum type="arabicPeriod"/>
            </a:pPr>
            <a:r>
              <a:rPr lang="en-US" sz="1400" b="1" i="0" dirty="0">
                <a:effectLst/>
                <a:latin typeface="Söhne"/>
              </a:rPr>
              <a:t>Critical for Timely Insights:</a:t>
            </a:r>
            <a:r>
              <a:rPr lang="en-US" sz="1400" b="0" i="0" dirty="0">
                <a:effectLst/>
                <a:latin typeface="Söhne"/>
              </a:rPr>
              <a:t> Real-time market data integration is crucial for Trade Alert systems, enabling traders and investors to</a:t>
            </a:r>
          </a:p>
          <a:p>
            <a:pPr marL="0" indent="0" algn="l">
              <a:buNone/>
            </a:pPr>
            <a:r>
              <a:rPr lang="en-US" sz="1400" b="0" i="0" dirty="0">
                <a:effectLst/>
                <a:latin typeface="Söhne"/>
              </a:rPr>
              <a:t> receive instantaneous and accurate insights, essential in the fast-paced financial markets.</a:t>
            </a:r>
          </a:p>
          <a:p>
            <a:pPr algn="l">
              <a:buFont typeface="+mj-lt"/>
              <a:buAutoNum type="arabicPeriod"/>
            </a:pPr>
            <a:r>
              <a:rPr lang="en-US" sz="1400" b="1" i="0" dirty="0">
                <a:effectLst/>
                <a:latin typeface="Söhne"/>
              </a:rPr>
              <a:t>Enhances Functionality and Effectiveness:</a:t>
            </a:r>
            <a:r>
              <a:rPr lang="en-US" sz="1400" b="0" i="0" dirty="0">
                <a:effectLst/>
                <a:latin typeface="Söhne"/>
              </a:rPr>
              <a:t> The integration of real-time data significantly improves the functionality and </a:t>
            </a:r>
          </a:p>
          <a:p>
            <a:pPr marL="0" indent="0" algn="l">
              <a:buNone/>
            </a:pPr>
            <a:r>
              <a:rPr lang="en-US" sz="1400" b="0" i="0" dirty="0">
                <a:effectLst/>
                <a:latin typeface="Söhne"/>
              </a:rPr>
              <a:t> effectiveness of Trade Alert systems by providing users with up-to-the-moment information, empowering them to make informed decisions </a:t>
            </a:r>
          </a:p>
          <a:p>
            <a:pPr marL="0" indent="0" algn="l">
              <a:buNone/>
            </a:pPr>
            <a:r>
              <a:rPr lang="en-US" sz="1400" b="0" i="0" dirty="0">
                <a:effectLst/>
                <a:latin typeface="Söhne"/>
              </a:rPr>
              <a:t> in dynamic market conditions.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effectLst/>
                <a:latin typeface="Times New Roman" panose="02020603050405020304" pitchFamily="18" charset="0"/>
                <a:ea typeface="Times New Roman" panose="02020603050405020304" pitchFamily="18" charset="0"/>
              </a:rPr>
              <a:t>Node.js-Backend</a:t>
            </a:r>
            <a:endParaRPr lang="en-US" sz="2400"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374151"/>
                </a:solidFill>
                <a:effectLst/>
                <a:latin typeface="Times New Roman" panose="02020603050405020304" pitchFamily="18" charset="0"/>
                <a:ea typeface="Times New Roman" panose="02020603050405020304" pitchFamily="18" charset="0"/>
              </a:rPr>
              <a:t>Implement backend logic to support user authentication, authorization, and personalized settings.</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374151"/>
                </a:solidFill>
                <a:effectLst/>
                <a:latin typeface="Times New Roman" panose="02020603050405020304" pitchFamily="18" charset="0"/>
                <a:ea typeface="Times New Roman" panose="02020603050405020304" pitchFamily="18" charset="0"/>
              </a:rPr>
              <a:t> Node.js facilitates the development of secure and scalable APIs that handle user-related functionalities.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374151"/>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838200" y="1227667"/>
            <a:ext cx="10515600" cy="4949296"/>
          </a:xfrm>
        </p:spPr>
        <p:txBody>
          <a:bodyPr>
            <a:noAutofit/>
          </a:bodyPr>
          <a:lstStyle/>
          <a:p>
            <a:pPr marL="0" indent="0">
              <a:buNone/>
            </a:pPr>
            <a:r>
              <a:rPr lang="en-US" sz="1400" b="1" dirty="0"/>
              <a:t>- Requirements Translation:</a:t>
            </a:r>
          </a:p>
          <a:p>
            <a:pPr marL="0" indent="0">
              <a:buNone/>
            </a:pPr>
            <a:r>
              <a:rPr lang="en-US" sz="1400" dirty="0"/>
              <a:t>  - Translate conceptual ideas into a comprehensive architecture.</a:t>
            </a:r>
          </a:p>
          <a:p>
            <a:pPr marL="0" indent="0">
              <a:buNone/>
            </a:pPr>
            <a:r>
              <a:rPr lang="en-US" sz="1400" dirty="0"/>
              <a:t>  - Define backend and frontend components based on system requirements.</a:t>
            </a:r>
          </a:p>
          <a:p>
            <a:pPr marL="0" indent="0">
              <a:buNone/>
            </a:pPr>
            <a:r>
              <a:rPr lang="en-US" sz="1400" b="1" dirty="0"/>
              <a:t>- Technology Utilization:</a:t>
            </a:r>
          </a:p>
          <a:p>
            <a:pPr marL="0" indent="0">
              <a:buNone/>
            </a:pPr>
            <a:r>
              <a:rPr lang="en-US" sz="1400" dirty="0"/>
              <a:t>  - Employ modular architecture with technologies such as Node.js for backend and React.js for frontend development.</a:t>
            </a:r>
          </a:p>
          <a:p>
            <a:pPr marL="0" indent="0">
              <a:buNone/>
            </a:pPr>
            <a:r>
              <a:rPr lang="en-US" sz="1400" dirty="0"/>
              <a:t>  - Integrate real-time market data for instantaneous insights.</a:t>
            </a:r>
          </a:p>
          <a:p>
            <a:pPr marL="0" indent="0">
              <a:buNone/>
            </a:pPr>
            <a:r>
              <a:rPr lang="en-US" sz="1400" b="1" dirty="0"/>
              <a:t>- Security Implementation:</a:t>
            </a:r>
          </a:p>
          <a:p>
            <a:pPr marL="0" indent="0">
              <a:buNone/>
            </a:pPr>
            <a:r>
              <a:rPr lang="en-US" sz="1400" dirty="0"/>
              <a:t>  - Implement stringent security measures to safeguard sensitive financial information.</a:t>
            </a:r>
          </a:p>
          <a:p>
            <a:pPr marL="0" indent="0">
              <a:buNone/>
            </a:pPr>
            <a:r>
              <a:rPr lang="en-US" sz="1400" dirty="0"/>
              <a:t>  - Prioritize data protection and user authentication mechanisms.</a:t>
            </a:r>
          </a:p>
          <a:p>
            <a:pPr marL="0" indent="0">
              <a:buNone/>
            </a:pPr>
            <a:r>
              <a:rPr lang="en-US" sz="1400" b="1" dirty="0"/>
              <a:t>- Scalability and Adaptability:</a:t>
            </a:r>
          </a:p>
          <a:p>
            <a:pPr marL="0" indent="0">
              <a:buNone/>
            </a:pPr>
            <a:r>
              <a:rPr lang="en-US" sz="1400" dirty="0"/>
              <a:t>  - Focus on scalability to accommodate evolving user demands.</a:t>
            </a:r>
          </a:p>
          <a:p>
            <a:pPr marL="0" indent="0">
              <a:buNone/>
            </a:pPr>
            <a:r>
              <a:rPr lang="en-US" sz="1400" dirty="0"/>
              <a:t>  - Ensure adaptability for seamless integration with emerging technologies.</a:t>
            </a:r>
          </a:p>
          <a:p>
            <a:pPr marL="0" indent="0">
              <a:buNone/>
            </a:pPr>
            <a:r>
              <a:rPr lang="en-US" sz="1400" b="1" dirty="0"/>
              <a:t>- User-Friendly Interface:</a:t>
            </a:r>
          </a:p>
          <a:p>
            <a:pPr marL="0" indent="0">
              <a:buNone/>
            </a:pPr>
            <a:r>
              <a:rPr lang="en-US" sz="1400" dirty="0"/>
              <a:t>  - Craft a user-friendly interface to empower traders with intuitive and timely insights.</a:t>
            </a:r>
          </a:p>
          <a:p>
            <a:pPr marL="0" indent="0">
              <a:buNone/>
            </a:pPr>
            <a:r>
              <a:rPr lang="en-US" sz="1400" dirty="0"/>
              <a:t>  - Prioritize continuous user-centric enhancements for an optimal user experience.</a:t>
            </a:r>
            <a:endParaRPr lang="en-GB" sz="1400"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Timeline of Project</a:t>
            </a:r>
          </a:p>
        </p:txBody>
      </p:sp>
      <p:sp>
        <p:nvSpPr>
          <p:cNvPr id="5" name="Rectangle 2">
            <a:extLst>
              <a:ext uri="{FF2B5EF4-FFF2-40B4-BE49-F238E27FC236}">
                <a16:creationId xmlns:a16="http://schemas.microsoft.com/office/drawing/2014/main" id="{C8AA5BF5-B8D3-4152-A180-EA10FD88DCC8}"/>
              </a:ext>
            </a:extLst>
          </p:cNvPr>
          <p:cNvSpPr>
            <a:spLocks noGrp="1" noChangeArrowheads="1"/>
          </p:cNvSpPr>
          <p:nvPr>
            <p:ph idx="1"/>
          </p:nvPr>
        </p:nvSpPr>
        <p:spPr bwMode="auto">
          <a:xfrm>
            <a:off x="838200" y="1026696"/>
            <a:ext cx="1141845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Project Inception (Month 1):</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Idea conceptualization and market research.</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Identifying the gap in the Indian app market for a comprehensive city guide.</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Defining the core features and functionalities.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Planning and Design (Months 2-3):</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Detailed project planning, including feature prioritization.</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Collaborating with UX/UI designers for the </a:t>
            </a:r>
            <a:r>
              <a:rPr lang="en-US" altLang="en-US" sz="1800" dirty="0">
                <a:latin typeface="Arial" panose="020B0604020202020204" pitchFamily="34" charset="0"/>
              </a:rPr>
              <a:t>Website</a:t>
            </a:r>
            <a:r>
              <a:rPr kumimoji="0" lang="en-US" altLang="en-US" sz="1800" b="0" i="0" u="none" strike="noStrike" cap="none" normalizeH="0" baseline="0" dirty="0">
                <a:ln>
                  <a:noFill/>
                </a:ln>
                <a:solidFill>
                  <a:schemeClr val="tx1"/>
                </a:solidFill>
                <a:effectLst/>
                <a:latin typeface="Arial" panose="020B0604020202020204" pitchFamily="34" charset="0"/>
              </a:rPr>
              <a:t> interface.</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Developing </a:t>
            </a:r>
            <a:r>
              <a:rPr lang="en-US" altLang="en-US" sz="1800" dirty="0">
                <a:latin typeface="Arial" panose="020B0604020202020204" pitchFamily="34" charset="0"/>
              </a:rPr>
              <a:t>Firefox</a:t>
            </a:r>
            <a:r>
              <a:rPr kumimoji="0" lang="en-US" altLang="en-US" sz="1800" b="0" i="0" u="none" strike="noStrike" cap="none" normalizeH="0" baseline="0" dirty="0">
                <a:ln>
                  <a:noFill/>
                </a:ln>
                <a:solidFill>
                  <a:schemeClr val="tx1"/>
                </a:solidFill>
                <a:effectLst/>
                <a:latin typeface="Arial" panose="020B0604020202020204" pitchFamily="34" charset="0"/>
              </a:rPr>
              <a:t> and mockups for the Website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Development Kick-off (Month 4):</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Setting up the development environment.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Initiating coding and programming tasks.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Creating the basic structure of the </a:t>
            </a:r>
            <a:r>
              <a:rPr lang="en-US" altLang="en-US" sz="1800" dirty="0">
                <a:latin typeface="Arial" panose="020B0604020202020204" pitchFamily="34" charset="0"/>
              </a:rPr>
              <a:t>website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Beta Testing (Months 5-6):</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Conducting internal testing for app functionalities.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Gathering feedback from a select group of users.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Iterative development based on beta testing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268</TotalTime>
  <Words>1844</Words>
  <Application>Microsoft Office PowerPoint</Application>
  <PresentationFormat>Widescreen</PresentationFormat>
  <Paragraphs>140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Söhne</vt:lpstr>
      <vt:lpstr>Times New Roman</vt:lpstr>
      <vt:lpstr>Verdana</vt:lpstr>
      <vt:lpstr>Presidency University 45 Yrs</vt:lpstr>
      <vt:lpstr>Trade Alert Pro</vt:lpstr>
      <vt:lpstr>Introduction</vt:lpstr>
      <vt:lpstr>Literature Review</vt:lpstr>
      <vt:lpstr>PowerPoint Presentation</vt:lpstr>
      <vt:lpstr>Research Gaps Identified</vt:lpstr>
      <vt:lpstr>Proposed Methodology</vt:lpstr>
      <vt:lpstr>Objectives</vt:lpstr>
      <vt:lpstr>System Design &amp; Implementation</vt:lpstr>
      <vt:lpstr>Timeline of Project</vt:lpstr>
      <vt:lpstr>PowerPoint Presentation</vt:lpstr>
      <vt:lpstr>PowerPoint Presentation</vt:lpstr>
      <vt:lpstr>Outcomes / Results Obtained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Rohan Sharma</cp:lastModifiedBy>
  <cp:revision>82</cp:revision>
  <dcterms:created xsi:type="dcterms:W3CDTF">2023-03-16T03:26:27Z</dcterms:created>
  <dcterms:modified xsi:type="dcterms:W3CDTF">2024-01-12T19:04:18Z</dcterms:modified>
</cp:coreProperties>
</file>