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0693400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5" userDrawn="1">
          <p15:clr>
            <a:srgbClr val="A4A3A4"/>
          </p15:clr>
        </p15:guide>
        <p15:guide id="2" pos="30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72"/>
      </p:cViewPr>
      <p:guideLst>
        <p:guide orient="horz" pos="2035"/>
        <p:guide pos="30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42" y="656725"/>
            <a:ext cx="8783120" cy="3541332"/>
          </a:xfrm>
        </p:spPr>
        <p:txBody>
          <a:bodyPr anchor="b">
            <a:normAutofit/>
          </a:bodyPr>
          <a:lstStyle>
            <a:lvl1pPr algn="ctr">
              <a:defRPr sz="4408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42" y="4282017"/>
            <a:ext cx="8783120" cy="2445128"/>
          </a:xfrm>
        </p:spPr>
        <p:txBody>
          <a:bodyPr anchor="t">
            <a:normAutofit/>
          </a:bodyPr>
          <a:lstStyle>
            <a:lvl1pPr marL="0" indent="0" algn="ctr">
              <a:buNone/>
              <a:defRPr sz="1983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328887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73" y="4823341"/>
            <a:ext cx="8669100" cy="999936"/>
          </a:xfrm>
        </p:spPr>
        <p:txBody>
          <a:bodyPr anchor="b">
            <a:normAutofit/>
          </a:bodyPr>
          <a:lstStyle>
            <a:lvl1pPr algn="l">
              <a:defRPr sz="220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3174" y="1097652"/>
            <a:ext cx="8538613" cy="328475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73" y="5823276"/>
            <a:ext cx="8669100" cy="900290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3173" y="6810926"/>
            <a:ext cx="6241650" cy="402314"/>
          </a:xfrm>
        </p:spPr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369789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11" y="656723"/>
            <a:ext cx="8784252" cy="3457371"/>
          </a:xfrm>
        </p:spPr>
        <p:txBody>
          <a:bodyPr anchor="ctr">
            <a:normAutofit/>
          </a:bodyPr>
          <a:lstStyle>
            <a:lvl1pPr algn="l">
              <a:defRPr sz="3085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11" y="4785783"/>
            <a:ext cx="8784252" cy="1937783"/>
          </a:xfrm>
        </p:spPr>
        <p:txBody>
          <a:bodyPr anchor="ctr">
            <a:normAutofit/>
          </a:bodyPr>
          <a:lstStyle>
            <a:lvl1pPr marL="0" indent="0" algn="l">
              <a:buNone/>
              <a:defRPr sz="1983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282893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82743" y="947896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5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25540" y="3290045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5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780" y="656724"/>
            <a:ext cx="8155840" cy="3354124"/>
          </a:xfrm>
        </p:spPr>
        <p:txBody>
          <a:bodyPr anchor="ctr">
            <a:normAutofit/>
          </a:bodyPr>
          <a:lstStyle>
            <a:lvl1pPr algn="l">
              <a:defRPr sz="3085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9332" y="4022427"/>
            <a:ext cx="7754736" cy="419806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543"/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12" y="5113921"/>
            <a:ext cx="8784250" cy="1595261"/>
          </a:xfrm>
        </p:spPr>
        <p:txBody>
          <a:bodyPr anchor="ctr">
            <a:normAutofit/>
          </a:bodyPr>
          <a:lstStyle>
            <a:lvl1pPr marL="0" indent="0" algn="l">
              <a:buNone/>
              <a:defRPr sz="1983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2089510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11" y="3970596"/>
            <a:ext cx="8785262" cy="1618400"/>
          </a:xfrm>
        </p:spPr>
        <p:txBody>
          <a:bodyPr anchor="b">
            <a:normAutofit/>
          </a:bodyPr>
          <a:lstStyle>
            <a:lvl1pPr algn="l">
              <a:defRPr sz="3085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32" y="5588996"/>
            <a:ext cx="8785263" cy="1134570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3944535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2743" y="830632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5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24059" y="3172780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5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780" y="656724"/>
            <a:ext cx="8155840" cy="3134073"/>
          </a:xfrm>
        </p:spPr>
        <p:txBody>
          <a:bodyPr anchor="ctr">
            <a:normAutofit/>
          </a:bodyPr>
          <a:lstStyle>
            <a:lvl1pPr algn="l">
              <a:defRPr sz="3085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7011" y="4282017"/>
            <a:ext cx="8785262" cy="116097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4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11" y="5442996"/>
            <a:ext cx="8785262" cy="1280570"/>
          </a:xfrm>
        </p:spPr>
        <p:txBody>
          <a:bodyPr anchor="t">
            <a:normAutofit/>
          </a:bodyPr>
          <a:lstStyle>
            <a:lvl1pPr marL="0" indent="0" algn="l">
              <a:buNone/>
              <a:defRPr sz="1763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378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461728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11" y="656724"/>
            <a:ext cx="8784250" cy="303756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5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7011" y="4058056"/>
            <a:ext cx="8784250" cy="115615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45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11" y="5214210"/>
            <a:ext cx="8784249" cy="1509356"/>
          </a:xfrm>
        </p:spPr>
        <p:txBody>
          <a:bodyPr anchor="t">
            <a:normAutofit/>
          </a:bodyPr>
          <a:lstStyle>
            <a:lvl1pPr marL="0" indent="0" algn="l">
              <a:buNone/>
              <a:defRPr sz="1763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378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1460268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012" y="656723"/>
            <a:ext cx="8784250" cy="1446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3530014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1859" y="656723"/>
            <a:ext cx="2079403" cy="6066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7012" y="656723"/>
            <a:ext cx="6577116" cy="606684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414632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3356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142" y="3603825"/>
            <a:ext cx="8783120" cy="2009012"/>
          </a:xfrm>
        </p:spPr>
        <p:txBody>
          <a:bodyPr anchor="b">
            <a:normAutofit/>
          </a:bodyPr>
          <a:lstStyle>
            <a:lvl1pPr algn="r">
              <a:defRPr sz="3085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142" y="5623642"/>
            <a:ext cx="8783120" cy="1099924"/>
          </a:xfrm>
        </p:spPr>
        <p:txBody>
          <a:bodyPr anchor="t">
            <a:normAutofit/>
          </a:bodyPr>
          <a:lstStyle>
            <a:lvl1pPr marL="0" indent="0" algn="r">
              <a:buNone/>
              <a:defRPr sz="1983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385530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7012" y="2270805"/>
            <a:ext cx="4309488" cy="4441930"/>
          </a:xfrm>
        </p:spPr>
        <p:txBody>
          <a:bodyPr>
            <a:normAutofit/>
          </a:bodyPr>
          <a:lstStyle>
            <a:lvl1pPr>
              <a:defRPr sz="1763"/>
            </a:lvl1pPr>
            <a:lvl2pPr>
              <a:defRPr sz="1543"/>
            </a:lvl2pPr>
            <a:lvl3pPr>
              <a:defRPr sz="1322"/>
            </a:lvl3pPr>
            <a:lvl4pPr>
              <a:defRPr sz="1212"/>
            </a:lvl4pPr>
            <a:lvl5pPr>
              <a:defRPr sz="1212"/>
            </a:lvl5pPr>
            <a:lvl6pPr>
              <a:defRPr sz="1212"/>
            </a:lvl6pPr>
            <a:lvl7pPr>
              <a:defRPr sz="1212"/>
            </a:lvl7pPr>
            <a:lvl8pPr>
              <a:defRPr sz="1212"/>
            </a:lvl8pPr>
            <a:lvl9pPr>
              <a:defRPr sz="12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6901" y="2270804"/>
            <a:ext cx="4314360" cy="4441928"/>
          </a:xfrm>
        </p:spPr>
        <p:txBody>
          <a:bodyPr>
            <a:normAutofit/>
          </a:bodyPr>
          <a:lstStyle>
            <a:lvl1pPr>
              <a:defRPr sz="1763"/>
            </a:lvl1pPr>
            <a:lvl2pPr>
              <a:defRPr sz="1543"/>
            </a:lvl2pPr>
            <a:lvl3pPr>
              <a:defRPr sz="1322"/>
            </a:lvl3pPr>
            <a:lvl4pPr>
              <a:defRPr sz="1212"/>
            </a:lvl4pPr>
            <a:lvl5pPr>
              <a:defRPr sz="1212"/>
            </a:lvl5pPr>
            <a:lvl6pPr>
              <a:defRPr sz="1212"/>
            </a:lvl6pPr>
            <a:lvl7pPr>
              <a:defRPr sz="1212"/>
            </a:lvl7pPr>
            <a:lvl8pPr>
              <a:defRPr sz="1212"/>
            </a:lvl8pPr>
            <a:lvl9pPr>
              <a:defRPr sz="12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225646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764" y="2270804"/>
            <a:ext cx="3972735" cy="808314"/>
          </a:xfrm>
        </p:spPr>
        <p:txBody>
          <a:bodyPr anchor="b">
            <a:noAutofit/>
          </a:bodyPr>
          <a:lstStyle>
            <a:lvl1pPr marL="0" indent="0">
              <a:buNone/>
              <a:defRPr sz="2424" b="0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7012" y="3069790"/>
            <a:ext cx="4309488" cy="3653777"/>
          </a:xfrm>
        </p:spPr>
        <p:txBody>
          <a:bodyPr anchor="t">
            <a:normAutofit/>
          </a:bodyPr>
          <a:lstStyle>
            <a:lvl1pPr>
              <a:defRPr sz="1763"/>
            </a:lvl1pPr>
            <a:lvl2pPr>
              <a:defRPr sz="1543"/>
            </a:lvl2pPr>
            <a:lvl3pPr>
              <a:defRPr sz="1322"/>
            </a:lvl3pPr>
            <a:lvl4pPr>
              <a:defRPr sz="1212"/>
            </a:lvl4pPr>
            <a:lvl5pPr>
              <a:defRPr sz="1212"/>
            </a:lvl5pPr>
            <a:lvl6pPr>
              <a:defRPr sz="1212"/>
            </a:lvl6pPr>
            <a:lvl7pPr>
              <a:defRPr sz="1212"/>
            </a:lvl7pPr>
            <a:lvl8pPr>
              <a:defRPr sz="1212"/>
            </a:lvl8pPr>
            <a:lvl9pPr>
              <a:defRPr sz="12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2148" y="2270805"/>
            <a:ext cx="3999114" cy="798985"/>
          </a:xfrm>
        </p:spPr>
        <p:txBody>
          <a:bodyPr anchor="b">
            <a:noAutofit/>
          </a:bodyPr>
          <a:lstStyle>
            <a:lvl1pPr marL="0" indent="0">
              <a:buNone/>
              <a:defRPr sz="2424" b="0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51" y="3069790"/>
            <a:ext cx="4328722" cy="3653777"/>
          </a:xfrm>
        </p:spPr>
        <p:txBody>
          <a:bodyPr anchor="t">
            <a:normAutofit/>
          </a:bodyPr>
          <a:lstStyle>
            <a:lvl1pPr>
              <a:defRPr sz="1763"/>
            </a:lvl1pPr>
            <a:lvl2pPr>
              <a:defRPr sz="1543"/>
            </a:lvl2pPr>
            <a:lvl3pPr>
              <a:defRPr sz="1322"/>
            </a:lvl3pPr>
            <a:lvl4pPr>
              <a:defRPr sz="1212"/>
            </a:lvl4pPr>
            <a:lvl5pPr>
              <a:defRPr sz="1212"/>
            </a:lvl5pPr>
            <a:lvl6pPr>
              <a:defRPr sz="1212"/>
            </a:lvl6pPr>
            <a:lvl7pPr>
              <a:defRPr sz="1212"/>
            </a:lvl7pPr>
            <a:lvl8pPr>
              <a:defRPr sz="1212"/>
            </a:lvl8pPr>
            <a:lvl9pPr>
              <a:defRPr sz="12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184693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308682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383434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12" y="1933671"/>
            <a:ext cx="3192026" cy="1511300"/>
          </a:xfrm>
        </p:spPr>
        <p:txBody>
          <a:bodyPr anchor="b">
            <a:normAutofit/>
          </a:bodyPr>
          <a:lstStyle>
            <a:lvl1pPr algn="l">
              <a:defRPr sz="242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635" y="656724"/>
            <a:ext cx="5263627" cy="6066841"/>
          </a:xfrm>
        </p:spPr>
        <p:txBody>
          <a:bodyPr anchor="ctr"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212"/>
            </a:lvl5pPr>
            <a:lvl6pPr>
              <a:defRPr sz="1212"/>
            </a:lvl6pPr>
            <a:lvl7pPr>
              <a:defRPr sz="1212"/>
            </a:lvl7pPr>
            <a:lvl8pPr>
              <a:defRPr sz="1212"/>
            </a:lvl8pPr>
            <a:lvl9pPr>
              <a:defRPr sz="12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7012" y="3444971"/>
            <a:ext cx="3192026" cy="2015067"/>
          </a:xfrm>
        </p:spPr>
        <p:txBody>
          <a:bodyPr>
            <a:normAutofit/>
          </a:bodyPr>
          <a:lstStyle>
            <a:lvl1pPr marL="0" indent="0">
              <a:buNone/>
              <a:defRPr sz="176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114324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12" y="2091611"/>
            <a:ext cx="5173392" cy="1511300"/>
          </a:xfrm>
        </p:spPr>
        <p:txBody>
          <a:bodyPr anchor="b">
            <a:normAutofit/>
          </a:bodyPr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0003" y="-20151"/>
            <a:ext cx="2923684" cy="7606877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809" y="3602911"/>
            <a:ext cx="5173392" cy="2015067"/>
          </a:xfrm>
        </p:spPr>
        <p:txBody>
          <a:bodyPr>
            <a:normAutofit/>
          </a:bodyPr>
          <a:lstStyle>
            <a:lvl1pPr marL="0" indent="0">
              <a:buNone/>
              <a:defRPr sz="176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90156" y="6810926"/>
            <a:ext cx="840248" cy="40231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57012" y="6810926"/>
            <a:ext cx="4333143" cy="402314"/>
          </a:xfrm>
        </p:spPr>
        <p:txBody>
          <a:bodyPr/>
          <a:lstStyle/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3929" y="6810925"/>
            <a:ext cx="356898" cy="362785"/>
          </a:xfrm>
        </p:spPr>
        <p:txBody>
          <a:bodyPr/>
          <a:lstStyle/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168376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7012" y="656723"/>
            <a:ext cx="8784250" cy="144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13" y="2270804"/>
            <a:ext cx="8784249" cy="445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1858" y="6807528"/>
            <a:ext cx="1505618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7012" y="6807528"/>
            <a:ext cx="6577116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8975">
              <a:lnSpc>
                <a:spcPts val="958"/>
              </a:lnSpc>
            </a:pPr>
            <a:r>
              <a:rPr lang="en-US"/>
              <a:t>School </a:t>
            </a:r>
            <a:r>
              <a:rPr lang="en-US" spc="-7"/>
              <a:t>of </a:t>
            </a:r>
            <a:r>
              <a:rPr lang="en-US" spc="-4"/>
              <a:t>Computer Engineering, </a:t>
            </a:r>
            <a:r>
              <a:rPr lang="en-US"/>
              <a:t>KIIT,</a:t>
            </a:r>
            <a:r>
              <a:rPr lang="en-US" spc="7"/>
              <a:t> </a:t>
            </a:r>
            <a:r>
              <a:rPr lang="en-US" spc="-4"/>
              <a:t>BBSR</a:t>
            </a:r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8729" y="6807528"/>
            <a:ext cx="48354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17950">
              <a:spcBef>
                <a:spcPts val="657"/>
              </a:spcBef>
            </a:pPr>
            <a:fld id="{81D60167-4931-47E6-BA6A-407CBD079E47}" type="slidenum">
              <a:rPr lang="en-IN" spc="-4" smtClean="0"/>
              <a:pPr marL="17950">
                <a:spcBef>
                  <a:spcPts val="657"/>
                </a:spcBef>
              </a:pPr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3229636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503789" rtl="0" eaLnBrk="1" latinLnBrk="0" hangingPunct="1">
        <a:spcBef>
          <a:spcPct val="0"/>
        </a:spcBef>
        <a:buNone/>
        <a:defRPr sz="3085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868" indent="-314868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30000"/>
        <a:buFont typeface="Arial"/>
        <a:buChar char="•"/>
        <a:defRPr sz="198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818657" indent="-314868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30000"/>
        <a:buFont typeface="Arial"/>
        <a:buChar char="•"/>
        <a:defRPr sz="176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322445" indent="-314868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30000"/>
        <a:buFont typeface="Arial"/>
        <a:buChar char="•"/>
        <a:defRPr sz="154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700287" indent="-188921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30000"/>
        <a:buFont typeface="Arial"/>
        <a:buChar char="•"/>
        <a:defRPr sz="154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204075" indent="-188921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30000"/>
        <a:buFont typeface="Arial"/>
        <a:buChar char="•"/>
        <a:defRPr sz="1322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770838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30000"/>
        <a:buFont typeface="Arial"/>
        <a:buChar char="•"/>
        <a:defRPr sz="1212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3274626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30000"/>
        <a:buFont typeface="Arial"/>
        <a:buChar char="•"/>
        <a:defRPr sz="1212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778415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30000"/>
        <a:buFont typeface="Arial"/>
        <a:buChar char="•"/>
        <a:defRPr sz="1212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4282204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00000"/>
        <a:buFont typeface="Arial"/>
        <a:buChar char="•"/>
        <a:defRPr sz="1212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oogle.com/group/nltk-users" TargetMode="External"/><Relationship Id="rId2" Type="http://schemas.openxmlformats.org/officeDocument/2006/relationships/hyperlink" Target="http://nltk.org/nltk_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tk.org/book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feature_extraction.text.CountVectorizer.html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sparse.csr_matrix.html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s-one-anonymous-confession-you-want-to-make-on-Quora" TargetMode="External"/><Relationship Id="rId2" Type="http://schemas.openxmlformats.org/officeDocument/2006/relationships/hyperlink" Target="https://www.oosay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nfessions4u.com/" TargetMode="External"/><Relationship Id="rId5" Type="http://schemas.openxmlformats.org/officeDocument/2006/relationships/hyperlink" Target="https://www.secret-confessions.com/" TargetMode="External"/><Relationship Id="rId4" Type="http://schemas.openxmlformats.org/officeDocument/2006/relationships/hyperlink" Target="http://www.confessions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85476" y="7479677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/>
          <p:nvPr/>
        </p:nvSpPr>
        <p:spPr>
          <a:xfrm>
            <a:off x="4935894" y="5760710"/>
            <a:ext cx="821612" cy="757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5" name="object 5"/>
          <p:cNvSpPr txBox="1"/>
          <p:nvPr/>
        </p:nvSpPr>
        <p:spPr>
          <a:xfrm>
            <a:off x="2800420" y="208593"/>
            <a:ext cx="5092560" cy="2527597"/>
          </a:xfrm>
          <a:prstGeom prst="rect">
            <a:avLst/>
          </a:prstGeom>
        </p:spPr>
        <p:txBody>
          <a:bodyPr vert="horz" wrap="square" lIns="0" tIns="52052" rIns="0" bIns="0" rtlCol="0">
            <a:spAutoFit/>
          </a:bodyPr>
          <a:lstStyle/>
          <a:p>
            <a:pPr marL="2244" algn="ctr">
              <a:spcBef>
                <a:spcPts val="4"/>
              </a:spcBef>
            </a:pPr>
            <a:r>
              <a:rPr sz="2000" b="1" spc="-4" dirty="0">
                <a:latin typeface="Times New Roman"/>
                <a:cs typeface="Times New Roman"/>
              </a:rPr>
              <a:t>“ALLEVIATE”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2693" algn="ctr"/>
            <a:r>
              <a:rPr b="1" spc="-4" dirty="0">
                <a:latin typeface="Times New Roman"/>
                <a:cs typeface="Times New Roman"/>
              </a:rPr>
              <a:t>BACHELOR’S DEGREE IN</a:t>
            </a:r>
            <a:endParaRPr dirty="0">
              <a:latin typeface="Times New Roman"/>
              <a:cs typeface="Times New Roman"/>
            </a:endParaRPr>
          </a:p>
          <a:p>
            <a:pPr marL="2244" algn="ctr">
              <a:spcBef>
                <a:spcPts val="102"/>
              </a:spcBef>
            </a:pPr>
            <a:r>
              <a:rPr b="1" dirty="0">
                <a:latin typeface="Times New Roman"/>
                <a:cs typeface="Times New Roman"/>
              </a:rPr>
              <a:t>COMPUTER SCIENCE AND</a:t>
            </a:r>
            <a:r>
              <a:rPr b="1" spc="-32" dirty="0">
                <a:latin typeface="Times New Roman"/>
                <a:cs typeface="Times New Roman"/>
              </a:rPr>
              <a:t> </a:t>
            </a:r>
            <a:r>
              <a:rPr b="1" spc="-4" dirty="0">
                <a:latin typeface="Times New Roman"/>
                <a:cs typeface="Times New Roman"/>
              </a:rPr>
              <a:t>ENGINEERING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898" algn="ctr"/>
            <a:r>
              <a:rPr b="1" spc="-4" dirty="0">
                <a:latin typeface="Times New Roman"/>
                <a:cs typeface="Times New Roman"/>
              </a:rPr>
              <a:t>BY</a:t>
            </a:r>
            <a:endParaRPr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25984"/>
              </p:ext>
            </p:extLst>
          </p:nvPr>
        </p:nvGraphicFramePr>
        <p:xfrm>
          <a:off x="2863605" y="3664250"/>
          <a:ext cx="4598320" cy="116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002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SIDHARTH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PUROHIT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3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170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86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SHUBHAM KUMAR MAURYA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0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17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074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848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NIWANSHU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MAHESWARI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170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051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848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ABHISH KUMAR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ANAND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170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005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002">
                <a:tc>
                  <a:txBody>
                    <a:bodyPr/>
                    <a:lstStyle/>
                    <a:p>
                      <a:pPr marL="31750">
                        <a:lnSpc>
                          <a:spcPts val="183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SURAJ KUMAR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MISHRA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830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80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951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534287" y="5292250"/>
            <a:ext cx="1624827" cy="317412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220787" marR="3590" indent="-212261">
              <a:lnSpc>
                <a:spcPct val="108900"/>
              </a:lnSpc>
              <a:spcBef>
                <a:spcPts val="67"/>
              </a:spcBef>
            </a:pPr>
            <a:r>
              <a:rPr sz="954" b="1" spc="-4" dirty="0">
                <a:latin typeface="Times New Roman"/>
                <a:cs typeface="Times New Roman"/>
              </a:rPr>
              <a:t>UNDER </a:t>
            </a:r>
            <a:r>
              <a:rPr sz="954" b="1" dirty="0">
                <a:latin typeface="Times New Roman"/>
                <a:cs typeface="Times New Roman"/>
              </a:rPr>
              <a:t>THE GUIDANCE</a:t>
            </a:r>
            <a:r>
              <a:rPr sz="954" b="1" spc="-71" dirty="0">
                <a:latin typeface="Times New Roman"/>
                <a:cs typeface="Times New Roman"/>
              </a:rPr>
              <a:t> </a:t>
            </a:r>
            <a:r>
              <a:rPr sz="954" b="1" dirty="0">
                <a:latin typeface="Times New Roman"/>
                <a:cs typeface="Times New Roman"/>
              </a:rPr>
              <a:t>OF  PROF. </a:t>
            </a:r>
            <a:r>
              <a:rPr sz="954" b="1" spc="-4" dirty="0">
                <a:latin typeface="Times New Roman"/>
                <a:cs typeface="Times New Roman"/>
              </a:rPr>
              <a:t>AJAY</a:t>
            </a:r>
            <a:r>
              <a:rPr sz="954" b="1" spc="-14" dirty="0">
                <a:latin typeface="Times New Roman"/>
                <a:cs typeface="Times New Roman"/>
              </a:rPr>
              <a:t> </a:t>
            </a:r>
            <a:r>
              <a:rPr sz="954" b="1" spc="-4" dirty="0">
                <a:latin typeface="Times New Roman"/>
                <a:cs typeface="Times New Roman"/>
              </a:rPr>
              <a:t>ANAND</a:t>
            </a:r>
            <a:endParaRPr sz="954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0363" y="6635483"/>
            <a:ext cx="3892674" cy="668140"/>
          </a:xfrm>
          <a:prstGeom prst="rect">
            <a:avLst/>
          </a:prstGeom>
        </p:spPr>
        <p:txBody>
          <a:bodyPr vert="horz" wrap="square" lIns="0" tIns="21090" rIns="0" bIns="0" rtlCol="0">
            <a:spAutoFit/>
          </a:bodyPr>
          <a:lstStyle/>
          <a:p>
            <a:pPr marL="449" algn="ctr">
              <a:spcBef>
                <a:spcPts val="166"/>
              </a:spcBef>
            </a:pPr>
            <a:r>
              <a:rPr sz="954" b="1" dirty="0">
                <a:latin typeface="Times New Roman"/>
                <a:cs typeface="Times New Roman"/>
              </a:rPr>
              <a:t>SCHOOL OF </a:t>
            </a:r>
            <a:r>
              <a:rPr sz="954" b="1" spc="-4" dirty="0">
                <a:latin typeface="Times New Roman"/>
                <a:cs typeface="Times New Roman"/>
              </a:rPr>
              <a:t>COMPUTER</a:t>
            </a:r>
            <a:r>
              <a:rPr sz="954" b="1" spc="-18" dirty="0">
                <a:latin typeface="Times New Roman"/>
                <a:cs typeface="Times New Roman"/>
              </a:rPr>
              <a:t> </a:t>
            </a:r>
            <a:r>
              <a:rPr sz="954" b="1" spc="-4" dirty="0">
                <a:latin typeface="Times New Roman"/>
                <a:cs typeface="Times New Roman"/>
              </a:rPr>
              <a:t>ENGINEERING</a:t>
            </a:r>
            <a:endParaRPr sz="954" dirty="0">
              <a:latin typeface="Times New Roman"/>
              <a:cs typeface="Times New Roman"/>
            </a:endParaRPr>
          </a:p>
          <a:p>
            <a:pPr algn="ctr">
              <a:spcBef>
                <a:spcPts val="120"/>
              </a:spcBef>
            </a:pPr>
            <a:r>
              <a:rPr sz="1166" b="1" spc="-4" dirty="0">
                <a:latin typeface="Times New Roman"/>
                <a:cs typeface="Times New Roman"/>
              </a:rPr>
              <a:t>KALINGA </a:t>
            </a:r>
            <a:r>
              <a:rPr sz="1166" b="1" dirty="0">
                <a:latin typeface="Times New Roman"/>
                <a:cs typeface="Times New Roman"/>
              </a:rPr>
              <a:t>INSTITUTE OF INDUSTRIAL</a:t>
            </a:r>
            <a:r>
              <a:rPr sz="1166" b="1" spc="-42" dirty="0">
                <a:latin typeface="Times New Roman"/>
                <a:cs typeface="Times New Roman"/>
              </a:rPr>
              <a:t> </a:t>
            </a:r>
            <a:r>
              <a:rPr sz="1166" b="1" spc="-4" dirty="0">
                <a:latin typeface="Times New Roman"/>
                <a:cs typeface="Times New Roman"/>
              </a:rPr>
              <a:t>TECHNOLOGY</a:t>
            </a:r>
            <a:endParaRPr sz="1166" dirty="0">
              <a:latin typeface="Times New Roman"/>
              <a:cs typeface="Times New Roman"/>
            </a:endParaRPr>
          </a:p>
          <a:p>
            <a:pPr marL="963027" marR="958091" algn="ctr">
              <a:lnSpc>
                <a:spcPts val="1138"/>
              </a:lnSpc>
              <a:spcBef>
                <a:spcPts val="162"/>
              </a:spcBef>
            </a:pPr>
            <a:r>
              <a:rPr sz="954" b="1" spc="-4" dirty="0">
                <a:latin typeface="Times New Roman"/>
                <a:cs typeface="Times New Roman"/>
              </a:rPr>
              <a:t>BHUBANESWAR, ODISHA </a:t>
            </a:r>
            <a:r>
              <a:rPr sz="954" b="1" dirty="0">
                <a:latin typeface="Times New Roman"/>
                <a:cs typeface="Times New Roman"/>
              </a:rPr>
              <a:t>-</a:t>
            </a:r>
            <a:r>
              <a:rPr sz="954" b="1" spc="-21" dirty="0">
                <a:latin typeface="Times New Roman"/>
                <a:cs typeface="Times New Roman"/>
              </a:rPr>
              <a:t> </a:t>
            </a:r>
            <a:r>
              <a:rPr sz="954" b="1" spc="-4" dirty="0">
                <a:latin typeface="Times New Roman"/>
                <a:cs typeface="Times New Roman"/>
              </a:rPr>
              <a:t>751024  </a:t>
            </a:r>
            <a:r>
              <a:rPr sz="954" b="1" dirty="0">
                <a:latin typeface="Times New Roman"/>
                <a:cs typeface="Times New Roman"/>
              </a:rPr>
              <a:t>May</a:t>
            </a:r>
            <a:r>
              <a:rPr sz="954" b="1" spc="-11" dirty="0">
                <a:latin typeface="Times New Roman"/>
                <a:cs typeface="Times New Roman"/>
              </a:rPr>
              <a:t> </a:t>
            </a:r>
            <a:r>
              <a:rPr sz="954" b="1" spc="-4" dirty="0">
                <a:latin typeface="Times New Roman"/>
                <a:cs typeface="Times New Roman"/>
              </a:rPr>
              <a:t>2020</a:t>
            </a:r>
            <a:endParaRPr sz="954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08150" y="7025660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4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 txBox="1"/>
          <p:nvPr/>
        </p:nvSpPr>
        <p:spPr>
          <a:xfrm>
            <a:off x="9613900" y="196850"/>
            <a:ext cx="540712" cy="134160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13" i="1" spc="-4" dirty="0">
                <a:latin typeface="Times New Roman"/>
                <a:cs typeface="Times New Roman"/>
              </a:rPr>
              <a:t>ALLEVIATE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0597" y="353961"/>
            <a:ext cx="2508009" cy="483807"/>
          </a:xfrm>
          <a:prstGeom prst="rect">
            <a:avLst/>
          </a:prstGeom>
        </p:spPr>
        <p:txBody>
          <a:bodyPr vert="horz" wrap="square" lIns="0" tIns="8974" rIns="0" bIns="0" rtlCol="0" anchor="ctr">
            <a:spAutoFit/>
          </a:bodyPr>
          <a:lstStyle/>
          <a:p>
            <a:pPr marL="8975">
              <a:spcBef>
                <a:spcPts val="71"/>
              </a:spcBef>
            </a:pPr>
            <a:r>
              <a:rPr dirty="0"/>
              <a:t>Chapter</a:t>
            </a:r>
            <a:r>
              <a:rPr spc="-57" dirty="0"/>
              <a:t> </a:t>
            </a:r>
            <a:r>
              <a:rPr dirty="0"/>
              <a:t>3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11"/>
          </p:nvPr>
        </p:nvSpPr>
        <p:spPr>
          <a:xfrm>
            <a:off x="3030690" y="7206777"/>
            <a:ext cx="4647724" cy="1357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75"/>
            <a:r>
              <a:rPr dirty="0"/>
              <a:t>School </a:t>
            </a:r>
            <a:r>
              <a:rPr spc="-7" dirty="0"/>
              <a:t>of </a:t>
            </a:r>
            <a:r>
              <a:rPr spc="-4" dirty="0"/>
              <a:t>Computer Engineering, </a:t>
            </a:r>
            <a:r>
              <a:rPr dirty="0"/>
              <a:t>KIIT,</a:t>
            </a:r>
            <a:r>
              <a:rPr spc="7" dirty="0"/>
              <a:t> </a:t>
            </a:r>
            <a:r>
              <a:rPr spc="-4" dirty="0"/>
              <a:t>BBSR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xfrm>
            <a:off x="11896281" y="4842683"/>
            <a:ext cx="341698" cy="220021"/>
          </a:xfrm>
          <a:prstGeom prst="rect">
            <a:avLst/>
          </a:prstGeom>
        </p:spPr>
        <p:txBody>
          <a:bodyPr vert="horz" wrap="square" lIns="0" tIns="83463" rIns="0" bIns="0" rtlCol="0" anchor="ctr">
            <a:spAutoFit/>
          </a:bodyPr>
          <a:lstStyle/>
          <a:p>
            <a:pPr marL="17950">
              <a:spcBef>
                <a:spcPts val="657"/>
              </a:spcBef>
            </a:pPr>
            <a:r>
              <a:rPr spc="-4" dirty="0"/>
              <a:t>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3300" y="984140"/>
            <a:ext cx="4104471" cy="724642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2000" spc="-4" dirty="0">
                <a:latin typeface="Times New Roman"/>
                <a:cs typeface="Times New Roman"/>
              </a:rPr>
              <a:t>Software </a:t>
            </a:r>
            <a:r>
              <a:rPr sz="2000" dirty="0">
                <a:latin typeface="Times New Roman"/>
                <a:cs typeface="Times New Roman"/>
              </a:rPr>
              <a:t>Requirements</a:t>
            </a:r>
            <a:r>
              <a:rPr sz="2000" spc="-7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Specification</a:t>
            </a:r>
            <a:endParaRPr sz="2000" dirty="0">
              <a:latin typeface="Times New Roman"/>
              <a:cs typeface="Times New Roman"/>
            </a:endParaRPr>
          </a:p>
          <a:p>
            <a:pPr marL="8975">
              <a:spcBef>
                <a:spcPts val="1452"/>
              </a:spcBef>
              <a:tabLst>
                <a:tab pos="323103" algn="l"/>
              </a:tabLst>
            </a:pPr>
            <a:r>
              <a:rPr sz="1400" dirty="0">
                <a:latin typeface="Times New Roman"/>
                <a:cs typeface="Times New Roman"/>
              </a:rPr>
              <a:t>3.1	Introduction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1152" y="1804791"/>
            <a:ext cx="8686800" cy="1849994"/>
          </a:xfrm>
          <a:prstGeom prst="rect">
            <a:avLst/>
          </a:prstGeom>
        </p:spPr>
        <p:txBody>
          <a:bodyPr vert="horz" wrap="square" lIns="0" tIns="13462" rIns="0" bIns="0" rtlCol="0">
            <a:spAutoFit/>
          </a:bodyPr>
          <a:lstStyle/>
          <a:p>
            <a:pPr marL="197452" marR="25130" indent="188028">
              <a:spcBef>
                <a:spcPts val="106"/>
              </a:spcBef>
            </a:pPr>
            <a:r>
              <a:rPr sz="1100" dirty="0">
                <a:latin typeface="Times New Roman"/>
                <a:cs typeface="Times New Roman"/>
              </a:rPr>
              <a:t>Good </a:t>
            </a:r>
            <a:r>
              <a:rPr sz="1100" spc="-4" dirty="0">
                <a:latin typeface="Times New Roman"/>
                <a:cs typeface="Times New Roman"/>
              </a:rPr>
              <a:t>mental health is related to mental </a:t>
            </a:r>
            <a:r>
              <a:rPr sz="1100" spc="4" dirty="0">
                <a:latin typeface="Times New Roman"/>
                <a:cs typeface="Times New Roman"/>
              </a:rPr>
              <a:t>and </a:t>
            </a:r>
            <a:r>
              <a:rPr sz="1100" spc="-4" dirty="0">
                <a:latin typeface="Times New Roman"/>
                <a:cs typeface="Times New Roman"/>
              </a:rPr>
              <a:t>psychological wellbeing. In this </a:t>
            </a:r>
            <a:r>
              <a:rPr sz="1100" dirty="0">
                <a:latin typeface="Times New Roman"/>
                <a:cs typeface="Times New Roman"/>
              </a:rPr>
              <a:t>era of </a:t>
            </a:r>
            <a:r>
              <a:rPr sz="1100" spc="-4" dirty="0">
                <a:latin typeface="Times New Roman"/>
                <a:cs typeface="Times New Roman"/>
              </a:rPr>
              <a:t>multiple  simultaneous technological changes, people tend to neglect their mental health </a:t>
            </a:r>
            <a:r>
              <a:rPr sz="1100" spc="4" dirty="0">
                <a:latin typeface="Times New Roman"/>
                <a:cs typeface="Times New Roman"/>
              </a:rPr>
              <a:t>which </a:t>
            </a:r>
            <a:r>
              <a:rPr sz="1100" spc="-4" dirty="0">
                <a:latin typeface="Times New Roman"/>
                <a:cs typeface="Times New Roman"/>
              </a:rPr>
              <a:t>leads to problems like  social </a:t>
            </a:r>
            <a:r>
              <a:rPr sz="1100" dirty="0">
                <a:latin typeface="Times New Roman"/>
                <a:cs typeface="Times New Roman"/>
              </a:rPr>
              <a:t>anxiety, </a:t>
            </a:r>
            <a:r>
              <a:rPr sz="1100" spc="-4" dirty="0">
                <a:latin typeface="Times New Roman"/>
                <a:cs typeface="Times New Roman"/>
              </a:rPr>
              <a:t>obsessive compulsion disorder and various personality</a:t>
            </a:r>
            <a:r>
              <a:rPr sz="1100" spc="42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disorders.</a:t>
            </a:r>
            <a:endParaRPr sz="1100" dirty="0">
              <a:latin typeface="Times New Roman"/>
              <a:cs typeface="Times New Roman"/>
            </a:endParaRPr>
          </a:p>
          <a:p>
            <a:pPr marL="197452" marR="80776" indent="188028">
              <a:spcBef>
                <a:spcPts val="21"/>
              </a:spcBef>
            </a:pPr>
            <a:r>
              <a:rPr sz="1100" spc="-4" dirty="0">
                <a:latin typeface="Times New Roman"/>
                <a:cs typeface="Times New Roman"/>
              </a:rPr>
              <a:t>Emotional and </a:t>
            </a:r>
            <a:r>
              <a:rPr sz="1100" dirty="0">
                <a:latin typeface="Times New Roman"/>
                <a:cs typeface="Times New Roman"/>
              </a:rPr>
              <a:t>mental </a:t>
            </a:r>
            <a:r>
              <a:rPr sz="1100" spc="-4" dirty="0">
                <a:latin typeface="Times New Roman"/>
                <a:cs typeface="Times New Roman"/>
              </a:rPr>
              <a:t>health </a:t>
            </a:r>
            <a:r>
              <a:rPr sz="1100" spc="-7" dirty="0">
                <a:latin typeface="Times New Roman"/>
                <a:cs typeface="Times New Roman"/>
              </a:rPr>
              <a:t>is </a:t>
            </a:r>
            <a:r>
              <a:rPr sz="1100" spc="-4" dirty="0">
                <a:latin typeface="Times New Roman"/>
                <a:cs typeface="Times New Roman"/>
              </a:rPr>
              <a:t>important because it's a vital </a:t>
            </a:r>
            <a:r>
              <a:rPr sz="1100" spc="4" dirty="0">
                <a:latin typeface="Times New Roman"/>
                <a:cs typeface="Times New Roman"/>
              </a:rPr>
              <a:t>part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4" dirty="0">
                <a:latin typeface="Times New Roman"/>
                <a:cs typeface="Times New Roman"/>
              </a:rPr>
              <a:t>your life and impacts </a:t>
            </a:r>
            <a:r>
              <a:rPr sz="1100" dirty="0">
                <a:latin typeface="Times New Roman"/>
                <a:cs typeface="Times New Roman"/>
              </a:rPr>
              <a:t>your  thoughts, </a:t>
            </a:r>
            <a:r>
              <a:rPr sz="1100" spc="-4" dirty="0">
                <a:latin typeface="Times New Roman"/>
                <a:cs typeface="Times New Roman"/>
              </a:rPr>
              <a:t>behaviours and emotions. Being healthy emotionally can promote productivity </a:t>
            </a:r>
            <a:r>
              <a:rPr sz="1100" spc="-7" dirty="0">
                <a:latin typeface="Times New Roman"/>
                <a:cs typeface="Times New Roman"/>
              </a:rPr>
              <a:t>and </a:t>
            </a:r>
            <a:r>
              <a:rPr sz="1100" spc="-4" dirty="0">
                <a:latin typeface="Times New Roman"/>
                <a:cs typeface="Times New Roman"/>
              </a:rPr>
              <a:t>effectiveness  in activities like </a:t>
            </a:r>
            <a:r>
              <a:rPr sz="1100" dirty="0">
                <a:latin typeface="Times New Roman"/>
                <a:cs typeface="Times New Roman"/>
              </a:rPr>
              <a:t>work, </a:t>
            </a:r>
            <a:r>
              <a:rPr sz="1100" spc="-4" dirty="0">
                <a:latin typeface="Times New Roman"/>
                <a:cs typeface="Times New Roman"/>
              </a:rPr>
              <a:t>school </a:t>
            </a:r>
            <a:r>
              <a:rPr sz="1100" dirty="0">
                <a:latin typeface="Times New Roman"/>
                <a:cs typeface="Times New Roman"/>
              </a:rPr>
              <a:t>or sports</a:t>
            </a:r>
            <a:r>
              <a:rPr sz="1050" dirty="0">
                <a:latin typeface="Times New Roman"/>
                <a:cs typeface="Times New Roman"/>
              </a:rPr>
              <a:t>.</a:t>
            </a:r>
          </a:p>
          <a:p>
            <a:pPr>
              <a:spcBef>
                <a:spcPts val="21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8975">
              <a:tabLst>
                <a:tab pos="358555" algn="l"/>
              </a:tabLst>
            </a:pPr>
            <a:r>
              <a:rPr sz="1400" dirty="0">
                <a:latin typeface="Times New Roman"/>
                <a:cs typeface="Times New Roman"/>
              </a:rPr>
              <a:t>3.2	Purpose</a:t>
            </a:r>
          </a:p>
          <a:p>
            <a:pPr marL="197452" marR="3590" indent="188028" algn="just">
              <a:spcBef>
                <a:spcPts val="965"/>
              </a:spcBef>
            </a:pPr>
            <a:r>
              <a:rPr sz="1050" spc="-4" dirty="0">
                <a:latin typeface="Times New Roman"/>
                <a:cs typeface="Times New Roman"/>
              </a:rPr>
              <a:t>Our </a:t>
            </a:r>
            <a:r>
              <a:rPr sz="1050" dirty="0">
                <a:latin typeface="Times New Roman"/>
                <a:cs typeface="Times New Roman"/>
              </a:rPr>
              <a:t>goal </a:t>
            </a:r>
            <a:r>
              <a:rPr sz="1050" spc="-4" dirty="0">
                <a:latin typeface="Times New Roman"/>
                <a:cs typeface="Times New Roman"/>
              </a:rPr>
              <a:t>is to provide a platform in which </a:t>
            </a:r>
            <a:r>
              <a:rPr sz="1050" dirty="0">
                <a:latin typeface="Times New Roman"/>
                <a:cs typeface="Times New Roman"/>
              </a:rPr>
              <a:t>people </a:t>
            </a:r>
            <a:r>
              <a:rPr sz="1050" spc="-7" dirty="0">
                <a:latin typeface="Times New Roman"/>
                <a:cs typeface="Times New Roman"/>
              </a:rPr>
              <a:t>can </a:t>
            </a:r>
            <a:r>
              <a:rPr sz="1050" dirty="0">
                <a:latin typeface="Times New Roman"/>
                <a:cs typeface="Times New Roman"/>
              </a:rPr>
              <a:t>communicate </a:t>
            </a:r>
            <a:r>
              <a:rPr sz="1050" spc="-4" dirty="0">
                <a:latin typeface="Times New Roman"/>
                <a:cs typeface="Times New Roman"/>
              </a:rPr>
              <a:t>their mental worries, get help with  the issues </a:t>
            </a:r>
            <a:r>
              <a:rPr sz="1050" dirty="0">
                <a:latin typeface="Times New Roman"/>
                <a:cs typeface="Times New Roman"/>
              </a:rPr>
              <a:t>troubling </a:t>
            </a:r>
            <a:r>
              <a:rPr sz="1050" spc="-4" dirty="0">
                <a:latin typeface="Times New Roman"/>
                <a:cs typeface="Times New Roman"/>
              </a:rPr>
              <a:t>their minds and rise </a:t>
            </a:r>
            <a:r>
              <a:rPr sz="1050" dirty="0">
                <a:latin typeface="Times New Roman"/>
                <a:cs typeface="Times New Roman"/>
              </a:rPr>
              <a:t>or </a:t>
            </a:r>
            <a:r>
              <a:rPr sz="1050" spc="-4" dirty="0">
                <a:latin typeface="Times New Roman"/>
                <a:cs typeface="Times New Roman"/>
              </a:rPr>
              <a:t>“Alleviate” their mental state to strive </a:t>
            </a:r>
            <a:r>
              <a:rPr sz="1050" dirty="0">
                <a:latin typeface="Times New Roman"/>
                <a:cs typeface="Times New Roman"/>
              </a:rPr>
              <a:t>for </a:t>
            </a:r>
            <a:r>
              <a:rPr sz="1050" spc="-4" dirty="0">
                <a:latin typeface="Times New Roman"/>
                <a:cs typeface="Times New Roman"/>
              </a:rPr>
              <a:t>a better world. </a:t>
            </a:r>
            <a:r>
              <a:rPr sz="1050" spc="-7" dirty="0">
                <a:latin typeface="Times New Roman"/>
                <a:cs typeface="Times New Roman"/>
              </a:rPr>
              <a:t>We </a:t>
            </a:r>
            <a:r>
              <a:rPr sz="1050" spc="-4" dirty="0">
                <a:latin typeface="Times New Roman"/>
                <a:cs typeface="Times New Roman"/>
              </a:rPr>
              <a:t>also  like to share your burdens so that </a:t>
            </a:r>
            <a:r>
              <a:rPr sz="1050" dirty="0">
                <a:latin typeface="Times New Roman"/>
                <a:cs typeface="Times New Roman"/>
              </a:rPr>
              <a:t>you </a:t>
            </a:r>
            <a:r>
              <a:rPr sz="1050" spc="-4" dirty="0">
                <a:latin typeface="Times New Roman"/>
                <a:cs typeface="Times New Roman"/>
              </a:rPr>
              <a:t>can feel at</a:t>
            </a:r>
            <a:r>
              <a:rPr sz="1050" spc="49" dirty="0">
                <a:latin typeface="Times New Roman"/>
                <a:cs typeface="Times New Roman"/>
              </a:rPr>
              <a:t> </a:t>
            </a:r>
            <a:r>
              <a:rPr sz="1050" spc="-4" dirty="0">
                <a:latin typeface="Times New Roman"/>
                <a:cs typeface="Times New Roman"/>
              </a:rPr>
              <a:t>ease.</a:t>
            </a:r>
            <a:endParaRPr sz="1050" dirty="0">
              <a:latin typeface="Times New Roman"/>
              <a:cs typeface="Times New Roman"/>
            </a:endParaRPr>
          </a:p>
          <a:p>
            <a:pPr marL="197452" marR="163347" indent="188028">
              <a:spcBef>
                <a:spcPts val="21"/>
              </a:spcBef>
            </a:pPr>
            <a:r>
              <a:rPr sz="1050" spc="-4" dirty="0">
                <a:latin typeface="Times New Roman"/>
                <a:cs typeface="Times New Roman"/>
              </a:rPr>
              <a:t>Sharing your emotions </a:t>
            </a:r>
            <a:r>
              <a:rPr sz="1050" dirty="0">
                <a:latin typeface="Times New Roman"/>
                <a:cs typeface="Times New Roman"/>
              </a:rPr>
              <a:t>helps </a:t>
            </a:r>
            <a:r>
              <a:rPr sz="1050" spc="-4" dirty="0">
                <a:latin typeface="Times New Roman"/>
                <a:cs typeface="Times New Roman"/>
              </a:rPr>
              <a:t>release any </a:t>
            </a:r>
            <a:r>
              <a:rPr sz="1050" dirty="0">
                <a:latin typeface="Times New Roman"/>
                <a:cs typeface="Times New Roman"/>
              </a:rPr>
              <a:t>anxiety you </a:t>
            </a:r>
            <a:r>
              <a:rPr sz="1050" spc="-4" dirty="0">
                <a:latin typeface="Times New Roman"/>
                <a:cs typeface="Times New Roman"/>
              </a:rPr>
              <a:t>may </a:t>
            </a:r>
            <a:r>
              <a:rPr sz="1050" dirty="0">
                <a:latin typeface="Times New Roman"/>
                <a:cs typeface="Times New Roman"/>
              </a:rPr>
              <a:t>be </a:t>
            </a:r>
            <a:r>
              <a:rPr sz="1050" spc="-4" dirty="0">
                <a:latin typeface="Times New Roman"/>
                <a:cs typeface="Times New Roman"/>
              </a:rPr>
              <a:t>having. It can also help improve  communication between people. </a:t>
            </a:r>
            <a:r>
              <a:rPr sz="1050" dirty="0">
                <a:latin typeface="Times New Roman"/>
                <a:cs typeface="Times New Roman"/>
              </a:rPr>
              <a:t>There </a:t>
            </a:r>
            <a:r>
              <a:rPr sz="1050" spc="-4" dirty="0">
                <a:latin typeface="Times New Roman"/>
                <a:cs typeface="Times New Roman"/>
              </a:rPr>
              <a:t>is always help and</a:t>
            </a:r>
            <a:endParaRPr lang="en-IN" sz="1050" spc="-4" dirty="0">
              <a:latin typeface="Times New Roman"/>
              <a:cs typeface="Times New Roman"/>
            </a:endParaRPr>
          </a:p>
          <a:p>
            <a:pPr marL="197452" marR="163347" indent="188028">
              <a:spcBef>
                <a:spcPts val="21"/>
              </a:spcBef>
            </a:pPr>
            <a:r>
              <a:rPr sz="1050" spc="-4" dirty="0">
                <a:latin typeface="Times New Roman"/>
                <a:cs typeface="Times New Roman"/>
              </a:rPr>
              <a:t> support </a:t>
            </a:r>
            <a:r>
              <a:rPr sz="1050" dirty="0">
                <a:latin typeface="Times New Roman"/>
                <a:cs typeface="Times New Roman"/>
              </a:rPr>
              <a:t>out there </a:t>
            </a:r>
            <a:r>
              <a:rPr sz="1050" spc="-4" dirty="0">
                <a:latin typeface="Times New Roman"/>
                <a:cs typeface="Times New Roman"/>
              </a:rPr>
              <a:t>when </a:t>
            </a:r>
            <a:r>
              <a:rPr sz="1050" dirty="0">
                <a:latin typeface="Times New Roman"/>
                <a:cs typeface="Times New Roman"/>
              </a:rPr>
              <a:t>you </a:t>
            </a:r>
            <a:r>
              <a:rPr sz="1050" spc="-4" dirty="0">
                <a:latin typeface="Times New Roman"/>
                <a:cs typeface="Times New Roman"/>
              </a:rPr>
              <a:t>need it, and </a:t>
            </a:r>
            <a:r>
              <a:rPr sz="1050" spc="-7" dirty="0">
                <a:latin typeface="Times New Roman"/>
                <a:cs typeface="Times New Roman"/>
              </a:rPr>
              <a:t>by  </a:t>
            </a:r>
            <a:r>
              <a:rPr sz="1050" spc="-4" dirty="0">
                <a:latin typeface="Times New Roman"/>
                <a:cs typeface="Times New Roman"/>
              </a:rPr>
              <a:t>looking at </a:t>
            </a:r>
            <a:r>
              <a:rPr sz="1050" dirty="0">
                <a:latin typeface="Times New Roman"/>
                <a:cs typeface="Times New Roman"/>
              </a:rPr>
              <a:t>our </a:t>
            </a:r>
            <a:r>
              <a:rPr sz="1050" spc="-4" dirty="0">
                <a:latin typeface="Times New Roman"/>
                <a:cs typeface="Times New Roman"/>
              </a:rPr>
              <a:t>self-help recommendations above you could find </a:t>
            </a:r>
            <a:r>
              <a:rPr sz="1050" dirty="0">
                <a:latin typeface="Times New Roman"/>
                <a:cs typeface="Times New Roman"/>
              </a:rPr>
              <a:t>some </a:t>
            </a:r>
            <a:r>
              <a:rPr sz="1050" spc="-4" dirty="0">
                <a:latin typeface="Times New Roman"/>
                <a:cs typeface="Times New Roman"/>
              </a:rPr>
              <a:t>tips that maybe useful to</a:t>
            </a:r>
            <a:r>
              <a:rPr sz="1050" spc="155" dirty="0">
                <a:latin typeface="Times New Roman"/>
                <a:cs typeface="Times New Roman"/>
              </a:rPr>
              <a:t> </a:t>
            </a:r>
            <a:r>
              <a:rPr sz="1050" spc="-4" dirty="0">
                <a:latin typeface="Times New Roman"/>
                <a:cs typeface="Times New Roman"/>
              </a:rPr>
              <a:t>yourself.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8285" y="3968636"/>
            <a:ext cx="2165986" cy="224959"/>
          </a:xfrm>
          <a:prstGeom prst="rect">
            <a:avLst/>
          </a:prstGeom>
        </p:spPr>
        <p:txBody>
          <a:bodyPr vert="horz" wrap="square" lIns="0" tIns="9423" rIns="0" bIns="0" rtlCol="0">
            <a:spAutoFit/>
          </a:bodyPr>
          <a:lstStyle/>
          <a:p>
            <a:pPr marL="8975">
              <a:spcBef>
                <a:spcPts val="74"/>
              </a:spcBef>
              <a:tabLst>
                <a:tab pos="358555" algn="l"/>
              </a:tabLst>
            </a:pPr>
            <a:r>
              <a:rPr sz="1400" dirty="0">
                <a:latin typeface="Times New Roman"/>
                <a:cs typeface="Times New Roman"/>
              </a:rPr>
              <a:t>3.3	Functional</a:t>
            </a:r>
            <a:r>
              <a:rPr sz="1400" spc="-32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Times New Roman"/>
                <a:cs typeface="Times New Roman"/>
              </a:rPr>
              <a:t>Requirements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4115" y="4279571"/>
            <a:ext cx="800971" cy="270031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48" dirty="0">
                <a:latin typeface="Times New Roman"/>
                <a:cs typeface="Times New Roman"/>
              </a:rPr>
              <a:t>3.3.1 </a:t>
            </a:r>
            <a:r>
              <a:rPr sz="848" spc="-4" dirty="0">
                <a:latin typeface="Times New Roman"/>
                <a:cs typeface="Times New Roman"/>
              </a:rPr>
              <a:t>Dark</a:t>
            </a:r>
            <a:r>
              <a:rPr sz="848" spc="-49" dirty="0">
                <a:latin typeface="Times New Roman"/>
                <a:cs typeface="Times New Roman"/>
              </a:rPr>
              <a:t> </a:t>
            </a:r>
            <a:r>
              <a:rPr sz="848" spc="-4" dirty="0">
                <a:latin typeface="Times New Roman"/>
                <a:cs typeface="Times New Roman"/>
              </a:rPr>
              <a:t>Diary</a:t>
            </a:r>
            <a:endParaRPr sz="848" dirty="0">
              <a:latin typeface="Times New Roman"/>
              <a:cs typeface="Times New Roman"/>
            </a:endParaRPr>
          </a:p>
          <a:p>
            <a:pPr marL="304704"/>
            <a:r>
              <a:rPr sz="848" dirty="0">
                <a:latin typeface="Times New Roman"/>
                <a:cs typeface="Times New Roman"/>
              </a:rPr>
              <a:t>3.3.1.1)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66702" y="4402962"/>
            <a:ext cx="7055448" cy="163989"/>
          </a:xfrm>
          <a:prstGeom prst="rect">
            <a:avLst/>
          </a:prstGeom>
        </p:spPr>
        <p:txBody>
          <a:bodyPr vert="horz" wrap="square" lIns="0" tIns="10320" rIns="0" bIns="0" rtlCol="0">
            <a:spAutoFit/>
          </a:bodyPr>
          <a:lstStyle/>
          <a:p>
            <a:pPr marL="8975" marR="3590">
              <a:spcBef>
                <a:spcPts val="81"/>
              </a:spcBef>
            </a:pPr>
            <a:r>
              <a:rPr sz="1000" b="1" spc="-4" dirty="0">
                <a:latin typeface="Times New Roman"/>
                <a:cs typeface="Times New Roman"/>
              </a:rPr>
              <a:t>Add </a:t>
            </a:r>
            <a:r>
              <a:rPr sz="1000" b="1" dirty="0">
                <a:latin typeface="Times New Roman"/>
                <a:cs typeface="Times New Roman"/>
              </a:rPr>
              <a:t>new </a:t>
            </a:r>
            <a:r>
              <a:rPr sz="1000" b="1" spc="-4" dirty="0">
                <a:latin typeface="Times New Roman"/>
                <a:cs typeface="Times New Roman"/>
              </a:rPr>
              <a:t>entry</a:t>
            </a:r>
            <a:r>
              <a:rPr sz="1000" spc="-4" dirty="0">
                <a:latin typeface="Times New Roman"/>
                <a:cs typeface="Times New Roman"/>
              </a:rPr>
              <a:t>- User is given an option to add new confession to their  personal diary.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0271" y="4720038"/>
            <a:ext cx="350004" cy="139547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48" dirty="0">
                <a:latin typeface="Times New Roman"/>
                <a:cs typeface="Times New Roman"/>
              </a:rPr>
              <a:t>3.3.1.2)</a:t>
            </a:r>
            <a:endParaRPr sz="84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6702" y="4719581"/>
            <a:ext cx="7515614" cy="163989"/>
          </a:xfrm>
          <a:prstGeom prst="rect">
            <a:avLst/>
          </a:prstGeom>
        </p:spPr>
        <p:txBody>
          <a:bodyPr vert="horz" wrap="square" lIns="0" tIns="10320" rIns="0" bIns="0" rtlCol="0">
            <a:spAutoFit/>
          </a:bodyPr>
          <a:lstStyle/>
          <a:p>
            <a:pPr marL="8975" marR="3590">
              <a:spcBef>
                <a:spcPts val="81"/>
              </a:spcBef>
            </a:pPr>
            <a:r>
              <a:rPr sz="1000" b="1" spc="-4" dirty="0">
                <a:latin typeface="Times New Roman"/>
                <a:cs typeface="Times New Roman"/>
              </a:rPr>
              <a:t>Edit/Update entry </a:t>
            </a:r>
            <a:r>
              <a:rPr sz="1000" spc="-4" dirty="0">
                <a:latin typeface="Times New Roman"/>
                <a:cs typeface="Times New Roman"/>
              </a:rPr>
              <a:t>- User </a:t>
            </a:r>
            <a:r>
              <a:rPr sz="1000" spc="-7" dirty="0">
                <a:latin typeface="Times New Roman"/>
                <a:cs typeface="Times New Roman"/>
              </a:rPr>
              <a:t>can </a:t>
            </a:r>
            <a:r>
              <a:rPr sz="1000" spc="-4" dirty="0">
                <a:latin typeface="Times New Roman"/>
                <a:cs typeface="Times New Roman"/>
              </a:rPr>
              <a:t>update previous entry </a:t>
            </a:r>
            <a:r>
              <a:rPr sz="1000" dirty="0">
                <a:latin typeface="Times New Roman"/>
                <a:cs typeface="Times New Roman"/>
              </a:rPr>
              <a:t>or </a:t>
            </a:r>
            <a:r>
              <a:rPr sz="1000" spc="-4" dirty="0">
                <a:latin typeface="Times New Roman"/>
                <a:cs typeface="Times New Roman"/>
              </a:rPr>
              <a:t>remove them as </a:t>
            </a:r>
            <a:r>
              <a:rPr sz="1000" dirty="0">
                <a:latin typeface="Times New Roman"/>
                <a:cs typeface="Times New Roman"/>
              </a:rPr>
              <a:t>per  </a:t>
            </a:r>
            <a:r>
              <a:rPr sz="1000" spc="-4" dirty="0">
                <a:latin typeface="Times New Roman"/>
                <a:cs typeface="Times New Roman"/>
              </a:rPr>
              <a:t>their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4" dirty="0">
                <a:latin typeface="Times New Roman"/>
                <a:cs typeface="Times New Roman"/>
              </a:rPr>
              <a:t>choice.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0271" y="5036657"/>
            <a:ext cx="345965" cy="139547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48" spc="-4" dirty="0">
                <a:latin typeface="Times New Roman"/>
                <a:cs typeface="Times New Roman"/>
              </a:rPr>
              <a:t>3</a:t>
            </a:r>
            <a:r>
              <a:rPr sz="707" spc="-4" dirty="0">
                <a:latin typeface="Times New Roman"/>
                <a:cs typeface="Times New Roman"/>
              </a:rPr>
              <a:t>.</a:t>
            </a:r>
            <a:r>
              <a:rPr sz="848" spc="-4" dirty="0">
                <a:latin typeface="Times New Roman"/>
                <a:cs typeface="Times New Roman"/>
              </a:rPr>
              <a:t>3.1.3)</a:t>
            </a:r>
            <a:endParaRPr sz="84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6702" y="5036200"/>
            <a:ext cx="7018106" cy="325077"/>
          </a:xfrm>
          <a:prstGeom prst="rect">
            <a:avLst/>
          </a:prstGeom>
        </p:spPr>
        <p:txBody>
          <a:bodyPr vert="horz" wrap="square" lIns="0" tIns="12116" rIns="0" bIns="0" rtlCol="0">
            <a:spAutoFit/>
          </a:bodyPr>
          <a:lstStyle/>
          <a:p>
            <a:pPr marL="8975" marR="3590">
              <a:spcBef>
                <a:spcPts val="95"/>
              </a:spcBef>
            </a:pPr>
            <a:r>
              <a:rPr sz="1000" b="1" spc="-4" dirty="0">
                <a:latin typeface="Times New Roman"/>
                <a:cs typeface="Times New Roman"/>
              </a:rPr>
              <a:t>Mood/Polarity Output </a:t>
            </a:r>
            <a:r>
              <a:rPr sz="1000" spc="-4" dirty="0">
                <a:latin typeface="Times New Roman"/>
                <a:cs typeface="Times New Roman"/>
              </a:rPr>
              <a:t>- The </a:t>
            </a:r>
            <a:r>
              <a:rPr sz="1000" dirty="0">
                <a:latin typeface="Times New Roman"/>
                <a:cs typeface="Times New Roman"/>
              </a:rPr>
              <a:t>emotions </a:t>
            </a:r>
            <a:r>
              <a:rPr sz="1000" spc="-4" dirty="0">
                <a:latin typeface="Times New Roman"/>
                <a:cs typeface="Times New Roman"/>
              </a:rPr>
              <a:t>reflected </a:t>
            </a:r>
            <a:r>
              <a:rPr sz="1000" dirty="0">
                <a:latin typeface="Times New Roman"/>
                <a:cs typeface="Times New Roman"/>
              </a:rPr>
              <a:t>by </a:t>
            </a:r>
            <a:r>
              <a:rPr sz="1000" spc="-4" dirty="0">
                <a:latin typeface="Times New Roman"/>
                <a:cs typeface="Times New Roman"/>
              </a:rPr>
              <a:t>the entries </a:t>
            </a:r>
            <a:r>
              <a:rPr sz="1000" dirty="0">
                <a:latin typeface="Times New Roman"/>
                <a:cs typeface="Times New Roman"/>
              </a:rPr>
              <a:t>are  </a:t>
            </a:r>
            <a:r>
              <a:rPr sz="1000" spc="-4" dirty="0">
                <a:latin typeface="Times New Roman"/>
                <a:cs typeface="Times New Roman"/>
              </a:rPr>
              <a:t>analysed to estimate and display the results as necessary. Also, the posts  made </a:t>
            </a:r>
            <a:r>
              <a:rPr sz="1000" dirty="0">
                <a:latin typeface="Times New Roman"/>
                <a:cs typeface="Times New Roman"/>
              </a:rPr>
              <a:t>by </a:t>
            </a:r>
            <a:r>
              <a:rPr sz="1000" spc="-4" dirty="0">
                <a:latin typeface="Times New Roman"/>
                <a:cs typeface="Times New Roman"/>
              </a:rPr>
              <a:t>user is </a:t>
            </a:r>
            <a:r>
              <a:rPr sz="1000" dirty="0">
                <a:latin typeface="Times New Roman"/>
                <a:cs typeface="Times New Roman"/>
              </a:rPr>
              <a:t>added </a:t>
            </a:r>
            <a:r>
              <a:rPr sz="1000" spc="-4" dirty="0">
                <a:latin typeface="Times New Roman"/>
                <a:cs typeface="Times New Roman"/>
              </a:rPr>
              <a:t>to the data</a:t>
            </a:r>
            <a:r>
              <a:rPr sz="1000" spc="4" dirty="0">
                <a:latin typeface="Times New Roman"/>
                <a:cs typeface="Times New Roman"/>
              </a:rPr>
              <a:t> </a:t>
            </a:r>
            <a:r>
              <a:rPr sz="1000" spc="-4" dirty="0">
                <a:latin typeface="Times New Roman"/>
                <a:cs typeface="Times New Roman"/>
              </a:rPr>
              <a:t>store.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9049" y="5508676"/>
            <a:ext cx="779881" cy="270031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48" dirty="0">
                <a:latin typeface="Times New Roman"/>
                <a:cs typeface="Times New Roman"/>
              </a:rPr>
              <a:t>3.3.2</a:t>
            </a:r>
            <a:r>
              <a:rPr sz="848" spc="166" dirty="0">
                <a:latin typeface="Times New Roman"/>
                <a:cs typeface="Times New Roman"/>
              </a:rPr>
              <a:t> </a:t>
            </a:r>
            <a:r>
              <a:rPr sz="848" spc="-4" dirty="0">
                <a:latin typeface="Times New Roman"/>
                <a:cs typeface="Times New Roman"/>
              </a:rPr>
              <a:t>Dashboard</a:t>
            </a:r>
            <a:endParaRPr sz="848" dirty="0">
              <a:latin typeface="Times New Roman"/>
              <a:cs typeface="Times New Roman"/>
            </a:endParaRPr>
          </a:p>
          <a:p>
            <a:pPr marL="304704"/>
            <a:r>
              <a:rPr sz="848" dirty="0">
                <a:latin typeface="Times New Roman"/>
                <a:cs typeface="Times New Roman"/>
              </a:rPr>
              <a:t>3.3.2.1)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79956" y="5567373"/>
            <a:ext cx="7502360" cy="175638"/>
          </a:xfrm>
          <a:prstGeom prst="rect">
            <a:avLst/>
          </a:prstGeom>
        </p:spPr>
        <p:txBody>
          <a:bodyPr vert="horz" wrap="square" lIns="0" tIns="21539" rIns="0" bIns="0" rtlCol="0">
            <a:spAutoFit/>
          </a:bodyPr>
          <a:lstStyle/>
          <a:p>
            <a:pPr marL="8975" marR="3590">
              <a:spcBef>
                <a:spcPts val="170"/>
              </a:spcBef>
            </a:pPr>
            <a:r>
              <a:rPr sz="1000" b="1" dirty="0">
                <a:latin typeface="Times New Roman"/>
                <a:cs typeface="Times New Roman"/>
              </a:rPr>
              <a:t>View </a:t>
            </a:r>
            <a:r>
              <a:rPr sz="1000" b="1" spc="-4" dirty="0">
                <a:latin typeface="Times New Roman"/>
                <a:cs typeface="Times New Roman"/>
              </a:rPr>
              <a:t>Posts </a:t>
            </a:r>
            <a:r>
              <a:rPr sz="1000" b="1" dirty="0">
                <a:latin typeface="Times New Roman"/>
                <a:cs typeface="Times New Roman"/>
              </a:rPr>
              <a:t>- </a:t>
            </a:r>
            <a:r>
              <a:rPr sz="1000" spc="-4" dirty="0">
                <a:latin typeface="Times New Roman"/>
                <a:cs typeface="Times New Roman"/>
              </a:rPr>
              <a:t>User is presented with recent history </a:t>
            </a:r>
            <a:r>
              <a:rPr sz="1000" dirty="0">
                <a:latin typeface="Times New Roman"/>
                <a:cs typeface="Times New Roman"/>
              </a:rPr>
              <a:t>of posts/entries </a:t>
            </a:r>
            <a:r>
              <a:rPr sz="1000" spc="-4" dirty="0">
                <a:latin typeface="Times New Roman"/>
                <a:cs typeface="Times New Roman"/>
              </a:rPr>
              <a:t>sorted </a:t>
            </a:r>
            <a:r>
              <a:rPr sz="1000" dirty="0">
                <a:latin typeface="Times New Roman"/>
                <a:cs typeface="Times New Roman"/>
              </a:rPr>
              <a:t>by  </a:t>
            </a:r>
            <a:r>
              <a:rPr sz="1000" spc="-4" dirty="0">
                <a:latin typeface="Times New Roman"/>
                <a:cs typeface="Times New Roman"/>
              </a:rPr>
              <a:t>their creation date which he/she has </a:t>
            </a:r>
            <a:r>
              <a:rPr sz="1000" dirty="0">
                <a:latin typeface="Times New Roman"/>
                <a:cs typeface="Times New Roman"/>
              </a:rPr>
              <a:t>requested </a:t>
            </a:r>
            <a:r>
              <a:rPr sz="1000" spc="-4" dirty="0">
                <a:latin typeface="Times New Roman"/>
                <a:cs typeface="Times New Roman"/>
              </a:rPr>
              <a:t>for</a:t>
            </a:r>
            <a:r>
              <a:rPr sz="1000" spc="28" dirty="0">
                <a:latin typeface="Times New Roman"/>
                <a:cs typeface="Times New Roman"/>
              </a:rPr>
              <a:t> </a:t>
            </a:r>
            <a:r>
              <a:rPr sz="1000" spc="-4" dirty="0">
                <a:latin typeface="Times New Roman"/>
                <a:cs typeface="Times New Roman"/>
              </a:rPr>
              <a:t>analysis.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8284" y="5950297"/>
            <a:ext cx="2976816" cy="255736"/>
          </a:xfrm>
          <a:prstGeom prst="rect">
            <a:avLst/>
          </a:prstGeom>
        </p:spPr>
        <p:txBody>
          <a:bodyPr vert="horz" wrap="square" lIns="0" tIns="9423" rIns="0" bIns="0" rtlCol="0">
            <a:spAutoFit/>
          </a:bodyPr>
          <a:lstStyle/>
          <a:p>
            <a:pPr marL="8975">
              <a:spcBef>
                <a:spcPts val="74"/>
              </a:spcBef>
              <a:tabLst>
                <a:tab pos="358555" algn="l"/>
              </a:tabLst>
            </a:pPr>
            <a:r>
              <a:rPr sz="1600" dirty="0">
                <a:latin typeface="Times New Roman"/>
                <a:cs typeface="Times New Roman"/>
              </a:rPr>
              <a:t>3.4	Non-Functional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Requirements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4602" y="6285408"/>
            <a:ext cx="269234" cy="139547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48" dirty="0">
                <a:latin typeface="Times New Roman"/>
                <a:cs typeface="Times New Roman"/>
              </a:rPr>
              <a:t>3.4.1)</a:t>
            </a:r>
            <a:endParaRPr sz="84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1033" y="6283757"/>
            <a:ext cx="7396356" cy="325983"/>
          </a:xfrm>
          <a:prstGeom prst="rect">
            <a:avLst/>
          </a:prstGeom>
        </p:spPr>
        <p:txBody>
          <a:bodyPr vert="horz" wrap="square" lIns="0" tIns="13013" rIns="0" bIns="0" rtlCol="0">
            <a:spAutoFit/>
          </a:bodyPr>
          <a:lstStyle/>
          <a:p>
            <a:pPr marL="8975" marR="3590">
              <a:spcBef>
                <a:spcPts val="102"/>
              </a:spcBef>
            </a:pPr>
            <a:r>
              <a:rPr sz="1000" b="1" dirty="0">
                <a:latin typeface="Times New Roman"/>
                <a:cs typeface="Times New Roman"/>
              </a:rPr>
              <a:t>Privacy </a:t>
            </a:r>
            <a:r>
              <a:rPr sz="1000" spc="-4" dirty="0">
                <a:latin typeface="Times New Roman"/>
                <a:cs typeface="Times New Roman"/>
              </a:rPr>
              <a:t>- The data entered </a:t>
            </a:r>
            <a:r>
              <a:rPr sz="1000" spc="-7" dirty="0">
                <a:latin typeface="Times New Roman"/>
                <a:cs typeface="Times New Roman"/>
              </a:rPr>
              <a:t>by </a:t>
            </a:r>
            <a:r>
              <a:rPr sz="1000" spc="-4" dirty="0">
                <a:latin typeface="Times New Roman"/>
                <a:cs typeface="Times New Roman"/>
              </a:rPr>
              <a:t>the user will remain private and will </a:t>
            </a:r>
            <a:r>
              <a:rPr sz="1000" dirty="0">
                <a:latin typeface="Times New Roman"/>
                <a:cs typeface="Times New Roman"/>
              </a:rPr>
              <a:t>not be  </a:t>
            </a:r>
            <a:r>
              <a:rPr sz="1000" spc="-4" dirty="0">
                <a:latin typeface="Times New Roman"/>
                <a:cs typeface="Times New Roman"/>
              </a:rPr>
              <a:t>disclosed in any manner that is against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4" dirty="0">
                <a:latin typeface="Times New Roman"/>
                <a:cs typeface="Times New Roman"/>
              </a:rPr>
              <a:t>user’s best interests without prior  permission.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24602" y="6714029"/>
            <a:ext cx="269234" cy="139547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48" dirty="0">
                <a:latin typeface="Times New Roman"/>
                <a:cs typeface="Times New Roman"/>
              </a:rPr>
              <a:t>3.4.2)</a:t>
            </a:r>
            <a:endParaRPr sz="84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71033" y="6713611"/>
            <a:ext cx="6983172" cy="163989"/>
          </a:xfrm>
          <a:prstGeom prst="rect">
            <a:avLst/>
          </a:prstGeom>
        </p:spPr>
        <p:txBody>
          <a:bodyPr vert="horz" wrap="square" lIns="0" tIns="10320" rIns="0" bIns="0" rtlCol="0">
            <a:spAutoFit/>
          </a:bodyPr>
          <a:lstStyle/>
          <a:p>
            <a:pPr marL="8975" marR="3590">
              <a:spcBef>
                <a:spcPts val="81"/>
              </a:spcBef>
            </a:pPr>
            <a:r>
              <a:rPr sz="1000" b="1" spc="-4" dirty="0">
                <a:latin typeface="Times New Roman"/>
                <a:cs typeface="Times New Roman"/>
              </a:rPr>
              <a:t>Scalability </a:t>
            </a:r>
            <a:r>
              <a:rPr sz="1000" spc="-4" dirty="0">
                <a:latin typeface="Times New Roman"/>
                <a:cs typeface="Times New Roman"/>
              </a:rPr>
              <a:t>- The website should </a:t>
            </a:r>
            <a:r>
              <a:rPr sz="1000" dirty="0">
                <a:latin typeface="Times New Roman"/>
                <a:cs typeface="Times New Roman"/>
              </a:rPr>
              <a:t>be capable of </a:t>
            </a:r>
            <a:r>
              <a:rPr sz="1000" spc="-4" dirty="0">
                <a:latin typeface="Times New Roman"/>
                <a:cs typeface="Times New Roman"/>
              </a:rPr>
              <a:t>handling multiple users  without affecting its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4" dirty="0">
                <a:latin typeface="Times New Roman"/>
                <a:cs typeface="Times New Roman"/>
              </a:rPr>
              <a:t>performance.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9047" y="7059314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5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6" name="object 6"/>
          <p:cNvSpPr/>
          <p:nvPr/>
        </p:nvSpPr>
        <p:spPr>
          <a:xfrm>
            <a:off x="2801541" y="7366689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8" name="object 8"/>
          <p:cNvSpPr txBox="1"/>
          <p:nvPr/>
        </p:nvSpPr>
        <p:spPr>
          <a:xfrm>
            <a:off x="9511377" y="260241"/>
            <a:ext cx="541160" cy="134160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13" i="1" dirty="0">
                <a:latin typeface="Times New Roman"/>
                <a:cs typeface="Times New Roman"/>
              </a:rPr>
              <a:t>A</a:t>
            </a:r>
            <a:r>
              <a:rPr sz="813" i="1" spc="-4" dirty="0">
                <a:latin typeface="Times New Roman"/>
                <a:cs typeface="Times New Roman"/>
              </a:rPr>
              <a:t>LL</a:t>
            </a:r>
            <a:r>
              <a:rPr sz="813" i="1" dirty="0">
                <a:latin typeface="Times New Roman"/>
                <a:cs typeface="Times New Roman"/>
              </a:rPr>
              <a:t>E</a:t>
            </a:r>
            <a:r>
              <a:rPr sz="813" i="1" spc="4" dirty="0">
                <a:latin typeface="Times New Roman"/>
                <a:cs typeface="Times New Roman"/>
              </a:rPr>
              <a:t>V</a:t>
            </a:r>
            <a:r>
              <a:rPr sz="813" i="1" dirty="0">
                <a:latin typeface="Times New Roman"/>
                <a:cs typeface="Times New Roman"/>
              </a:rPr>
              <a:t>IA</a:t>
            </a:r>
            <a:r>
              <a:rPr sz="813" i="1" spc="-4" dirty="0">
                <a:latin typeface="Times New Roman"/>
                <a:cs typeface="Times New Roman"/>
              </a:rPr>
              <a:t>T</a:t>
            </a:r>
            <a:r>
              <a:rPr sz="813" i="1" dirty="0">
                <a:latin typeface="Times New Roman"/>
                <a:cs typeface="Times New Roman"/>
              </a:rPr>
              <a:t>E</a:t>
            </a:r>
            <a:endParaRPr sz="813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3938" y="394401"/>
            <a:ext cx="2132604" cy="483807"/>
          </a:xfrm>
          <a:prstGeom prst="rect">
            <a:avLst/>
          </a:prstGeom>
        </p:spPr>
        <p:txBody>
          <a:bodyPr vert="horz" wrap="square" lIns="0" tIns="8974" rIns="0" bIns="0" rtlCol="0" anchor="ctr">
            <a:spAutoFit/>
          </a:bodyPr>
          <a:lstStyle/>
          <a:p>
            <a:pPr marL="8975">
              <a:spcBef>
                <a:spcPts val="71"/>
              </a:spcBef>
            </a:pPr>
            <a:r>
              <a:rPr dirty="0"/>
              <a:t>Chapter</a:t>
            </a:r>
            <a:r>
              <a:rPr spc="-57" dirty="0"/>
              <a:t> </a:t>
            </a:r>
            <a:r>
              <a:rPr dirty="0"/>
              <a:t>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3031587" y="7158371"/>
            <a:ext cx="4647724" cy="1092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75">
              <a:lnSpc>
                <a:spcPts val="958"/>
              </a:lnSpc>
            </a:pPr>
            <a:r>
              <a:rPr dirty="0"/>
              <a:t>School </a:t>
            </a:r>
            <a:r>
              <a:rPr spc="-7" dirty="0"/>
              <a:t>of </a:t>
            </a:r>
            <a:r>
              <a:rPr spc="-4" dirty="0"/>
              <a:t>Computer Engineering, </a:t>
            </a:r>
            <a:r>
              <a:rPr dirty="0"/>
              <a:t>KIIT,</a:t>
            </a:r>
            <a:r>
              <a:rPr spc="7" dirty="0"/>
              <a:t> </a:t>
            </a:r>
            <a:r>
              <a:rPr spc="-4" dirty="0"/>
              <a:t>BBSR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1896281" y="4874615"/>
            <a:ext cx="341698" cy="156157"/>
          </a:xfrm>
          <a:prstGeom prst="rect">
            <a:avLst/>
          </a:prstGeom>
        </p:spPr>
        <p:txBody>
          <a:bodyPr vert="horz" wrap="square" lIns="0" tIns="83463" rIns="0" bIns="0" rtlCol="0" anchor="ctr">
            <a:spAutoFit/>
          </a:bodyPr>
          <a:lstStyle/>
          <a:p>
            <a:pPr marL="17950">
              <a:spcBef>
                <a:spcPts val="657"/>
              </a:spcBef>
            </a:pPr>
            <a:r>
              <a:rPr spc="-4" dirty="0"/>
              <a:t>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4701" y="948600"/>
            <a:ext cx="9448800" cy="5941455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3600" spc="-4" dirty="0">
                <a:latin typeface="Times New Roman"/>
                <a:cs typeface="Times New Roman"/>
              </a:rPr>
              <a:t>Requirement </a:t>
            </a:r>
            <a:r>
              <a:rPr sz="3600" dirty="0">
                <a:latin typeface="Times New Roman"/>
                <a:cs typeface="Times New Roman"/>
              </a:rPr>
              <a:t>Analysis</a:t>
            </a:r>
          </a:p>
          <a:p>
            <a:pPr marL="8975" marR="18848">
              <a:spcBef>
                <a:spcPts val="1537"/>
              </a:spcBef>
            </a:pPr>
            <a:r>
              <a:rPr sz="1200" spc="-7" dirty="0">
                <a:latin typeface="Times New Roman"/>
                <a:cs typeface="Times New Roman"/>
              </a:rPr>
              <a:t>We </a:t>
            </a:r>
            <a:r>
              <a:rPr sz="1200" spc="-4" dirty="0">
                <a:latin typeface="Times New Roman"/>
                <a:cs typeface="Times New Roman"/>
              </a:rPr>
              <a:t>aim to create a software for analysing the sentiments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humans and providing and </a:t>
            </a:r>
            <a:r>
              <a:rPr sz="1200" dirty="0">
                <a:latin typeface="Times New Roman"/>
                <a:cs typeface="Times New Roman"/>
              </a:rPr>
              <a:t>classifying </a:t>
            </a:r>
            <a:r>
              <a:rPr sz="1200" spc="-4" dirty="0">
                <a:latin typeface="Times New Roman"/>
                <a:cs typeface="Times New Roman"/>
              </a:rPr>
              <a:t>them as on the  basis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two Primary emotions - Happy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Sad.</a:t>
            </a: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8975" marR="3590"/>
            <a:r>
              <a:rPr sz="1200" spc="-4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all, </a:t>
            </a:r>
            <a:r>
              <a:rPr sz="1200" dirty="0">
                <a:latin typeface="Times New Roman"/>
                <a:cs typeface="Times New Roman"/>
              </a:rPr>
              <a:t>gathering or </a:t>
            </a:r>
            <a:r>
              <a:rPr sz="1200" spc="-4" dirty="0">
                <a:latin typeface="Times New Roman"/>
                <a:cs typeface="Times New Roman"/>
              </a:rPr>
              <a:t>Eliciting requirements was </a:t>
            </a:r>
            <a:r>
              <a:rPr sz="1200" dirty="0">
                <a:latin typeface="Times New Roman"/>
                <a:cs typeface="Times New Roman"/>
              </a:rPr>
              <a:t>done by </a:t>
            </a:r>
            <a:r>
              <a:rPr sz="1200" spc="-4" dirty="0">
                <a:latin typeface="Times New Roman"/>
                <a:cs typeface="Times New Roman"/>
              </a:rPr>
              <a:t>collecting data from various websites </a:t>
            </a:r>
            <a:r>
              <a:rPr sz="1200" dirty="0">
                <a:latin typeface="Times New Roman"/>
                <a:cs typeface="Times New Roman"/>
              </a:rPr>
              <a:t>(with due  </a:t>
            </a:r>
            <a:r>
              <a:rPr sz="1200" spc="-4" dirty="0">
                <a:latin typeface="Times New Roman"/>
                <a:cs typeface="Times New Roman"/>
              </a:rPr>
              <a:t>attention to privacy rules). Also, 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4" dirty="0">
                <a:latin typeface="Times New Roman"/>
                <a:cs typeface="Times New Roman"/>
              </a:rPr>
              <a:t>collected feedbacks and reviews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4" dirty="0">
                <a:latin typeface="Times New Roman"/>
                <a:cs typeface="Times New Roman"/>
              </a:rPr>
              <a:t>various Sources like social media  and personal reviews to understand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4" dirty="0">
                <a:latin typeface="Times New Roman"/>
                <a:cs typeface="Times New Roman"/>
              </a:rPr>
              <a:t>exact requirements and model them according to several</a:t>
            </a:r>
            <a:r>
              <a:rPr sz="1200" spc="166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situations.</a:t>
            </a: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8975" marR="89301" indent="44875"/>
            <a:r>
              <a:rPr sz="1200" spc="-4" dirty="0">
                <a:latin typeface="Times New Roman"/>
                <a:cs typeface="Times New Roman"/>
              </a:rPr>
              <a:t>Manual processing is </a:t>
            </a:r>
            <a:r>
              <a:rPr sz="1200" dirty="0">
                <a:latin typeface="Times New Roman"/>
                <a:cs typeface="Times New Roman"/>
              </a:rPr>
              <a:t>done </a:t>
            </a:r>
            <a:r>
              <a:rPr sz="1200" spc="-7" dirty="0">
                <a:latin typeface="Times New Roman"/>
                <a:cs typeface="Times New Roman"/>
              </a:rPr>
              <a:t>on </a:t>
            </a:r>
            <a:r>
              <a:rPr sz="1200" spc="-4" dirty="0">
                <a:latin typeface="Times New Roman"/>
                <a:cs typeface="Times New Roman"/>
              </a:rPr>
              <a:t>the collected data. Manual processing requires a human element in the analysis,  specifically to help interpret language complexities such as </a:t>
            </a:r>
            <a:r>
              <a:rPr sz="1200" dirty="0">
                <a:latin typeface="Times New Roman"/>
                <a:cs typeface="Times New Roman"/>
              </a:rPr>
              <a:t>context, </a:t>
            </a:r>
            <a:r>
              <a:rPr sz="1200" spc="-4" dirty="0">
                <a:latin typeface="Times New Roman"/>
                <a:cs typeface="Times New Roman"/>
              </a:rPr>
              <a:t>ambiguity, sarcasm and</a:t>
            </a:r>
            <a:r>
              <a:rPr sz="1200" spc="81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irony.</a:t>
            </a:r>
            <a:endParaRPr sz="1200" dirty="0">
              <a:latin typeface="Times New Roman"/>
              <a:cs typeface="Times New Roman"/>
            </a:endParaRPr>
          </a:p>
          <a:p>
            <a:pPr marL="8975" marR="147640" indent="44875">
              <a:spcBef>
                <a:spcPts val="11"/>
              </a:spcBef>
            </a:pPr>
            <a:r>
              <a:rPr sz="1200" spc="-4" dirty="0">
                <a:latin typeface="Times New Roman"/>
                <a:cs typeface="Times New Roman"/>
              </a:rPr>
              <a:t>Customer </a:t>
            </a:r>
            <a:r>
              <a:rPr sz="1200" dirty="0">
                <a:latin typeface="Times New Roman"/>
                <a:cs typeface="Times New Roman"/>
              </a:rPr>
              <a:t>experience </a:t>
            </a:r>
            <a:r>
              <a:rPr sz="1200" spc="-4" dirty="0">
                <a:latin typeface="Times New Roman"/>
                <a:cs typeface="Times New Roman"/>
              </a:rPr>
              <a:t>is also taken into account because it is necessary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4" dirty="0">
                <a:latin typeface="Times New Roman"/>
                <a:cs typeface="Times New Roman"/>
              </a:rPr>
              <a:t>customer to feel that </a:t>
            </a:r>
            <a:r>
              <a:rPr sz="1200" dirty="0">
                <a:latin typeface="Times New Roman"/>
                <a:cs typeface="Times New Roman"/>
              </a:rPr>
              <a:t>his voice </a:t>
            </a:r>
            <a:r>
              <a:rPr sz="1200" spc="-4" dirty="0">
                <a:latin typeface="Times New Roman"/>
                <a:cs typeface="Times New Roman"/>
              </a:rPr>
              <a:t>has  been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heard.</a:t>
            </a: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28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8975"/>
            <a:r>
              <a:rPr sz="1200" spc="-7" dirty="0">
                <a:latin typeface="Times New Roman"/>
                <a:cs typeface="Times New Roman"/>
              </a:rPr>
              <a:t>We </a:t>
            </a:r>
            <a:r>
              <a:rPr sz="1200" spc="-4" dirty="0">
                <a:latin typeface="Times New Roman"/>
                <a:cs typeface="Times New Roman"/>
              </a:rPr>
              <a:t>identified the stakeholders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4" dirty="0">
                <a:latin typeface="Times New Roman"/>
                <a:cs typeface="Times New Roman"/>
              </a:rPr>
              <a:t>the </a:t>
            </a:r>
            <a:r>
              <a:rPr sz="1200" spc="-4" dirty="0">
                <a:latin typeface="Times New Roman"/>
                <a:cs typeface="Times New Roman"/>
              </a:rPr>
              <a:t>software. The stakeholders </a:t>
            </a:r>
            <a:r>
              <a:rPr sz="1200" dirty="0">
                <a:latin typeface="Times New Roman"/>
                <a:cs typeface="Times New Roman"/>
              </a:rPr>
              <a:t>for our </a:t>
            </a:r>
            <a:r>
              <a:rPr sz="1200" spc="-4" dirty="0">
                <a:latin typeface="Times New Roman"/>
                <a:cs typeface="Times New Roman"/>
              </a:rPr>
              <a:t>software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4" dirty="0">
                <a:latin typeface="Times New Roman"/>
                <a:cs typeface="Times New Roman"/>
              </a:rPr>
              <a:t>listed as follows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–</a:t>
            </a: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48986" indent="-140011">
              <a:buAutoNum type="arabicPeriod"/>
              <a:tabLst>
                <a:tab pos="148986" algn="l"/>
              </a:tabLst>
            </a:pPr>
            <a:r>
              <a:rPr sz="1200" spc="-4" dirty="0">
                <a:latin typeface="Times New Roman"/>
                <a:cs typeface="Times New Roman"/>
              </a:rPr>
              <a:t>User -</a:t>
            </a:r>
            <a:r>
              <a:rPr sz="1200" spc="7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Customer</a:t>
            </a:r>
            <a:endParaRPr sz="1200" dirty="0">
              <a:latin typeface="Times New Roman"/>
              <a:cs typeface="Times New Roman"/>
            </a:endParaRPr>
          </a:p>
          <a:p>
            <a:pPr marL="148986" indent="-140011">
              <a:spcBef>
                <a:spcPts val="594"/>
              </a:spcBef>
              <a:buAutoNum type="arabicPeriod"/>
              <a:tabLst>
                <a:tab pos="148986" algn="l"/>
              </a:tabLst>
            </a:pPr>
            <a:r>
              <a:rPr sz="1200" spc="-4" dirty="0">
                <a:latin typeface="Times New Roman"/>
                <a:cs typeface="Times New Roman"/>
              </a:rPr>
              <a:t>User -</a:t>
            </a:r>
            <a:r>
              <a:rPr sz="1200" spc="7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Administrator</a:t>
            </a:r>
            <a:endParaRPr sz="1200" dirty="0">
              <a:latin typeface="Times New Roman"/>
              <a:cs typeface="Times New Roman"/>
            </a:endParaRPr>
          </a:p>
          <a:p>
            <a:endParaRPr sz="1200" dirty="0">
              <a:latin typeface="Times New Roman"/>
              <a:cs typeface="Times New Roman"/>
            </a:endParaRPr>
          </a:p>
          <a:p>
            <a:pPr marL="8975">
              <a:spcBef>
                <a:spcPts val="512"/>
              </a:spcBef>
            </a:pPr>
            <a:r>
              <a:rPr sz="1200" spc="-4" dirty="0">
                <a:latin typeface="Times New Roman"/>
                <a:cs typeface="Times New Roman"/>
              </a:rPr>
              <a:t>The various high-level requirements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4" dirty="0">
                <a:latin typeface="Times New Roman"/>
                <a:cs typeface="Times New Roman"/>
              </a:rPr>
              <a:t>different stakeholders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4" dirty="0">
                <a:latin typeface="Times New Roman"/>
                <a:cs typeface="Times New Roman"/>
              </a:rPr>
              <a:t>listed as</a:t>
            </a:r>
            <a:r>
              <a:rPr sz="1200" spc="46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–</a:t>
            </a: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48986" indent="-140011">
              <a:spcBef>
                <a:spcPts val="4"/>
              </a:spcBef>
              <a:buAutoNum type="arabicPeriod"/>
              <a:tabLst>
                <a:tab pos="148986" algn="l"/>
              </a:tabLst>
            </a:pPr>
            <a:r>
              <a:rPr sz="1200" spc="-4" dirty="0">
                <a:latin typeface="Times New Roman"/>
                <a:cs typeface="Times New Roman"/>
              </a:rPr>
              <a:t>User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-Customer</a:t>
            </a:r>
            <a:endParaRPr sz="1200" dirty="0">
              <a:latin typeface="Times New Roman"/>
              <a:cs typeface="Times New Roman"/>
            </a:endParaRPr>
          </a:p>
          <a:p>
            <a:pPr marL="352272" marR="69108" lvl="1" indent="-161552">
              <a:spcBef>
                <a:spcPts val="693"/>
              </a:spcBef>
              <a:buFont typeface="Symbol"/>
              <a:buChar char=""/>
              <a:tabLst>
                <a:tab pos="331630" algn="l"/>
                <a:tab pos="332078" algn="l"/>
              </a:tabLst>
            </a:pPr>
            <a:r>
              <a:rPr sz="1200" spc="-4" dirty="0">
                <a:latin typeface="Times New Roman"/>
                <a:cs typeface="Times New Roman"/>
              </a:rPr>
              <a:t>Main purpose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User is to keep a personal diary </a:t>
            </a:r>
            <a:r>
              <a:rPr sz="1200" dirty="0">
                <a:latin typeface="Times New Roman"/>
                <a:cs typeface="Times New Roman"/>
              </a:rPr>
              <a:t>of various </a:t>
            </a:r>
            <a:r>
              <a:rPr sz="1200" spc="-4" dirty="0">
                <a:latin typeface="Times New Roman"/>
                <a:cs typeface="Times New Roman"/>
              </a:rPr>
              <a:t>events and also view them along with their  sentiments whenever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necessary.</a:t>
            </a:r>
            <a:endParaRPr sz="1200" dirty="0">
              <a:latin typeface="Times New Roman"/>
              <a:cs typeface="Times New Roman"/>
            </a:endParaRPr>
          </a:p>
          <a:p>
            <a:pPr marL="331630" lvl="1" indent="-141358">
              <a:buFont typeface="Symbol"/>
              <a:buChar char=""/>
              <a:tabLst>
                <a:tab pos="331630" algn="l"/>
                <a:tab pos="332078" algn="l"/>
              </a:tabLst>
            </a:pPr>
            <a:r>
              <a:rPr sz="1200" spc="-4" dirty="0">
                <a:latin typeface="Times New Roman"/>
                <a:cs typeface="Times New Roman"/>
              </a:rPr>
              <a:t>The User is required </a:t>
            </a:r>
            <a:r>
              <a:rPr sz="1200" spc="-7" dirty="0">
                <a:latin typeface="Times New Roman"/>
                <a:cs typeface="Times New Roman"/>
              </a:rPr>
              <a:t>to </a:t>
            </a:r>
            <a:r>
              <a:rPr sz="1200" spc="-4" dirty="0">
                <a:latin typeface="Times New Roman"/>
                <a:cs typeface="Times New Roman"/>
              </a:rPr>
              <a:t>log in into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4" dirty="0">
                <a:latin typeface="Times New Roman"/>
                <a:cs typeface="Times New Roman"/>
              </a:rPr>
              <a:t>server to accomplish the overmentioned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tasks.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spcBef>
                <a:spcPts val="7"/>
              </a:spcBef>
              <a:buFont typeface="Symbol"/>
              <a:buChar char=""/>
            </a:pPr>
            <a:endParaRPr sz="1200" dirty="0">
              <a:latin typeface="Times New Roman"/>
              <a:cs typeface="Times New Roman"/>
            </a:endParaRPr>
          </a:p>
          <a:p>
            <a:pPr marL="148986" indent="-140011">
              <a:buAutoNum type="arabicPeriod"/>
              <a:tabLst>
                <a:tab pos="148986" algn="l"/>
              </a:tabLst>
            </a:pPr>
            <a:r>
              <a:rPr sz="1200" spc="-4" dirty="0">
                <a:latin typeface="Times New Roman"/>
                <a:cs typeface="Times New Roman"/>
              </a:rPr>
              <a:t>User -</a:t>
            </a:r>
            <a:r>
              <a:rPr sz="1200" spc="7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Administrator</a:t>
            </a: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 sz="1100" dirty="0">
              <a:latin typeface="Times New Roman"/>
              <a:cs typeface="Times New Roman"/>
            </a:endParaRPr>
          </a:p>
          <a:p>
            <a:pPr marL="331630" marR="331181" lvl="1" indent="-161552">
              <a:buFont typeface="Symbol"/>
              <a:buChar char=""/>
              <a:tabLst>
                <a:tab pos="331630" algn="l"/>
                <a:tab pos="332078" algn="l"/>
              </a:tabLst>
            </a:pPr>
            <a:r>
              <a:rPr sz="1200" spc="-4" dirty="0">
                <a:latin typeface="Times New Roman"/>
                <a:cs typeface="Times New Roman"/>
              </a:rPr>
              <a:t>Main purpose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the administrator is to manage various users and provide them with a seamless  interface to interact with the</a:t>
            </a:r>
            <a:r>
              <a:rPr sz="1200" spc="14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system.</a:t>
            </a:r>
            <a:endParaRPr sz="1200" dirty="0">
              <a:latin typeface="Times New Roman"/>
              <a:cs typeface="Times New Roman"/>
            </a:endParaRPr>
          </a:p>
          <a:p>
            <a:pPr marL="331630" marR="189823" lvl="1" indent="-161552">
              <a:spcBef>
                <a:spcPts val="46"/>
              </a:spcBef>
              <a:buFont typeface="Symbol"/>
              <a:buChar char=""/>
              <a:tabLst>
                <a:tab pos="331630" algn="l"/>
                <a:tab pos="332078" algn="l"/>
              </a:tabLst>
            </a:pPr>
            <a:r>
              <a:rPr sz="1200" spc="-4" dirty="0">
                <a:latin typeface="Times New Roman"/>
                <a:cs typeface="Times New Roman"/>
              </a:rPr>
              <a:t>In case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any exceptional behaviour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the system, the administrator is responsible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4" dirty="0">
                <a:latin typeface="Times New Roman"/>
                <a:cs typeface="Times New Roman"/>
              </a:rPr>
              <a:t>bringing the  system to a consistent state to resume</a:t>
            </a:r>
            <a:r>
              <a:rPr sz="1200" spc="28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operations.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08150" y="7040468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4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 txBox="1"/>
          <p:nvPr/>
        </p:nvSpPr>
        <p:spPr>
          <a:xfrm>
            <a:off x="9766300" y="196850"/>
            <a:ext cx="540712" cy="134160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13" i="1" spc="-4" dirty="0">
                <a:latin typeface="Times New Roman"/>
                <a:cs typeface="Times New Roman"/>
              </a:rPr>
              <a:t>ALLEVIATE</a:t>
            </a:r>
            <a:endParaRPr sz="813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9900" y="331010"/>
            <a:ext cx="2397766" cy="483807"/>
          </a:xfrm>
          <a:prstGeom prst="rect">
            <a:avLst/>
          </a:prstGeom>
        </p:spPr>
        <p:txBody>
          <a:bodyPr vert="horz" wrap="square" lIns="0" tIns="8974" rIns="0" bIns="0" rtlCol="0" anchor="ctr">
            <a:spAutoFit/>
          </a:bodyPr>
          <a:lstStyle/>
          <a:p>
            <a:pPr marL="8975">
              <a:spcBef>
                <a:spcPts val="71"/>
              </a:spcBef>
            </a:pPr>
            <a:r>
              <a:rPr dirty="0"/>
              <a:t>Chapter</a:t>
            </a:r>
            <a:r>
              <a:rPr spc="-57" dirty="0"/>
              <a:t> </a:t>
            </a:r>
            <a:r>
              <a:rPr dirty="0"/>
              <a:t>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3308150" y="7162879"/>
            <a:ext cx="4647724" cy="1092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75">
              <a:lnSpc>
                <a:spcPts val="958"/>
              </a:lnSpc>
            </a:pPr>
            <a:r>
              <a:rPr dirty="0"/>
              <a:t>School </a:t>
            </a:r>
            <a:r>
              <a:rPr spc="-7" dirty="0"/>
              <a:t>of </a:t>
            </a:r>
            <a:r>
              <a:rPr spc="-4" dirty="0"/>
              <a:t>Computer Engineering, </a:t>
            </a:r>
            <a:r>
              <a:rPr dirty="0"/>
              <a:t>KIIT,</a:t>
            </a:r>
            <a:r>
              <a:rPr spc="7" dirty="0"/>
              <a:t> </a:t>
            </a:r>
            <a:r>
              <a:rPr spc="-4" dirty="0"/>
              <a:t>BBSR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1896281" y="4874615"/>
            <a:ext cx="341698" cy="156157"/>
          </a:xfrm>
          <a:prstGeom prst="rect">
            <a:avLst/>
          </a:prstGeom>
        </p:spPr>
        <p:txBody>
          <a:bodyPr vert="horz" wrap="square" lIns="0" tIns="83463" rIns="0" bIns="0" rtlCol="0" anchor="ctr">
            <a:spAutoFit/>
          </a:bodyPr>
          <a:lstStyle/>
          <a:p>
            <a:pPr marL="17950">
              <a:spcBef>
                <a:spcPts val="657"/>
              </a:spcBef>
            </a:pPr>
            <a:r>
              <a:rPr spc="-4" dirty="0"/>
              <a:t>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6040" y="1035050"/>
            <a:ext cx="1941626" cy="726759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1661" spc="-4" dirty="0">
                <a:latin typeface="Times New Roman"/>
                <a:cs typeface="Times New Roman"/>
              </a:rPr>
              <a:t>System</a:t>
            </a:r>
            <a:r>
              <a:rPr sz="1661" spc="-7" dirty="0">
                <a:latin typeface="Times New Roman"/>
                <a:cs typeface="Times New Roman"/>
              </a:rPr>
              <a:t> </a:t>
            </a:r>
            <a:r>
              <a:rPr sz="1661" dirty="0">
                <a:latin typeface="Times New Roman"/>
                <a:cs typeface="Times New Roman"/>
              </a:rPr>
              <a:t>Design</a:t>
            </a:r>
          </a:p>
          <a:p>
            <a:pPr>
              <a:spcBef>
                <a:spcPts val="35"/>
              </a:spcBef>
            </a:pPr>
            <a:endParaRPr sz="1837" dirty="0">
              <a:latin typeface="Times New Roman"/>
              <a:cs typeface="Times New Roman"/>
            </a:endParaRPr>
          </a:p>
          <a:p>
            <a:pPr marL="8975">
              <a:tabLst>
                <a:tab pos="323103" algn="l"/>
              </a:tabLst>
            </a:pPr>
            <a:r>
              <a:rPr sz="1166" dirty="0">
                <a:latin typeface="Times New Roman"/>
                <a:cs typeface="Times New Roman"/>
              </a:rPr>
              <a:t>5.1	Data Flow Diagram</a:t>
            </a:r>
            <a:r>
              <a:rPr sz="1166" spc="-60" dirty="0">
                <a:latin typeface="Times New Roman"/>
                <a:cs typeface="Times New Roman"/>
              </a:rPr>
              <a:t> </a:t>
            </a:r>
            <a:r>
              <a:rPr sz="1166" spc="-4" dirty="0">
                <a:latin typeface="Times New Roman"/>
                <a:cs typeface="Times New Roman"/>
              </a:rPr>
              <a:t>(DFD)</a:t>
            </a:r>
            <a:endParaRPr sz="116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9900" y="2095923"/>
            <a:ext cx="5724010" cy="3029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8" name="object 8"/>
          <p:cNvSpPr/>
          <p:nvPr/>
        </p:nvSpPr>
        <p:spPr>
          <a:xfrm>
            <a:off x="6565899" y="2095922"/>
            <a:ext cx="3854421" cy="3029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9" name="object 9"/>
          <p:cNvSpPr txBox="1"/>
          <p:nvPr/>
        </p:nvSpPr>
        <p:spPr>
          <a:xfrm>
            <a:off x="2893726" y="5241485"/>
            <a:ext cx="876357" cy="117422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</a:pPr>
            <a:r>
              <a:rPr sz="707" spc="-7" dirty="0">
                <a:latin typeface="Times New Roman"/>
                <a:cs typeface="Times New Roman"/>
              </a:rPr>
              <a:t>Fig </a:t>
            </a:r>
            <a:r>
              <a:rPr sz="707" spc="-4" dirty="0">
                <a:latin typeface="Times New Roman"/>
                <a:cs typeface="Times New Roman"/>
              </a:rPr>
              <a:t>1 : Level – 0</a:t>
            </a:r>
            <a:r>
              <a:rPr sz="707" spc="7" dirty="0">
                <a:latin typeface="Times New Roman"/>
                <a:cs typeface="Times New Roman"/>
              </a:rPr>
              <a:t> </a:t>
            </a:r>
            <a:r>
              <a:rPr sz="707" spc="-4" dirty="0">
                <a:latin typeface="Times New Roman"/>
                <a:cs typeface="Times New Roman"/>
              </a:rPr>
              <a:t>(DFD)</a:t>
            </a:r>
            <a:endParaRPr sz="707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54930" y="5300196"/>
            <a:ext cx="876357" cy="117422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</a:pPr>
            <a:r>
              <a:rPr sz="707" spc="-7" dirty="0">
                <a:latin typeface="Times New Roman"/>
                <a:cs typeface="Times New Roman"/>
              </a:rPr>
              <a:t>Fig </a:t>
            </a:r>
            <a:r>
              <a:rPr sz="707" spc="-4" dirty="0">
                <a:latin typeface="Times New Roman"/>
                <a:cs typeface="Times New Roman"/>
              </a:rPr>
              <a:t>2 : Level – 1</a:t>
            </a:r>
            <a:r>
              <a:rPr sz="707" spc="7" dirty="0">
                <a:latin typeface="Times New Roman"/>
                <a:cs typeface="Times New Roman"/>
              </a:rPr>
              <a:t> </a:t>
            </a:r>
            <a:r>
              <a:rPr sz="707" spc="-4" dirty="0">
                <a:latin typeface="Times New Roman"/>
                <a:cs typeface="Times New Roman"/>
              </a:rPr>
              <a:t>(DFD)</a:t>
            </a:r>
            <a:endParaRPr sz="70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01541" y="7366689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/>
          <p:nvPr/>
        </p:nvSpPr>
        <p:spPr>
          <a:xfrm>
            <a:off x="3308150" y="7075917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4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8" name="object 8"/>
          <p:cNvSpPr/>
          <p:nvPr/>
        </p:nvSpPr>
        <p:spPr>
          <a:xfrm>
            <a:off x="2801541" y="7366689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10" name="object 10"/>
          <p:cNvSpPr/>
          <p:nvPr/>
        </p:nvSpPr>
        <p:spPr>
          <a:xfrm>
            <a:off x="1993900" y="730250"/>
            <a:ext cx="7066377" cy="4955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3083416" y="7166560"/>
            <a:ext cx="4647724" cy="1092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75">
              <a:lnSpc>
                <a:spcPts val="958"/>
              </a:lnSpc>
            </a:pPr>
            <a:r>
              <a:rPr dirty="0"/>
              <a:t>School </a:t>
            </a:r>
            <a:r>
              <a:rPr spc="-7" dirty="0"/>
              <a:t>of </a:t>
            </a:r>
            <a:r>
              <a:rPr spc="-4" dirty="0"/>
              <a:t>Computer Engineering, </a:t>
            </a:r>
            <a:r>
              <a:rPr dirty="0"/>
              <a:t>KIIT,</a:t>
            </a:r>
            <a:r>
              <a:rPr spc="7" dirty="0"/>
              <a:t> </a:t>
            </a:r>
            <a:r>
              <a:rPr spc="-4" dirty="0"/>
              <a:t>BBSR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11896281" y="4874615"/>
            <a:ext cx="341698" cy="156157"/>
          </a:xfrm>
          <a:prstGeom prst="rect">
            <a:avLst/>
          </a:prstGeom>
        </p:spPr>
        <p:txBody>
          <a:bodyPr vert="horz" wrap="square" lIns="0" tIns="83463" rIns="0" bIns="0" rtlCol="0" anchor="ctr">
            <a:spAutoFit/>
          </a:bodyPr>
          <a:lstStyle/>
          <a:p>
            <a:pPr marL="17950">
              <a:spcBef>
                <a:spcPts val="657"/>
              </a:spcBef>
            </a:pPr>
            <a:r>
              <a:rPr spc="-4" dirty="0"/>
              <a:t>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01541" y="7366689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/>
          <p:nvPr/>
        </p:nvSpPr>
        <p:spPr>
          <a:xfrm>
            <a:off x="3310843" y="6929184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5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5" name="object 5"/>
          <p:cNvSpPr txBox="1"/>
          <p:nvPr/>
        </p:nvSpPr>
        <p:spPr>
          <a:xfrm>
            <a:off x="546100" y="425450"/>
            <a:ext cx="1455210" cy="188923"/>
          </a:xfrm>
          <a:prstGeom prst="rect">
            <a:avLst/>
          </a:prstGeom>
        </p:spPr>
        <p:txBody>
          <a:bodyPr vert="horz" wrap="square" lIns="0" tIns="9423" rIns="0" bIns="0" rtlCol="0">
            <a:spAutoFit/>
          </a:bodyPr>
          <a:lstStyle/>
          <a:p>
            <a:pPr marL="8975">
              <a:spcBef>
                <a:spcPts val="74"/>
              </a:spcBef>
              <a:tabLst>
                <a:tab pos="323103" algn="l"/>
              </a:tabLst>
            </a:pPr>
            <a:r>
              <a:rPr sz="1166" dirty="0">
                <a:latin typeface="Times New Roman"/>
                <a:cs typeface="Times New Roman"/>
              </a:rPr>
              <a:t>5.2	Use-Case</a:t>
            </a:r>
            <a:r>
              <a:rPr sz="1166" spc="-49" dirty="0">
                <a:latin typeface="Times New Roman"/>
                <a:cs typeface="Times New Roman"/>
              </a:rPr>
              <a:t> </a:t>
            </a:r>
            <a:r>
              <a:rPr sz="1166" spc="-4" dirty="0">
                <a:latin typeface="Times New Roman"/>
                <a:cs typeface="Times New Roman"/>
              </a:rPr>
              <a:t>Diagram</a:t>
            </a:r>
            <a:endParaRPr sz="116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099" y="3532859"/>
            <a:ext cx="1209758" cy="188923"/>
          </a:xfrm>
          <a:prstGeom prst="rect">
            <a:avLst/>
          </a:prstGeom>
        </p:spPr>
        <p:txBody>
          <a:bodyPr vert="horz" wrap="square" lIns="0" tIns="9423" rIns="0" bIns="0" rtlCol="0">
            <a:spAutoFit/>
          </a:bodyPr>
          <a:lstStyle/>
          <a:p>
            <a:pPr marL="8975">
              <a:spcBef>
                <a:spcPts val="74"/>
              </a:spcBef>
              <a:tabLst>
                <a:tab pos="323103" algn="l"/>
              </a:tabLst>
            </a:pPr>
            <a:r>
              <a:rPr sz="1166" dirty="0">
                <a:latin typeface="Times New Roman"/>
                <a:cs typeface="Times New Roman"/>
              </a:rPr>
              <a:t>5.3	Class</a:t>
            </a:r>
            <a:r>
              <a:rPr sz="1166" spc="-53" dirty="0">
                <a:latin typeface="Times New Roman"/>
                <a:cs typeface="Times New Roman"/>
              </a:rPr>
              <a:t> </a:t>
            </a:r>
            <a:r>
              <a:rPr sz="1166" dirty="0">
                <a:latin typeface="Times New Roman"/>
                <a:cs typeface="Times New Roman"/>
              </a:rPr>
              <a:t>Diagram</a:t>
            </a:r>
            <a:endParaRPr sz="116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1288" y="483058"/>
            <a:ext cx="3861412" cy="2632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8" name="object 8"/>
          <p:cNvSpPr/>
          <p:nvPr/>
        </p:nvSpPr>
        <p:spPr>
          <a:xfrm>
            <a:off x="3953784" y="3860800"/>
            <a:ext cx="3503261" cy="2630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9" name="object 9"/>
          <p:cNvSpPr txBox="1"/>
          <p:nvPr/>
        </p:nvSpPr>
        <p:spPr>
          <a:xfrm>
            <a:off x="4958913" y="3237359"/>
            <a:ext cx="946806" cy="117422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</a:pPr>
            <a:r>
              <a:rPr sz="707" spc="-7" dirty="0">
                <a:latin typeface="Times New Roman"/>
                <a:cs typeface="Times New Roman"/>
              </a:rPr>
              <a:t>Fig </a:t>
            </a:r>
            <a:r>
              <a:rPr sz="707" spc="-4" dirty="0">
                <a:latin typeface="Times New Roman"/>
                <a:cs typeface="Times New Roman"/>
              </a:rPr>
              <a:t>4 : Use Case Diagram</a:t>
            </a:r>
            <a:endParaRPr sz="70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5891" y="7027997"/>
            <a:ext cx="1918292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958"/>
              </a:lnSpc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KIIT,</a:t>
            </a:r>
            <a:r>
              <a:rPr sz="813" i="1" spc="18" dirty="0">
                <a:latin typeface="Times New Roman"/>
                <a:cs typeface="Times New Roman"/>
              </a:rPr>
              <a:t> </a:t>
            </a:r>
            <a:r>
              <a:rPr sz="813" i="1" spc="-4" dirty="0">
                <a:latin typeface="Times New Roman"/>
                <a:cs typeface="Times New Roman"/>
              </a:rPr>
              <a:t>BBSR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7492" y="7007087"/>
            <a:ext cx="139553" cy="144129"/>
          </a:xfrm>
          <a:prstGeom prst="rect">
            <a:avLst/>
          </a:prstGeom>
        </p:spPr>
        <p:txBody>
          <a:bodyPr vert="horz" wrap="square" lIns="0" tIns="18846" rIns="0" bIns="0" rtlCol="0">
            <a:spAutoFit/>
          </a:bodyPr>
          <a:lstStyle/>
          <a:p>
            <a:pPr marL="17950">
              <a:spcBef>
                <a:spcPts val="148"/>
              </a:spcBef>
            </a:pPr>
            <a:r>
              <a:rPr sz="813" dirty="0">
                <a:latin typeface="Times New Roman"/>
                <a:cs typeface="Times New Roman"/>
              </a:rPr>
              <a:t>10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2760" y="6690687"/>
            <a:ext cx="805010" cy="117422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</a:pPr>
            <a:r>
              <a:rPr sz="707" spc="-4" dirty="0">
                <a:latin typeface="Times New Roman"/>
                <a:cs typeface="Times New Roman"/>
              </a:rPr>
              <a:t>Fig 5 : Class</a:t>
            </a:r>
            <a:r>
              <a:rPr sz="707" spc="-14" dirty="0">
                <a:latin typeface="Times New Roman"/>
                <a:cs typeface="Times New Roman"/>
              </a:rPr>
              <a:t> </a:t>
            </a:r>
            <a:r>
              <a:rPr sz="707" spc="-4" dirty="0">
                <a:latin typeface="Times New Roman"/>
                <a:cs typeface="Times New Roman"/>
              </a:rPr>
              <a:t>Diagram</a:t>
            </a:r>
            <a:endParaRPr sz="70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01419" y="6916621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4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7" name="object 7"/>
          <p:cNvSpPr/>
          <p:nvPr/>
        </p:nvSpPr>
        <p:spPr>
          <a:xfrm>
            <a:off x="2801541" y="7366689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3700" y="366913"/>
            <a:ext cx="2127010" cy="483807"/>
          </a:xfrm>
          <a:prstGeom prst="rect">
            <a:avLst/>
          </a:prstGeom>
        </p:spPr>
        <p:txBody>
          <a:bodyPr vert="horz" wrap="square" lIns="0" tIns="8974" rIns="0" bIns="0" rtlCol="0" anchor="ctr">
            <a:spAutoFit/>
          </a:bodyPr>
          <a:lstStyle/>
          <a:p>
            <a:pPr marL="8975">
              <a:spcBef>
                <a:spcPts val="71"/>
              </a:spcBef>
            </a:pPr>
            <a:r>
              <a:rPr dirty="0">
                <a:solidFill>
                  <a:schemeClr val="tx1"/>
                </a:solidFill>
              </a:rPr>
              <a:t>Chapter</a:t>
            </a:r>
            <a:r>
              <a:rPr spc="-57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249781" y="7339138"/>
            <a:ext cx="1918292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958"/>
              </a:lnSpc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KIIT,</a:t>
            </a:r>
            <a:r>
              <a:rPr sz="813" i="1" spc="18" dirty="0">
                <a:latin typeface="Times New Roman"/>
                <a:cs typeface="Times New Roman"/>
              </a:rPr>
              <a:t> </a:t>
            </a:r>
            <a:r>
              <a:rPr sz="813" i="1" spc="-4" dirty="0">
                <a:latin typeface="Times New Roman"/>
                <a:cs typeface="Times New Roman"/>
              </a:rPr>
              <a:t>BBSR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1382" y="7318228"/>
            <a:ext cx="139553" cy="144129"/>
          </a:xfrm>
          <a:prstGeom prst="rect">
            <a:avLst/>
          </a:prstGeom>
        </p:spPr>
        <p:txBody>
          <a:bodyPr vert="horz" wrap="square" lIns="0" tIns="18846" rIns="0" bIns="0" rtlCol="0">
            <a:spAutoFit/>
          </a:bodyPr>
          <a:lstStyle/>
          <a:p>
            <a:pPr marL="17950">
              <a:spcBef>
                <a:spcPts val="148"/>
              </a:spcBef>
            </a:pPr>
            <a:r>
              <a:rPr sz="813" dirty="0">
                <a:latin typeface="Times New Roman"/>
                <a:cs typeface="Times New Roman"/>
              </a:rPr>
              <a:t>11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337" y="1044853"/>
            <a:ext cx="3184407" cy="786197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2400" spc="-4" dirty="0">
                <a:latin typeface="Times New Roman"/>
                <a:cs typeface="Times New Roman"/>
              </a:rPr>
              <a:t>System</a:t>
            </a:r>
            <a:r>
              <a:rPr sz="2400" spc="-3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Testing</a:t>
            </a:r>
            <a:endParaRPr sz="2400" dirty="0">
              <a:latin typeface="Times New Roman"/>
              <a:cs typeface="Times New Roman"/>
            </a:endParaRPr>
          </a:p>
          <a:p>
            <a:pPr marL="8975">
              <a:spcBef>
                <a:spcPts val="1530"/>
              </a:spcBef>
            </a:pPr>
            <a:r>
              <a:rPr sz="1400" spc="-4" dirty="0">
                <a:latin typeface="Calibri Light"/>
                <a:cs typeface="Calibri Light"/>
              </a:rPr>
              <a:t>PURPOSE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0062" y="1813861"/>
            <a:ext cx="9117237" cy="2747375"/>
          </a:xfrm>
          <a:prstGeom prst="rect">
            <a:avLst/>
          </a:prstGeom>
        </p:spPr>
        <p:txBody>
          <a:bodyPr vert="horz" wrap="square" lIns="0" tIns="15705" rIns="0" bIns="0" rtlCol="0">
            <a:spAutoFit/>
          </a:bodyPr>
          <a:lstStyle/>
          <a:p>
            <a:pPr marL="8975" marR="210017">
              <a:spcBef>
                <a:spcPts val="124"/>
              </a:spcBef>
            </a:pPr>
            <a:r>
              <a:rPr sz="1050" spc="-4" dirty="0">
                <a:latin typeface="Times New Roman"/>
                <a:cs typeface="Times New Roman"/>
              </a:rPr>
              <a:t>This test plan describes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4" dirty="0">
                <a:latin typeface="Times New Roman"/>
                <a:cs typeface="Times New Roman"/>
              </a:rPr>
              <a:t>testing approach and overall framework that will drive </a:t>
            </a:r>
            <a:r>
              <a:rPr sz="1050" spc="11" dirty="0">
                <a:latin typeface="Times New Roman"/>
                <a:cs typeface="Times New Roman"/>
              </a:rPr>
              <a:t>the </a:t>
            </a:r>
            <a:r>
              <a:rPr sz="1050" spc="-4" dirty="0">
                <a:latin typeface="Times New Roman"/>
                <a:cs typeface="Times New Roman"/>
              </a:rPr>
              <a:t>testing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" dirty="0">
                <a:latin typeface="Times New Roman"/>
                <a:cs typeface="Times New Roman"/>
              </a:rPr>
              <a:t>the Alleviate – An ML  based Web-app. The document</a:t>
            </a:r>
            <a:r>
              <a:rPr sz="1050" spc="14" dirty="0">
                <a:latin typeface="Times New Roman"/>
                <a:cs typeface="Times New Roman"/>
              </a:rPr>
              <a:t> </a:t>
            </a:r>
            <a:r>
              <a:rPr sz="1050" spc="-4" dirty="0">
                <a:latin typeface="Times New Roman"/>
                <a:cs typeface="Times New Roman"/>
              </a:rPr>
              <a:t>introduces:</a:t>
            </a:r>
            <a:endParaRPr sz="1050" dirty="0">
              <a:latin typeface="Times New Roman"/>
              <a:cs typeface="Times New Roman"/>
            </a:endParaRPr>
          </a:p>
          <a:p>
            <a:pPr marL="615242"/>
            <a:r>
              <a:rPr sz="1050" spc="-4" dirty="0">
                <a:latin typeface="Calibri"/>
                <a:cs typeface="Calibri"/>
              </a:rPr>
              <a:t>Test</a:t>
            </a:r>
            <a:r>
              <a:rPr sz="1050" spc="18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Strategy:</a:t>
            </a:r>
            <a:r>
              <a:rPr sz="1050" spc="32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rules</a:t>
            </a:r>
            <a:r>
              <a:rPr sz="1050" spc="28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the</a:t>
            </a:r>
            <a:r>
              <a:rPr sz="1050" spc="21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test</a:t>
            </a:r>
            <a:r>
              <a:rPr sz="1050" spc="32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will</a:t>
            </a:r>
            <a:r>
              <a:rPr sz="1050" spc="18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be</a:t>
            </a:r>
            <a:r>
              <a:rPr sz="1050" spc="21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based</a:t>
            </a:r>
            <a:r>
              <a:rPr sz="1050" spc="18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on,</a:t>
            </a:r>
            <a:r>
              <a:rPr sz="1050" spc="21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including</a:t>
            </a:r>
            <a:r>
              <a:rPr sz="1050" spc="2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the</a:t>
            </a:r>
            <a:r>
              <a:rPr sz="1050" spc="21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givens</a:t>
            </a:r>
            <a:r>
              <a:rPr sz="1050" spc="11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of</a:t>
            </a:r>
            <a:r>
              <a:rPr sz="1050" spc="18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the</a:t>
            </a:r>
            <a:r>
              <a:rPr sz="1050" spc="28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project</a:t>
            </a:r>
            <a:r>
              <a:rPr sz="1050" spc="14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(e.g.:</a:t>
            </a:r>
            <a:r>
              <a:rPr sz="1050" spc="28" dirty="0">
                <a:latin typeface="Calibri"/>
                <a:cs typeface="Calibri"/>
              </a:rPr>
              <a:t> </a:t>
            </a:r>
            <a:r>
              <a:rPr sz="1050" spc="4" dirty="0">
                <a:latin typeface="Calibri"/>
                <a:cs typeface="Calibri"/>
              </a:rPr>
              <a:t>start</a:t>
            </a:r>
            <a:r>
              <a:rPr sz="1050" spc="21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/</a:t>
            </a:r>
            <a:r>
              <a:rPr sz="1050" spc="25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end</a:t>
            </a:r>
            <a:endParaRPr sz="1050" dirty="0">
              <a:latin typeface="Calibri"/>
              <a:cs typeface="Calibri"/>
            </a:endParaRPr>
          </a:p>
          <a:p>
            <a:pPr marL="615242" marR="3590">
              <a:spcBef>
                <a:spcPts val="7"/>
              </a:spcBef>
            </a:pPr>
            <a:r>
              <a:rPr sz="1050" dirty="0">
                <a:latin typeface="Calibri"/>
                <a:cs typeface="Calibri"/>
              </a:rPr>
              <a:t>dates, </a:t>
            </a:r>
            <a:r>
              <a:rPr sz="1050" spc="-4" dirty="0">
                <a:latin typeface="Calibri"/>
                <a:cs typeface="Calibri"/>
              </a:rPr>
              <a:t>objectives, assumptions); description </a:t>
            </a:r>
            <a:r>
              <a:rPr sz="1050" dirty="0">
                <a:latin typeface="Calibri"/>
                <a:cs typeface="Calibri"/>
              </a:rPr>
              <a:t>of the </a:t>
            </a:r>
            <a:r>
              <a:rPr sz="1050" spc="-4" dirty="0">
                <a:latin typeface="Calibri"/>
                <a:cs typeface="Calibri"/>
              </a:rPr>
              <a:t>process to set up </a:t>
            </a:r>
            <a:r>
              <a:rPr sz="1050" dirty="0">
                <a:latin typeface="Calibri"/>
                <a:cs typeface="Calibri"/>
              </a:rPr>
              <a:t>a </a:t>
            </a:r>
            <a:r>
              <a:rPr sz="1050" spc="4" dirty="0">
                <a:latin typeface="Calibri"/>
                <a:cs typeface="Calibri"/>
              </a:rPr>
              <a:t>valid </a:t>
            </a:r>
            <a:r>
              <a:rPr sz="1050" spc="-4" dirty="0">
                <a:latin typeface="Calibri"/>
                <a:cs typeface="Calibri"/>
              </a:rPr>
              <a:t>test (e.g.: entry </a:t>
            </a:r>
            <a:r>
              <a:rPr sz="1050" dirty="0">
                <a:latin typeface="Calibri"/>
                <a:cs typeface="Calibri"/>
              </a:rPr>
              <a:t>/ exit  criteria, creation of </a:t>
            </a:r>
            <a:r>
              <a:rPr sz="1050" spc="-4" dirty="0">
                <a:latin typeface="Calibri"/>
                <a:cs typeface="Calibri"/>
              </a:rPr>
              <a:t>test </a:t>
            </a:r>
            <a:r>
              <a:rPr sz="1050" dirty="0">
                <a:latin typeface="Calibri"/>
                <a:cs typeface="Calibri"/>
              </a:rPr>
              <a:t>cases, </a:t>
            </a:r>
            <a:r>
              <a:rPr sz="1050" spc="-4" dirty="0">
                <a:latin typeface="Calibri"/>
                <a:cs typeface="Calibri"/>
              </a:rPr>
              <a:t>specific tasks </a:t>
            </a:r>
            <a:r>
              <a:rPr sz="1050" dirty="0">
                <a:latin typeface="Calibri"/>
                <a:cs typeface="Calibri"/>
              </a:rPr>
              <a:t>to </a:t>
            </a:r>
            <a:r>
              <a:rPr sz="1050" spc="-4" dirty="0">
                <a:latin typeface="Calibri"/>
                <a:cs typeface="Calibri"/>
              </a:rPr>
              <a:t>perform, scheduling, data</a:t>
            </a:r>
            <a:r>
              <a:rPr sz="1050" spc="7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strategy).</a:t>
            </a:r>
            <a:endParaRPr sz="1050" dirty="0">
              <a:latin typeface="Calibri"/>
              <a:cs typeface="Calibri"/>
            </a:endParaRPr>
          </a:p>
          <a:p>
            <a:pPr marL="615242" marR="3590" indent="-161552">
              <a:spcBef>
                <a:spcPts val="46"/>
              </a:spcBef>
              <a:buFont typeface="Symbol"/>
              <a:buChar char=""/>
              <a:tabLst>
                <a:tab pos="615242" algn="l"/>
                <a:tab pos="615690" algn="l"/>
              </a:tabLst>
            </a:pPr>
            <a:r>
              <a:rPr sz="1050" spc="-4" dirty="0">
                <a:latin typeface="Calibri"/>
                <a:cs typeface="Calibri"/>
              </a:rPr>
              <a:t>Execution Strategy: describes how </a:t>
            </a:r>
            <a:r>
              <a:rPr sz="1050" dirty="0">
                <a:latin typeface="Calibri"/>
                <a:cs typeface="Calibri"/>
              </a:rPr>
              <a:t>the </a:t>
            </a:r>
            <a:r>
              <a:rPr sz="1050" spc="-4" dirty="0">
                <a:latin typeface="Calibri"/>
                <a:cs typeface="Calibri"/>
              </a:rPr>
              <a:t>test </a:t>
            </a:r>
            <a:r>
              <a:rPr sz="1050" dirty="0">
                <a:latin typeface="Calibri"/>
                <a:cs typeface="Calibri"/>
              </a:rPr>
              <a:t>will </a:t>
            </a:r>
            <a:r>
              <a:rPr sz="1050" spc="-7" dirty="0">
                <a:latin typeface="Calibri"/>
                <a:cs typeface="Calibri"/>
              </a:rPr>
              <a:t>be </a:t>
            </a:r>
            <a:r>
              <a:rPr sz="1050" spc="-4" dirty="0">
                <a:latin typeface="Calibri"/>
                <a:cs typeface="Calibri"/>
              </a:rPr>
              <a:t>performed </a:t>
            </a:r>
            <a:r>
              <a:rPr sz="1050" dirty="0">
                <a:latin typeface="Calibri"/>
                <a:cs typeface="Calibri"/>
              </a:rPr>
              <a:t>and </a:t>
            </a:r>
            <a:r>
              <a:rPr sz="1050" spc="-4" dirty="0">
                <a:latin typeface="Calibri"/>
                <a:cs typeface="Calibri"/>
              </a:rPr>
              <a:t>process to identify </a:t>
            </a:r>
            <a:r>
              <a:rPr sz="1050" dirty="0">
                <a:latin typeface="Calibri"/>
                <a:cs typeface="Calibri"/>
              </a:rPr>
              <a:t>and </a:t>
            </a:r>
            <a:r>
              <a:rPr sz="1050" spc="-4" dirty="0">
                <a:latin typeface="Calibri"/>
                <a:cs typeface="Calibri"/>
              </a:rPr>
              <a:t>report  </a:t>
            </a:r>
            <a:r>
              <a:rPr sz="1050" dirty="0">
                <a:latin typeface="Calibri"/>
                <a:cs typeface="Calibri"/>
              </a:rPr>
              <a:t>defects, and </a:t>
            </a:r>
            <a:r>
              <a:rPr sz="1050" spc="-4" dirty="0">
                <a:latin typeface="Calibri"/>
                <a:cs typeface="Calibri"/>
              </a:rPr>
              <a:t>to fix </a:t>
            </a:r>
            <a:r>
              <a:rPr sz="1050" dirty="0">
                <a:latin typeface="Calibri"/>
                <a:cs typeface="Calibri"/>
              </a:rPr>
              <a:t>and </a:t>
            </a:r>
            <a:r>
              <a:rPr sz="1050" spc="-4" dirty="0">
                <a:latin typeface="Calibri"/>
                <a:cs typeface="Calibri"/>
              </a:rPr>
              <a:t>implement</a:t>
            </a:r>
            <a:r>
              <a:rPr sz="1050" spc="-18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fixes.</a:t>
            </a:r>
            <a:endParaRPr sz="1050" dirty="0">
              <a:latin typeface="Calibri"/>
              <a:cs typeface="Calibri"/>
            </a:endParaRPr>
          </a:p>
          <a:p>
            <a:pPr marL="615242" marR="4936" indent="-161552">
              <a:spcBef>
                <a:spcPts val="32"/>
              </a:spcBef>
              <a:buFont typeface="Symbol"/>
              <a:buChar char=""/>
              <a:tabLst>
                <a:tab pos="615242" algn="l"/>
                <a:tab pos="615690" algn="l"/>
              </a:tabLst>
            </a:pPr>
            <a:r>
              <a:rPr sz="1050" dirty="0">
                <a:latin typeface="Calibri"/>
                <a:cs typeface="Calibri"/>
              </a:rPr>
              <a:t>Test </a:t>
            </a:r>
            <a:r>
              <a:rPr sz="1050" spc="-4" dirty="0">
                <a:latin typeface="Calibri"/>
                <a:cs typeface="Calibri"/>
              </a:rPr>
              <a:t>Management: process </a:t>
            </a:r>
            <a:r>
              <a:rPr sz="1050" dirty="0">
                <a:latin typeface="Calibri"/>
                <a:cs typeface="Calibri"/>
              </a:rPr>
              <a:t>to </a:t>
            </a:r>
            <a:r>
              <a:rPr sz="1050" spc="-4" dirty="0">
                <a:latin typeface="Calibri"/>
                <a:cs typeface="Calibri"/>
              </a:rPr>
              <a:t>handle </a:t>
            </a:r>
            <a:r>
              <a:rPr sz="1050" dirty="0">
                <a:latin typeface="Calibri"/>
                <a:cs typeface="Calibri"/>
              </a:rPr>
              <a:t>the </a:t>
            </a:r>
            <a:r>
              <a:rPr sz="1050" spc="-4" dirty="0">
                <a:latin typeface="Calibri"/>
                <a:cs typeface="Calibri"/>
              </a:rPr>
              <a:t>logistics of </a:t>
            </a:r>
            <a:r>
              <a:rPr sz="1050" dirty="0">
                <a:latin typeface="Calibri"/>
                <a:cs typeface="Calibri"/>
              </a:rPr>
              <a:t>the test and all the </a:t>
            </a:r>
            <a:r>
              <a:rPr sz="1050" spc="-4" dirty="0">
                <a:latin typeface="Calibri"/>
                <a:cs typeface="Calibri"/>
              </a:rPr>
              <a:t>events </a:t>
            </a:r>
            <a:r>
              <a:rPr sz="1050" dirty="0">
                <a:latin typeface="Calibri"/>
                <a:cs typeface="Calibri"/>
              </a:rPr>
              <a:t>that come </a:t>
            </a:r>
            <a:r>
              <a:rPr sz="1050" spc="-4" dirty="0">
                <a:latin typeface="Calibri"/>
                <a:cs typeface="Calibri"/>
              </a:rPr>
              <a:t>up  during </a:t>
            </a:r>
            <a:r>
              <a:rPr sz="1050" dirty="0">
                <a:latin typeface="Calibri"/>
                <a:cs typeface="Calibri"/>
              </a:rPr>
              <a:t>execution </a:t>
            </a:r>
            <a:r>
              <a:rPr sz="1050" spc="-4" dirty="0">
                <a:latin typeface="Calibri"/>
                <a:cs typeface="Calibri"/>
              </a:rPr>
              <a:t>(e.g.: communications, escalation procedures, </a:t>
            </a:r>
            <a:r>
              <a:rPr sz="1050" dirty="0">
                <a:latin typeface="Calibri"/>
                <a:cs typeface="Calibri"/>
              </a:rPr>
              <a:t>risk and mitigation, </a:t>
            </a:r>
            <a:r>
              <a:rPr sz="1050" spc="-4" dirty="0">
                <a:latin typeface="Calibri"/>
                <a:cs typeface="Calibri"/>
              </a:rPr>
              <a:t>team</a:t>
            </a:r>
            <a:r>
              <a:rPr sz="1050" spc="57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roster)</a:t>
            </a:r>
            <a:endParaRPr sz="1050" dirty="0">
              <a:latin typeface="Calibri"/>
              <a:cs typeface="Calibri"/>
            </a:endParaRPr>
          </a:p>
          <a:p>
            <a:endParaRPr sz="1050" dirty="0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8975"/>
            <a:r>
              <a:rPr spc="-7" dirty="0">
                <a:latin typeface="Calibri Light"/>
                <a:cs typeface="Calibri Light"/>
              </a:rPr>
              <a:t>PROJECT OVERVIEW</a:t>
            </a:r>
            <a:endParaRPr dirty="0">
              <a:latin typeface="Calibri Light"/>
              <a:cs typeface="Calibri Light"/>
            </a:endParaRPr>
          </a:p>
          <a:p>
            <a:pPr>
              <a:spcBef>
                <a:spcPts val="4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8975" marR="5834" algn="just"/>
            <a:r>
              <a:rPr sz="1050" spc="-4" dirty="0">
                <a:latin typeface="Times New Roman"/>
                <a:cs typeface="Times New Roman"/>
              </a:rPr>
              <a:t>ALLEVIATE is a </a:t>
            </a:r>
            <a:r>
              <a:rPr sz="1050" dirty="0">
                <a:latin typeface="Times New Roman"/>
                <a:cs typeface="Times New Roman"/>
              </a:rPr>
              <a:t>product </a:t>
            </a:r>
            <a:r>
              <a:rPr sz="1050" spc="-7" dirty="0">
                <a:latin typeface="Times New Roman"/>
                <a:cs typeface="Times New Roman"/>
              </a:rPr>
              <a:t>that </a:t>
            </a:r>
            <a:r>
              <a:rPr sz="1050" spc="-4" dirty="0">
                <a:latin typeface="Times New Roman"/>
                <a:cs typeface="Times New Roman"/>
              </a:rPr>
              <a:t>will help and bring </a:t>
            </a:r>
            <a:r>
              <a:rPr sz="1050" dirty="0">
                <a:latin typeface="Times New Roman"/>
                <a:cs typeface="Times New Roman"/>
              </a:rPr>
              <a:t>people </a:t>
            </a:r>
            <a:r>
              <a:rPr sz="1050" spc="-4" dirty="0">
                <a:latin typeface="Times New Roman"/>
                <a:cs typeface="Times New Roman"/>
              </a:rPr>
              <a:t>together who </a:t>
            </a:r>
            <a:r>
              <a:rPr sz="1050" dirty="0">
                <a:latin typeface="Times New Roman"/>
                <a:cs typeface="Times New Roman"/>
              </a:rPr>
              <a:t>are </a:t>
            </a:r>
            <a:r>
              <a:rPr sz="1050" spc="-4" dirty="0">
                <a:latin typeface="Times New Roman"/>
                <a:cs typeface="Times New Roman"/>
              </a:rPr>
              <a:t>either suffering from bad mental </a:t>
            </a:r>
            <a:r>
              <a:rPr sz="1050" dirty="0">
                <a:latin typeface="Times New Roman"/>
                <a:cs typeface="Times New Roman"/>
              </a:rPr>
              <a:t>health </a:t>
            </a:r>
            <a:r>
              <a:rPr sz="1050" spc="-4" dirty="0">
                <a:latin typeface="Times New Roman"/>
                <a:cs typeface="Times New Roman"/>
              </a:rPr>
              <a:t>and/or </a:t>
            </a:r>
            <a:r>
              <a:rPr sz="1050" dirty="0">
                <a:latin typeface="Times New Roman"/>
                <a:cs typeface="Times New Roman"/>
              </a:rPr>
              <a:t>are  </a:t>
            </a:r>
            <a:r>
              <a:rPr sz="1050" spc="-4" dirty="0">
                <a:latin typeface="Times New Roman"/>
                <a:cs typeface="Times New Roman"/>
              </a:rPr>
              <a:t>willing to contribute to help spread the awareness </a:t>
            </a:r>
            <a:r>
              <a:rPr sz="1050" dirty="0">
                <a:latin typeface="Times New Roman"/>
                <a:cs typeface="Times New Roman"/>
              </a:rPr>
              <a:t>for </a:t>
            </a:r>
            <a:r>
              <a:rPr sz="1050" spc="-4" dirty="0">
                <a:latin typeface="Times New Roman"/>
                <a:cs typeface="Times New Roman"/>
              </a:rPr>
              <a:t>a better mental health &amp; well-being and also wanting </a:t>
            </a:r>
            <a:r>
              <a:rPr sz="1050" spc="-7" dirty="0">
                <a:latin typeface="Times New Roman"/>
                <a:cs typeface="Times New Roman"/>
              </a:rPr>
              <a:t>to </a:t>
            </a:r>
            <a:r>
              <a:rPr sz="1050" spc="-4" dirty="0">
                <a:latin typeface="Times New Roman"/>
                <a:cs typeface="Times New Roman"/>
              </a:rPr>
              <a:t>help those who  </a:t>
            </a:r>
            <a:r>
              <a:rPr sz="1050" dirty="0">
                <a:latin typeface="Times New Roman"/>
                <a:cs typeface="Times New Roman"/>
              </a:rPr>
              <a:t>are </a:t>
            </a:r>
            <a:r>
              <a:rPr sz="1050" spc="-4" dirty="0">
                <a:latin typeface="Times New Roman"/>
                <a:cs typeface="Times New Roman"/>
              </a:rPr>
              <a:t>suffering </a:t>
            </a:r>
            <a:r>
              <a:rPr sz="1050" dirty="0">
                <a:latin typeface="Times New Roman"/>
                <a:cs typeface="Times New Roman"/>
              </a:rPr>
              <a:t>or </a:t>
            </a:r>
            <a:r>
              <a:rPr sz="1050" spc="-4" dirty="0">
                <a:latin typeface="Times New Roman"/>
                <a:cs typeface="Times New Roman"/>
              </a:rPr>
              <a:t>going through </a:t>
            </a:r>
            <a:r>
              <a:rPr sz="1050" dirty="0">
                <a:latin typeface="Times New Roman"/>
                <a:cs typeface="Times New Roman"/>
              </a:rPr>
              <a:t>tough</a:t>
            </a:r>
            <a:r>
              <a:rPr sz="1050" spc="7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times.</a:t>
            </a:r>
          </a:p>
          <a:p>
            <a:pPr marL="8975" algn="just"/>
            <a:r>
              <a:rPr sz="1050" spc="-4" dirty="0">
                <a:latin typeface="Times New Roman"/>
                <a:cs typeface="Times New Roman"/>
              </a:rPr>
              <a:t>The functionality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" dirty="0">
                <a:latin typeface="Times New Roman"/>
                <a:cs typeface="Times New Roman"/>
              </a:rPr>
              <a:t>this module spans through the entire system, </a:t>
            </a:r>
            <a:r>
              <a:rPr sz="1050" dirty="0">
                <a:latin typeface="Times New Roman"/>
                <a:cs typeface="Times New Roman"/>
              </a:rPr>
              <a:t>making </a:t>
            </a:r>
            <a:r>
              <a:rPr sz="1050" spc="-4" dirty="0">
                <a:latin typeface="Times New Roman"/>
                <a:cs typeface="Times New Roman"/>
              </a:rPr>
              <a:t>information available anywhere, anytime.</a:t>
            </a:r>
            <a:r>
              <a:rPr sz="1050" spc="124" dirty="0">
                <a:latin typeface="Times New Roman"/>
                <a:cs typeface="Times New Roman"/>
              </a:rPr>
              <a:t> </a:t>
            </a:r>
            <a:r>
              <a:rPr sz="1050" spc="-4" dirty="0">
                <a:latin typeface="Times New Roman"/>
                <a:cs typeface="Times New Roman"/>
              </a:rPr>
              <a:t>All</a:t>
            </a:r>
            <a:endParaRPr sz="1050" dirty="0">
              <a:latin typeface="Times New Roman"/>
              <a:cs typeface="Times New Roman"/>
            </a:endParaRPr>
          </a:p>
          <a:p>
            <a:pPr marL="8975" marR="29618">
              <a:spcBef>
                <a:spcPts val="21"/>
              </a:spcBef>
            </a:pPr>
            <a:r>
              <a:rPr sz="1050" spc="-4" dirty="0">
                <a:latin typeface="Times New Roman"/>
                <a:cs typeface="Times New Roman"/>
              </a:rPr>
              <a:t>information is subject to company’s defined </a:t>
            </a:r>
            <a:r>
              <a:rPr sz="1050" dirty="0">
                <a:latin typeface="Times New Roman"/>
                <a:cs typeface="Times New Roman"/>
              </a:rPr>
              <a:t>security policy, where </a:t>
            </a:r>
            <a:r>
              <a:rPr sz="1050" spc="-4" dirty="0">
                <a:latin typeface="Times New Roman"/>
                <a:cs typeface="Times New Roman"/>
              </a:rPr>
              <a:t>he/she can </a:t>
            </a:r>
            <a:r>
              <a:rPr sz="1050" dirty="0">
                <a:latin typeface="Times New Roman"/>
                <a:cs typeface="Times New Roman"/>
              </a:rPr>
              <a:t>only </a:t>
            </a:r>
            <a:r>
              <a:rPr sz="1050" spc="-4" dirty="0">
                <a:latin typeface="Times New Roman"/>
                <a:cs typeface="Times New Roman"/>
              </a:rPr>
              <a:t>view the information he/she is authorized  to. An ESS-User can only </a:t>
            </a:r>
            <a:r>
              <a:rPr sz="1050" dirty="0">
                <a:latin typeface="Times New Roman"/>
                <a:cs typeface="Times New Roman"/>
              </a:rPr>
              <a:t>edit </a:t>
            </a:r>
            <a:r>
              <a:rPr sz="1050" spc="-4" dirty="0">
                <a:latin typeface="Times New Roman"/>
                <a:cs typeface="Times New Roman"/>
              </a:rPr>
              <a:t>certain fields in the ESS Module, maintaining the </a:t>
            </a:r>
            <a:r>
              <a:rPr sz="1050" dirty="0">
                <a:latin typeface="Times New Roman"/>
                <a:cs typeface="Times New Roman"/>
              </a:rPr>
              <a:t>security </a:t>
            </a:r>
            <a:r>
              <a:rPr sz="1050" spc="-4" dirty="0">
                <a:latin typeface="Times New Roman"/>
                <a:cs typeface="Times New Roman"/>
              </a:rPr>
              <a:t>and confidentiality </a:t>
            </a:r>
            <a:r>
              <a:rPr sz="1050" spc="-7" dirty="0">
                <a:latin typeface="Times New Roman"/>
                <a:cs typeface="Times New Roman"/>
              </a:rPr>
              <a:t>of </a:t>
            </a:r>
            <a:r>
              <a:rPr sz="1050" spc="-4" dirty="0">
                <a:latin typeface="Times New Roman"/>
                <a:cs typeface="Times New Roman"/>
              </a:rPr>
              <a:t>employee  information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0062" y="4767901"/>
            <a:ext cx="683854" cy="182631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</a:pPr>
            <a:r>
              <a:rPr sz="1131" spc="-7" dirty="0">
                <a:latin typeface="Calibri Light"/>
                <a:cs typeface="Calibri Light"/>
              </a:rPr>
              <a:t>TEST</a:t>
            </a:r>
            <a:r>
              <a:rPr sz="1131" spc="-42" dirty="0">
                <a:latin typeface="Calibri Light"/>
                <a:cs typeface="Calibri Light"/>
              </a:rPr>
              <a:t> </a:t>
            </a:r>
            <a:r>
              <a:rPr sz="1131" spc="-4" dirty="0">
                <a:latin typeface="Calibri Light"/>
                <a:cs typeface="Calibri Light"/>
              </a:rPr>
              <a:t>ITEMS</a:t>
            </a:r>
            <a:endParaRPr sz="1131" dirty="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5040" y="5066030"/>
            <a:ext cx="7102060" cy="170192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  <a:tabLst>
                <a:tab pos="3574330" algn="l"/>
              </a:tabLst>
            </a:pPr>
            <a:r>
              <a:rPr sz="1050" spc="-4" dirty="0">
                <a:latin typeface="Times New Roman"/>
                <a:cs typeface="Times New Roman"/>
              </a:rPr>
              <a:t>Testing should </a:t>
            </a:r>
            <a:r>
              <a:rPr sz="1050" dirty="0">
                <a:latin typeface="Times New Roman"/>
                <a:cs typeface="Times New Roman"/>
              </a:rPr>
              <a:t>be </a:t>
            </a:r>
            <a:r>
              <a:rPr sz="1050" spc="-4" dirty="0">
                <a:latin typeface="Times New Roman"/>
                <a:cs typeface="Times New Roman"/>
              </a:rPr>
              <a:t>done </a:t>
            </a:r>
            <a:r>
              <a:rPr sz="1050" dirty="0">
                <a:latin typeface="Times New Roman"/>
                <a:cs typeface="Times New Roman"/>
              </a:rPr>
              <a:t>on both </a:t>
            </a:r>
            <a:r>
              <a:rPr sz="1050" spc="-4" dirty="0">
                <a:latin typeface="Times New Roman"/>
                <a:cs typeface="Times New Roman"/>
              </a:rPr>
              <a:t>front end and back end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" dirty="0">
                <a:latin typeface="Times New Roman"/>
                <a:cs typeface="Times New Roman"/>
              </a:rPr>
              <a:t>the application </a:t>
            </a:r>
            <a:r>
              <a:rPr sz="1050" dirty="0">
                <a:latin typeface="Times New Roman"/>
                <a:cs typeface="Times New Roman"/>
              </a:rPr>
              <a:t>on</a:t>
            </a:r>
            <a:r>
              <a:rPr sz="1050" spc="155" dirty="0">
                <a:latin typeface="Times New Roman"/>
                <a:cs typeface="Times New Roman"/>
              </a:rPr>
              <a:t> </a:t>
            </a:r>
            <a:r>
              <a:rPr sz="1050" spc="-4" dirty="0">
                <a:latin typeface="Times New Roman"/>
                <a:cs typeface="Times New Roman"/>
              </a:rPr>
              <a:t>the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4" dirty="0">
                <a:latin typeface="Times New Roman"/>
                <a:cs typeface="Times New Roman"/>
              </a:rPr>
              <a:t>Windows/Linux</a:t>
            </a:r>
            <a:r>
              <a:rPr lang="en-IN" sz="1050" spc="-4" dirty="0">
                <a:latin typeface="Times New Roman"/>
                <a:cs typeface="Times New Roman"/>
              </a:rPr>
              <a:t> </a:t>
            </a:r>
            <a:r>
              <a:rPr sz="1050" spc="-4" dirty="0">
                <a:latin typeface="Times New Roman"/>
                <a:cs typeface="Times New Roman"/>
              </a:rPr>
              <a:t>environments.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0062" y="5452313"/>
            <a:ext cx="1320593" cy="204821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1272" b="1" dirty="0">
                <a:latin typeface="SimSun"/>
                <a:cs typeface="SimSun"/>
              </a:rPr>
              <a:t>Test</a:t>
            </a:r>
            <a:r>
              <a:rPr sz="1272" b="1" spc="-18" dirty="0">
                <a:latin typeface="SimSun"/>
                <a:cs typeface="SimSun"/>
              </a:rPr>
              <a:t> </a:t>
            </a:r>
            <a:r>
              <a:rPr sz="1272" b="1" spc="-4" dirty="0">
                <a:latin typeface="SimSun"/>
                <a:cs typeface="SimSun"/>
              </a:rPr>
              <a:t>Principles</a:t>
            </a:r>
            <a:r>
              <a:rPr sz="1272" b="1" dirty="0">
                <a:latin typeface="SimSun"/>
                <a:cs typeface="SimSun"/>
              </a:rPr>
              <a:t> </a:t>
            </a:r>
            <a:endParaRPr sz="1272" dirty="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205" y="5716047"/>
            <a:ext cx="6792903" cy="1444625"/>
          </a:xfrm>
          <a:prstGeom prst="rect">
            <a:avLst/>
          </a:prstGeom>
        </p:spPr>
        <p:txBody>
          <a:bodyPr vert="horz" wrap="square" lIns="0" tIns="33654" rIns="0" bIns="0" rtlCol="0">
            <a:spAutoFit/>
          </a:bodyPr>
          <a:lstStyle/>
          <a:p>
            <a:pPr marL="170527" indent="-161552">
              <a:spcBef>
                <a:spcPts val="265"/>
              </a:spcBef>
              <a:buFont typeface="Symbol"/>
              <a:buChar char=""/>
              <a:tabLst>
                <a:tab pos="170078" algn="l"/>
                <a:tab pos="170527" algn="l"/>
              </a:tabLst>
            </a:pPr>
            <a:r>
              <a:rPr sz="1000" spc="-4" dirty="0">
                <a:latin typeface="Calibri"/>
                <a:cs typeface="Calibri"/>
              </a:rPr>
              <a:t>Testing </a:t>
            </a:r>
            <a:r>
              <a:rPr sz="1000" dirty="0">
                <a:latin typeface="Calibri"/>
                <a:cs typeface="Calibri"/>
              </a:rPr>
              <a:t>will </a:t>
            </a:r>
            <a:r>
              <a:rPr sz="1000" spc="-4" dirty="0">
                <a:latin typeface="Calibri"/>
                <a:cs typeface="Calibri"/>
              </a:rPr>
              <a:t>be </a:t>
            </a:r>
            <a:r>
              <a:rPr sz="1000" dirty="0">
                <a:latin typeface="Calibri"/>
                <a:cs typeface="Calibri"/>
              </a:rPr>
              <a:t>focused on </a:t>
            </a:r>
            <a:r>
              <a:rPr sz="1000" spc="-4" dirty="0">
                <a:latin typeface="Calibri"/>
                <a:cs typeface="Calibri"/>
              </a:rPr>
              <a:t>meeting </a:t>
            </a:r>
            <a:r>
              <a:rPr sz="1000" dirty="0">
                <a:latin typeface="Calibri"/>
                <a:cs typeface="Calibri"/>
              </a:rPr>
              <a:t>the </a:t>
            </a:r>
            <a:r>
              <a:rPr sz="1000" spc="-4" dirty="0">
                <a:latin typeface="Calibri"/>
                <a:cs typeface="Calibri"/>
              </a:rPr>
              <a:t>business objectives, cost efficiency, </a:t>
            </a:r>
            <a:r>
              <a:rPr sz="1000" dirty="0">
                <a:latin typeface="Calibri"/>
                <a:cs typeface="Calibri"/>
              </a:rPr>
              <a:t>and</a:t>
            </a:r>
            <a:r>
              <a:rPr sz="1000" spc="21" dirty="0">
                <a:latin typeface="Calibri"/>
                <a:cs typeface="Calibri"/>
              </a:rPr>
              <a:t> </a:t>
            </a:r>
            <a:r>
              <a:rPr sz="1000" spc="-4" dirty="0">
                <a:latin typeface="Calibri"/>
                <a:cs typeface="Calibri"/>
              </a:rPr>
              <a:t>quality.</a:t>
            </a:r>
            <a:endParaRPr sz="1000" dirty="0">
              <a:latin typeface="Calibri"/>
              <a:cs typeface="Calibri"/>
            </a:endParaRPr>
          </a:p>
          <a:p>
            <a:pPr marL="170527" indent="-161552">
              <a:spcBef>
                <a:spcPts val="194"/>
              </a:spcBef>
              <a:buFont typeface="Symbol"/>
              <a:buChar char=""/>
              <a:tabLst>
                <a:tab pos="170078" algn="l"/>
                <a:tab pos="170527" algn="l"/>
              </a:tabLst>
            </a:pPr>
            <a:r>
              <a:rPr sz="1000" spc="-4" dirty="0">
                <a:latin typeface="Calibri"/>
                <a:cs typeface="Calibri"/>
              </a:rPr>
              <a:t>There </a:t>
            </a:r>
            <a:r>
              <a:rPr sz="1000" dirty="0">
                <a:latin typeface="Calibri"/>
                <a:cs typeface="Calibri"/>
              </a:rPr>
              <a:t>will </a:t>
            </a:r>
            <a:r>
              <a:rPr sz="1000" spc="-4" dirty="0">
                <a:latin typeface="Calibri"/>
                <a:cs typeface="Calibri"/>
              </a:rPr>
              <a:t>be </a:t>
            </a:r>
            <a:r>
              <a:rPr sz="1000" dirty="0">
                <a:latin typeface="Calibri"/>
                <a:cs typeface="Calibri"/>
              </a:rPr>
              <a:t>common, </a:t>
            </a:r>
            <a:r>
              <a:rPr sz="1000" spc="-4" dirty="0">
                <a:latin typeface="Calibri"/>
                <a:cs typeface="Calibri"/>
              </a:rPr>
              <a:t>consistent procedures for </a:t>
            </a:r>
            <a:r>
              <a:rPr sz="1000" dirty="0">
                <a:latin typeface="Calibri"/>
                <a:cs typeface="Calibri"/>
              </a:rPr>
              <a:t>all teams </a:t>
            </a:r>
            <a:r>
              <a:rPr sz="1000" spc="-4" dirty="0">
                <a:latin typeface="Calibri"/>
                <a:cs typeface="Calibri"/>
              </a:rPr>
              <a:t>supporting testing</a:t>
            </a:r>
            <a:r>
              <a:rPr sz="1000" spc="42" dirty="0">
                <a:latin typeface="Calibri"/>
                <a:cs typeface="Calibri"/>
              </a:rPr>
              <a:t> </a:t>
            </a:r>
            <a:r>
              <a:rPr sz="1000" spc="-4" dirty="0">
                <a:latin typeface="Calibri"/>
                <a:cs typeface="Calibri"/>
              </a:rPr>
              <a:t>activities.</a:t>
            </a:r>
            <a:endParaRPr sz="1000" dirty="0">
              <a:latin typeface="Calibri"/>
              <a:cs typeface="Calibri"/>
            </a:endParaRPr>
          </a:p>
          <a:p>
            <a:pPr marL="170527" indent="-161552">
              <a:spcBef>
                <a:spcPts val="205"/>
              </a:spcBef>
              <a:buFont typeface="Symbol"/>
              <a:buChar char=""/>
              <a:tabLst>
                <a:tab pos="170078" algn="l"/>
                <a:tab pos="170527" algn="l"/>
              </a:tabLst>
            </a:pPr>
            <a:r>
              <a:rPr sz="1000" spc="-4" dirty="0">
                <a:latin typeface="Calibri"/>
                <a:cs typeface="Calibri"/>
              </a:rPr>
              <a:t>Testing processes </a:t>
            </a:r>
            <a:r>
              <a:rPr sz="1000" dirty="0">
                <a:latin typeface="Calibri"/>
                <a:cs typeface="Calibri"/>
              </a:rPr>
              <a:t>will </a:t>
            </a:r>
            <a:r>
              <a:rPr sz="1000" spc="-4" dirty="0">
                <a:latin typeface="Calibri"/>
                <a:cs typeface="Calibri"/>
              </a:rPr>
              <a:t>be well defined, </a:t>
            </a:r>
            <a:r>
              <a:rPr sz="1000" dirty="0">
                <a:latin typeface="Calibri"/>
                <a:cs typeface="Calibri"/>
              </a:rPr>
              <a:t>yet </a:t>
            </a:r>
            <a:r>
              <a:rPr sz="1000" spc="-4" dirty="0">
                <a:latin typeface="Calibri"/>
                <a:cs typeface="Calibri"/>
              </a:rPr>
              <a:t>flexible, with </a:t>
            </a:r>
            <a:r>
              <a:rPr sz="1000" dirty="0">
                <a:latin typeface="Calibri"/>
                <a:cs typeface="Calibri"/>
              </a:rPr>
              <a:t>the </a:t>
            </a:r>
            <a:r>
              <a:rPr sz="1000" spc="-4" dirty="0">
                <a:latin typeface="Calibri"/>
                <a:cs typeface="Calibri"/>
              </a:rPr>
              <a:t>ability to change </a:t>
            </a:r>
            <a:r>
              <a:rPr sz="1000" dirty="0">
                <a:latin typeface="Calibri"/>
                <a:cs typeface="Calibri"/>
              </a:rPr>
              <a:t>as</a:t>
            </a:r>
            <a:r>
              <a:rPr sz="1000" spc="92" dirty="0">
                <a:latin typeface="Calibri"/>
                <a:cs typeface="Calibri"/>
              </a:rPr>
              <a:t> </a:t>
            </a:r>
            <a:r>
              <a:rPr sz="1000" spc="-4" dirty="0">
                <a:latin typeface="Calibri"/>
                <a:cs typeface="Calibri"/>
              </a:rPr>
              <a:t>needed.</a:t>
            </a:r>
            <a:endParaRPr sz="1000" dirty="0">
              <a:latin typeface="Calibri"/>
              <a:cs typeface="Calibri"/>
            </a:endParaRPr>
          </a:p>
          <a:p>
            <a:pPr marL="170527" indent="-161552">
              <a:spcBef>
                <a:spcPts val="194"/>
              </a:spcBef>
              <a:buFont typeface="Symbol"/>
              <a:buChar char=""/>
              <a:tabLst>
                <a:tab pos="170078" algn="l"/>
                <a:tab pos="170527" algn="l"/>
              </a:tabLst>
            </a:pPr>
            <a:r>
              <a:rPr sz="1000" spc="-4" dirty="0">
                <a:latin typeface="Calibri"/>
                <a:cs typeface="Calibri"/>
              </a:rPr>
              <a:t>Testing activities </a:t>
            </a:r>
            <a:r>
              <a:rPr sz="1000" dirty="0">
                <a:latin typeface="Calibri"/>
                <a:cs typeface="Calibri"/>
              </a:rPr>
              <a:t>will </a:t>
            </a:r>
            <a:r>
              <a:rPr sz="1000" spc="-4" dirty="0">
                <a:latin typeface="Calibri"/>
                <a:cs typeface="Calibri"/>
              </a:rPr>
              <a:t>build </a:t>
            </a:r>
            <a:r>
              <a:rPr sz="1000" dirty="0">
                <a:latin typeface="Calibri"/>
                <a:cs typeface="Calibri"/>
              </a:rPr>
              <a:t>upon </a:t>
            </a:r>
            <a:r>
              <a:rPr sz="1000" spc="-4" dirty="0">
                <a:latin typeface="Calibri"/>
                <a:cs typeface="Calibri"/>
              </a:rPr>
              <a:t>previous </a:t>
            </a:r>
            <a:r>
              <a:rPr sz="1000" dirty="0">
                <a:latin typeface="Calibri"/>
                <a:cs typeface="Calibri"/>
              </a:rPr>
              <a:t>stages to avoid </a:t>
            </a:r>
            <a:r>
              <a:rPr sz="1000" spc="-4" dirty="0">
                <a:latin typeface="Calibri"/>
                <a:cs typeface="Calibri"/>
              </a:rPr>
              <a:t>redundancy </a:t>
            </a:r>
            <a:r>
              <a:rPr sz="1000" dirty="0">
                <a:latin typeface="Calibri"/>
                <a:cs typeface="Calibri"/>
              </a:rPr>
              <a:t>or </a:t>
            </a:r>
            <a:r>
              <a:rPr sz="1000" spc="-4" dirty="0">
                <a:latin typeface="Calibri"/>
                <a:cs typeface="Calibri"/>
              </a:rPr>
              <a:t>duplication </a:t>
            </a:r>
            <a:r>
              <a:rPr sz="1000" dirty="0">
                <a:latin typeface="Calibri"/>
                <a:cs typeface="Calibri"/>
              </a:rPr>
              <a:t>of</a:t>
            </a:r>
            <a:r>
              <a:rPr sz="1000" spc="57" dirty="0">
                <a:latin typeface="Calibri"/>
                <a:cs typeface="Calibri"/>
              </a:rPr>
              <a:t> </a:t>
            </a:r>
            <a:r>
              <a:rPr sz="1000" spc="-4" dirty="0">
                <a:latin typeface="Calibri"/>
                <a:cs typeface="Calibri"/>
              </a:rPr>
              <a:t>effort.</a:t>
            </a:r>
            <a:endParaRPr sz="1000" dirty="0">
              <a:latin typeface="Calibri"/>
              <a:cs typeface="Calibri"/>
            </a:endParaRPr>
          </a:p>
          <a:p>
            <a:pPr marL="170527" indent="-161552">
              <a:spcBef>
                <a:spcPts val="205"/>
              </a:spcBef>
              <a:buFont typeface="Symbol"/>
              <a:buChar char=""/>
              <a:tabLst>
                <a:tab pos="170078" algn="l"/>
                <a:tab pos="170527" algn="l"/>
              </a:tabLst>
            </a:pPr>
            <a:r>
              <a:rPr sz="1000" spc="-4" dirty="0">
                <a:latin typeface="Calibri"/>
                <a:cs typeface="Calibri"/>
              </a:rPr>
              <a:t>Testing environment </a:t>
            </a:r>
            <a:r>
              <a:rPr sz="1000" dirty="0">
                <a:latin typeface="Calibri"/>
                <a:cs typeface="Calibri"/>
              </a:rPr>
              <a:t>and </a:t>
            </a:r>
            <a:r>
              <a:rPr sz="1000" spc="-4" dirty="0">
                <a:latin typeface="Calibri"/>
                <a:cs typeface="Calibri"/>
              </a:rPr>
              <a:t>data </a:t>
            </a:r>
            <a:r>
              <a:rPr sz="1000" dirty="0">
                <a:latin typeface="Calibri"/>
                <a:cs typeface="Calibri"/>
              </a:rPr>
              <a:t>will </a:t>
            </a:r>
            <a:r>
              <a:rPr sz="1000" spc="-4" dirty="0">
                <a:latin typeface="Calibri"/>
                <a:cs typeface="Calibri"/>
              </a:rPr>
              <a:t>emulate </a:t>
            </a:r>
            <a:r>
              <a:rPr sz="1000" dirty="0">
                <a:latin typeface="Calibri"/>
                <a:cs typeface="Calibri"/>
              </a:rPr>
              <a:t>a </a:t>
            </a:r>
            <a:r>
              <a:rPr sz="1000" spc="-4" dirty="0">
                <a:latin typeface="Calibri"/>
                <a:cs typeface="Calibri"/>
              </a:rPr>
              <a:t>production environment </a:t>
            </a:r>
            <a:r>
              <a:rPr sz="1000" dirty="0">
                <a:latin typeface="Calibri"/>
                <a:cs typeface="Calibri"/>
              </a:rPr>
              <a:t>as much </a:t>
            </a:r>
            <a:r>
              <a:rPr sz="1000" spc="-7" dirty="0">
                <a:latin typeface="Calibri"/>
                <a:cs typeface="Calibri"/>
              </a:rPr>
              <a:t>as</a:t>
            </a:r>
            <a:r>
              <a:rPr sz="1000" spc="46" dirty="0">
                <a:latin typeface="Calibri"/>
                <a:cs typeface="Calibri"/>
              </a:rPr>
              <a:t> </a:t>
            </a:r>
            <a:r>
              <a:rPr sz="1000" spc="-4" dirty="0">
                <a:latin typeface="Calibri"/>
                <a:cs typeface="Calibri"/>
              </a:rPr>
              <a:t>possible.</a:t>
            </a:r>
            <a:endParaRPr sz="1000" dirty="0">
              <a:latin typeface="Calibri"/>
              <a:cs typeface="Calibri"/>
            </a:endParaRPr>
          </a:p>
          <a:p>
            <a:pPr marL="170527" indent="-161552">
              <a:spcBef>
                <a:spcPts val="205"/>
              </a:spcBef>
              <a:buFont typeface="Symbol"/>
              <a:buChar char=""/>
              <a:tabLst>
                <a:tab pos="170078" algn="l"/>
                <a:tab pos="170527" algn="l"/>
              </a:tabLst>
            </a:pPr>
            <a:r>
              <a:rPr sz="1000" spc="-4" dirty="0">
                <a:latin typeface="Calibri"/>
                <a:cs typeface="Calibri"/>
              </a:rPr>
              <a:t>Testing </a:t>
            </a:r>
            <a:r>
              <a:rPr sz="1000" dirty="0">
                <a:latin typeface="Calibri"/>
                <a:cs typeface="Calibri"/>
              </a:rPr>
              <a:t>will </a:t>
            </a:r>
            <a:r>
              <a:rPr sz="1000" spc="-4" dirty="0">
                <a:latin typeface="Calibri"/>
                <a:cs typeface="Calibri"/>
              </a:rPr>
              <a:t>be </a:t>
            </a:r>
            <a:r>
              <a:rPr sz="1000" dirty="0">
                <a:latin typeface="Calibri"/>
                <a:cs typeface="Calibri"/>
              </a:rPr>
              <a:t>a </a:t>
            </a:r>
            <a:r>
              <a:rPr sz="1000" spc="-4" dirty="0">
                <a:latin typeface="Calibri"/>
                <a:cs typeface="Calibri"/>
              </a:rPr>
              <a:t>repeatable, quantifiable, </a:t>
            </a:r>
            <a:r>
              <a:rPr sz="1000" dirty="0">
                <a:latin typeface="Calibri"/>
                <a:cs typeface="Calibri"/>
              </a:rPr>
              <a:t>and measurable</a:t>
            </a:r>
            <a:r>
              <a:rPr sz="1000" spc="-11" dirty="0">
                <a:latin typeface="Calibri"/>
                <a:cs typeface="Calibri"/>
              </a:rPr>
              <a:t> </a:t>
            </a:r>
            <a:r>
              <a:rPr sz="1000" spc="-4" dirty="0">
                <a:latin typeface="Calibri"/>
                <a:cs typeface="Calibri"/>
              </a:rPr>
              <a:t>activity.</a:t>
            </a:r>
            <a:endParaRPr sz="1000" dirty="0">
              <a:latin typeface="Calibri"/>
              <a:cs typeface="Calibri"/>
            </a:endParaRPr>
          </a:p>
          <a:p>
            <a:pPr marL="170527" indent="-161552">
              <a:spcBef>
                <a:spcPts val="194"/>
              </a:spcBef>
              <a:buFont typeface="Symbol"/>
              <a:buChar char=""/>
              <a:tabLst>
                <a:tab pos="170078" algn="l"/>
                <a:tab pos="170527" algn="l"/>
              </a:tabLst>
            </a:pPr>
            <a:r>
              <a:rPr sz="1000" spc="-4" dirty="0">
                <a:latin typeface="Calibri"/>
                <a:cs typeface="Calibri"/>
              </a:rPr>
              <a:t>Testing </a:t>
            </a:r>
            <a:r>
              <a:rPr sz="1000" dirty="0">
                <a:latin typeface="Calibri"/>
                <a:cs typeface="Calibri"/>
              </a:rPr>
              <a:t>will </a:t>
            </a:r>
            <a:r>
              <a:rPr sz="1000" spc="-4" dirty="0">
                <a:latin typeface="Calibri"/>
                <a:cs typeface="Calibri"/>
              </a:rPr>
              <a:t>be divided into </a:t>
            </a:r>
            <a:r>
              <a:rPr sz="1000" dirty="0">
                <a:latin typeface="Calibri"/>
                <a:cs typeface="Calibri"/>
              </a:rPr>
              <a:t>distinct phases, each with </a:t>
            </a:r>
            <a:r>
              <a:rPr sz="1000" spc="-4" dirty="0">
                <a:latin typeface="Calibri"/>
                <a:cs typeface="Calibri"/>
              </a:rPr>
              <a:t>clearly defined objectives and</a:t>
            </a:r>
            <a:r>
              <a:rPr sz="1000" spc="11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goals.</a:t>
            </a:r>
          </a:p>
          <a:p>
            <a:pPr marL="170527" indent="-161552">
              <a:spcBef>
                <a:spcPts val="201"/>
              </a:spcBef>
              <a:buFont typeface="Symbol"/>
              <a:buChar char=""/>
              <a:tabLst>
                <a:tab pos="170078" algn="l"/>
                <a:tab pos="170527" algn="l"/>
              </a:tabLst>
            </a:pPr>
            <a:r>
              <a:rPr sz="1000" spc="-4" dirty="0">
                <a:latin typeface="Calibri"/>
                <a:cs typeface="Calibri"/>
              </a:rPr>
              <a:t>There </a:t>
            </a:r>
            <a:r>
              <a:rPr sz="1000" dirty="0">
                <a:latin typeface="Calibri"/>
                <a:cs typeface="Calibri"/>
              </a:rPr>
              <a:t>will </a:t>
            </a:r>
            <a:r>
              <a:rPr sz="1000" spc="-4" dirty="0">
                <a:latin typeface="Calibri"/>
                <a:cs typeface="Calibri"/>
              </a:rPr>
              <a:t>be </a:t>
            </a:r>
            <a:r>
              <a:rPr sz="1000" dirty="0">
                <a:latin typeface="Calibri"/>
                <a:cs typeface="Calibri"/>
              </a:rPr>
              <a:t>entrance and exit</a:t>
            </a:r>
            <a:r>
              <a:rPr sz="1000" spc="-28" dirty="0">
                <a:latin typeface="Calibri"/>
                <a:cs typeface="Calibri"/>
              </a:rPr>
              <a:t> </a:t>
            </a:r>
            <a:r>
              <a:rPr sz="1000" spc="-4" dirty="0">
                <a:latin typeface="Calibri"/>
                <a:cs typeface="Calibri"/>
              </a:rPr>
              <a:t>criteria.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76588" y="217920"/>
            <a:ext cx="470711" cy="117422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</a:pPr>
            <a:r>
              <a:rPr sz="707" i="1" spc="-4" dirty="0">
                <a:latin typeface="Times New Roman"/>
                <a:cs typeface="Times New Roman"/>
              </a:rPr>
              <a:t>AL</a:t>
            </a:r>
            <a:r>
              <a:rPr sz="707" i="1" spc="-7" dirty="0">
                <a:latin typeface="Times New Roman"/>
                <a:cs typeface="Times New Roman"/>
              </a:rPr>
              <a:t>L</a:t>
            </a:r>
            <a:r>
              <a:rPr sz="707" i="1" spc="-4" dirty="0">
                <a:latin typeface="Times New Roman"/>
                <a:cs typeface="Times New Roman"/>
              </a:rPr>
              <a:t>EVIATE</a:t>
            </a:r>
            <a:endParaRPr sz="70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00196" y="7363100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/>
          <p:nvPr/>
        </p:nvSpPr>
        <p:spPr>
          <a:xfrm>
            <a:off x="3274495" y="7060661"/>
            <a:ext cx="4201845" cy="4039"/>
          </a:xfrm>
          <a:custGeom>
            <a:avLst/>
            <a:gdLst/>
            <a:ahLst/>
            <a:cxnLst/>
            <a:rect l="l" t="t" r="r" b="b"/>
            <a:pathLst>
              <a:path w="5946140" h="5715">
                <a:moveTo>
                  <a:pt x="0" y="5714"/>
                </a:moveTo>
                <a:lnTo>
                  <a:pt x="5946139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5" name="object 5"/>
          <p:cNvSpPr txBox="1"/>
          <p:nvPr/>
        </p:nvSpPr>
        <p:spPr>
          <a:xfrm>
            <a:off x="469900" y="288259"/>
            <a:ext cx="9753599" cy="7446995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1600" b="1" dirty="0">
                <a:latin typeface="SimSun"/>
                <a:cs typeface="SimSun"/>
              </a:rPr>
              <a:t>Data </a:t>
            </a:r>
            <a:r>
              <a:rPr sz="1600" b="1" spc="-4" dirty="0">
                <a:latin typeface="SimSun"/>
                <a:cs typeface="SimSun"/>
              </a:rPr>
              <a:t>Approach</a:t>
            </a:r>
            <a:r>
              <a:rPr sz="1600" b="1" spc="14" dirty="0">
                <a:latin typeface="SimSun"/>
                <a:cs typeface="SimSun"/>
              </a:rPr>
              <a:t> </a:t>
            </a:r>
            <a:r>
              <a:rPr sz="1600" b="1" dirty="0">
                <a:latin typeface="SimSun"/>
                <a:cs typeface="SimSun"/>
              </a:rPr>
              <a:t> </a:t>
            </a:r>
            <a:endParaRPr sz="1600" dirty="0">
              <a:latin typeface="SimSun"/>
              <a:cs typeface="SimSun"/>
            </a:endParaRPr>
          </a:p>
          <a:p>
            <a:pPr marL="493181" marR="3590" indent="-161552">
              <a:spcBef>
                <a:spcPts val="1060"/>
              </a:spcBef>
              <a:buFont typeface="Symbol"/>
              <a:buChar char=""/>
              <a:tabLst>
                <a:tab pos="493181" algn="l"/>
                <a:tab pos="493630" algn="l"/>
              </a:tabLst>
            </a:pPr>
            <a:r>
              <a:rPr sz="900" dirty="0">
                <a:latin typeface="Calibri"/>
                <a:cs typeface="Calibri"/>
              </a:rPr>
              <a:t>In functional </a:t>
            </a:r>
            <a:r>
              <a:rPr sz="900" spc="-4" dirty="0">
                <a:latin typeface="Calibri"/>
                <a:cs typeface="Calibri"/>
              </a:rPr>
              <a:t>testing, </a:t>
            </a:r>
            <a:r>
              <a:rPr sz="900" b="1" spc="-4" dirty="0">
                <a:latin typeface="Calibri"/>
                <a:cs typeface="Calibri"/>
              </a:rPr>
              <a:t>Alleviate </a:t>
            </a:r>
            <a:r>
              <a:rPr sz="900" dirty="0">
                <a:latin typeface="Calibri"/>
                <a:cs typeface="Calibri"/>
              </a:rPr>
              <a:t>will </a:t>
            </a:r>
            <a:r>
              <a:rPr sz="900" spc="-4" dirty="0">
                <a:latin typeface="Calibri"/>
                <a:cs typeface="Calibri"/>
              </a:rPr>
              <a:t>contain pre-loaded test </a:t>
            </a:r>
            <a:r>
              <a:rPr sz="900" dirty="0">
                <a:latin typeface="Calibri"/>
                <a:cs typeface="Calibri"/>
              </a:rPr>
              <a:t>data and which is </a:t>
            </a:r>
            <a:r>
              <a:rPr sz="900" spc="-4" dirty="0">
                <a:latin typeface="Calibri"/>
                <a:cs typeface="Calibri"/>
              </a:rPr>
              <a:t>used </a:t>
            </a:r>
            <a:r>
              <a:rPr sz="900" dirty="0">
                <a:latin typeface="Calibri"/>
                <a:cs typeface="Calibri"/>
              </a:rPr>
              <a:t>for </a:t>
            </a:r>
            <a:r>
              <a:rPr sz="900" spc="-4" dirty="0">
                <a:latin typeface="Calibri"/>
                <a:cs typeface="Calibri"/>
              </a:rPr>
              <a:t>testing  </a:t>
            </a:r>
            <a:r>
              <a:rPr sz="900" dirty="0">
                <a:latin typeface="Calibri"/>
                <a:cs typeface="Calibri"/>
              </a:rPr>
              <a:t>activities.</a:t>
            </a:r>
          </a:p>
          <a:p>
            <a:endParaRPr sz="1050" dirty="0">
              <a:latin typeface="Times New Roman"/>
              <a:cs typeface="Times New Roman"/>
            </a:endParaRPr>
          </a:p>
          <a:p>
            <a:pPr marL="8975"/>
            <a:r>
              <a:rPr sz="1600" b="1" spc="-4" dirty="0">
                <a:latin typeface="SimSun"/>
                <a:cs typeface="SimSun"/>
              </a:rPr>
              <a:t>Features to be</a:t>
            </a:r>
            <a:r>
              <a:rPr sz="1600" b="1" spc="7" dirty="0">
                <a:latin typeface="SimSun"/>
                <a:cs typeface="SimSun"/>
              </a:rPr>
              <a:t> </a:t>
            </a:r>
            <a:r>
              <a:rPr sz="1600" b="1" dirty="0">
                <a:latin typeface="SimSun"/>
                <a:cs typeface="SimSun"/>
              </a:rPr>
              <a:t>Tested </a:t>
            </a:r>
            <a:endParaRPr sz="1600" dirty="0">
              <a:latin typeface="SimSun"/>
              <a:cs typeface="SimSun"/>
            </a:endParaRPr>
          </a:p>
          <a:p>
            <a:pPr>
              <a:spcBef>
                <a:spcPts val="32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8975"/>
            <a:r>
              <a:rPr sz="900" spc="-4" dirty="0">
                <a:latin typeface="Times New Roman"/>
                <a:cs typeface="Times New Roman"/>
              </a:rPr>
              <a:t>The features which </a:t>
            </a:r>
            <a:r>
              <a:rPr sz="900" dirty="0">
                <a:latin typeface="Times New Roman"/>
                <a:cs typeface="Times New Roman"/>
              </a:rPr>
              <a:t>are </a:t>
            </a:r>
            <a:r>
              <a:rPr sz="900" spc="-4" dirty="0">
                <a:latin typeface="Times New Roman"/>
                <a:cs typeface="Times New Roman"/>
              </a:rPr>
              <a:t>to </a:t>
            </a:r>
            <a:r>
              <a:rPr sz="900" dirty="0">
                <a:latin typeface="Times New Roman"/>
                <a:cs typeface="Times New Roman"/>
              </a:rPr>
              <a:t>be </a:t>
            </a:r>
            <a:r>
              <a:rPr sz="900" spc="-4" dirty="0">
                <a:latin typeface="Times New Roman"/>
                <a:cs typeface="Times New Roman"/>
              </a:rPr>
              <a:t>tested </a:t>
            </a:r>
            <a:r>
              <a:rPr sz="900" dirty="0">
                <a:latin typeface="Times New Roman"/>
                <a:cs typeface="Times New Roman"/>
              </a:rPr>
              <a:t>are Login </a:t>
            </a:r>
            <a:r>
              <a:rPr sz="900" spc="-4" dirty="0">
                <a:latin typeface="Times New Roman"/>
                <a:cs typeface="Times New Roman"/>
              </a:rPr>
              <a:t>/ Signup Page, </a:t>
            </a:r>
            <a:r>
              <a:rPr sz="900" dirty="0">
                <a:latin typeface="Times New Roman"/>
                <a:cs typeface="Times New Roman"/>
              </a:rPr>
              <a:t>Dashboard, </a:t>
            </a:r>
            <a:r>
              <a:rPr sz="900" spc="-4" dirty="0">
                <a:latin typeface="Times New Roman"/>
                <a:cs typeface="Times New Roman"/>
              </a:rPr>
              <a:t>Dark</a:t>
            </a:r>
            <a:r>
              <a:rPr sz="900" spc="60" dirty="0">
                <a:latin typeface="Times New Roman"/>
                <a:cs typeface="Times New Roman"/>
              </a:rPr>
              <a:t> </a:t>
            </a:r>
            <a:r>
              <a:rPr sz="900" spc="-4" dirty="0">
                <a:latin typeface="Times New Roman"/>
                <a:cs typeface="Times New Roman"/>
              </a:rPr>
              <a:t>Diary(predictions).</a:t>
            </a:r>
            <a:endParaRPr sz="900" dirty="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331630"/>
            <a:r>
              <a:rPr sz="1050" dirty="0">
                <a:latin typeface="Calibri Light"/>
                <a:cs typeface="Calibri Light"/>
              </a:rPr>
              <a:t>Features </a:t>
            </a:r>
            <a:r>
              <a:rPr sz="1050" spc="-4" dirty="0">
                <a:latin typeface="Calibri Light"/>
                <a:cs typeface="Calibri Light"/>
              </a:rPr>
              <a:t>not to </a:t>
            </a:r>
            <a:r>
              <a:rPr sz="1050" dirty="0">
                <a:latin typeface="Calibri Light"/>
                <a:cs typeface="Calibri Light"/>
              </a:rPr>
              <a:t>be tested</a:t>
            </a:r>
            <a:r>
              <a:rPr sz="1050" spc="-14" dirty="0">
                <a:latin typeface="Calibri Light"/>
                <a:cs typeface="Calibri Light"/>
              </a:rPr>
              <a:t> </a:t>
            </a:r>
            <a:r>
              <a:rPr sz="1050" dirty="0">
                <a:latin typeface="Calibri Light"/>
                <a:cs typeface="Calibri Light"/>
              </a:rPr>
              <a:t>:-</a:t>
            </a:r>
          </a:p>
          <a:p>
            <a:pPr>
              <a:spcBef>
                <a:spcPts val="32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654733" marR="211812">
              <a:spcBef>
                <a:spcPts val="4"/>
              </a:spcBef>
            </a:pPr>
            <a:r>
              <a:rPr sz="900" spc="-4" dirty="0">
                <a:latin typeface="Times New Roman"/>
                <a:cs typeface="Times New Roman"/>
              </a:rPr>
              <a:t>The features which is in the software </a:t>
            </a:r>
            <a:r>
              <a:rPr sz="900" dirty="0">
                <a:latin typeface="Times New Roman"/>
                <a:cs typeface="Times New Roman"/>
              </a:rPr>
              <a:t>but </a:t>
            </a:r>
            <a:r>
              <a:rPr sz="900" spc="-4" dirty="0">
                <a:latin typeface="Times New Roman"/>
                <a:cs typeface="Times New Roman"/>
              </a:rPr>
              <a:t>not need to </a:t>
            </a:r>
            <a:r>
              <a:rPr sz="900" dirty="0">
                <a:latin typeface="Times New Roman"/>
                <a:cs typeface="Times New Roman"/>
              </a:rPr>
              <a:t>be </a:t>
            </a:r>
            <a:r>
              <a:rPr sz="900" spc="-4" dirty="0">
                <a:latin typeface="Times New Roman"/>
                <a:cs typeface="Times New Roman"/>
              </a:rPr>
              <a:t>tested as </a:t>
            </a:r>
            <a:r>
              <a:rPr sz="900" dirty="0">
                <a:latin typeface="Times New Roman"/>
                <a:cs typeface="Times New Roman"/>
              </a:rPr>
              <a:t>of </a:t>
            </a:r>
            <a:r>
              <a:rPr sz="900" spc="-4" dirty="0">
                <a:latin typeface="Times New Roman"/>
                <a:cs typeface="Times New Roman"/>
              </a:rPr>
              <a:t>now is </a:t>
            </a:r>
            <a:r>
              <a:rPr sz="900" spc="4" dirty="0">
                <a:latin typeface="Times New Roman"/>
                <a:cs typeface="Times New Roman"/>
              </a:rPr>
              <a:t>:- </a:t>
            </a:r>
            <a:r>
              <a:rPr sz="900" spc="-4" dirty="0">
                <a:latin typeface="Times New Roman"/>
                <a:cs typeface="Times New Roman"/>
              </a:rPr>
              <a:t>a contact </a:t>
            </a:r>
            <a:r>
              <a:rPr sz="900" spc="-7" dirty="0">
                <a:latin typeface="Times New Roman"/>
                <a:cs typeface="Times New Roman"/>
              </a:rPr>
              <a:t>form </a:t>
            </a:r>
            <a:r>
              <a:rPr sz="900" spc="-4" dirty="0">
                <a:latin typeface="Times New Roman"/>
                <a:cs typeface="Times New Roman"/>
              </a:rPr>
              <a:t>and some  database </a:t>
            </a:r>
            <a:r>
              <a:rPr sz="900" dirty="0">
                <a:latin typeface="Times New Roman"/>
                <a:cs typeface="Times New Roman"/>
              </a:rPr>
              <a:t>part.</a:t>
            </a:r>
          </a:p>
          <a:p>
            <a:endParaRPr sz="900" dirty="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8975">
              <a:spcBef>
                <a:spcPts val="4"/>
              </a:spcBef>
            </a:pPr>
            <a:r>
              <a:rPr sz="1400" spc="-7" dirty="0">
                <a:latin typeface="Calibri Light"/>
                <a:cs typeface="Calibri Light"/>
              </a:rPr>
              <a:t>APPROACH</a:t>
            </a:r>
            <a:endParaRPr sz="1400" dirty="0">
              <a:latin typeface="Calibri Light"/>
              <a:cs typeface="Calibri Light"/>
            </a:endParaRPr>
          </a:p>
          <a:p>
            <a:pPr marL="8975">
              <a:spcBef>
                <a:spcPts val="237"/>
              </a:spcBef>
            </a:pPr>
            <a:r>
              <a:rPr sz="900" spc="-7" dirty="0">
                <a:latin typeface="Times New Roman"/>
                <a:cs typeface="Times New Roman"/>
              </a:rPr>
              <a:t>We </a:t>
            </a:r>
            <a:r>
              <a:rPr sz="900" spc="-4" dirty="0">
                <a:latin typeface="Times New Roman"/>
                <a:cs typeface="Times New Roman"/>
              </a:rPr>
              <a:t>follow prototyping Methodology in this project And using functional testing to the functions </a:t>
            </a:r>
            <a:r>
              <a:rPr sz="900" dirty="0">
                <a:latin typeface="Times New Roman"/>
                <a:cs typeface="Times New Roman"/>
              </a:rPr>
              <a:t>of </a:t>
            </a:r>
            <a:r>
              <a:rPr sz="900" spc="-4" dirty="0">
                <a:latin typeface="Times New Roman"/>
                <a:cs typeface="Times New Roman"/>
              </a:rPr>
              <a:t>the</a:t>
            </a:r>
            <a:r>
              <a:rPr sz="900" spc="138" dirty="0">
                <a:latin typeface="Times New Roman"/>
                <a:cs typeface="Times New Roman"/>
              </a:rPr>
              <a:t> </a:t>
            </a:r>
            <a:r>
              <a:rPr sz="900" spc="-4" dirty="0">
                <a:latin typeface="Times New Roman"/>
                <a:cs typeface="Times New Roman"/>
              </a:rPr>
              <a:t>software.</a:t>
            </a:r>
            <a:endParaRPr sz="900" dirty="0">
              <a:latin typeface="Times New Roman"/>
              <a:cs typeface="Times New Roman"/>
            </a:endParaRPr>
          </a:p>
          <a:p>
            <a:endParaRPr sz="900" dirty="0">
              <a:latin typeface="Times New Roman"/>
              <a:cs typeface="Times New Roman"/>
            </a:endParaRPr>
          </a:p>
          <a:p>
            <a:pPr>
              <a:spcBef>
                <a:spcPts val="28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8975"/>
            <a:r>
              <a:rPr sz="1400" spc="-21" dirty="0">
                <a:latin typeface="Calibri Light"/>
                <a:cs typeface="Calibri Light"/>
              </a:rPr>
              <a:t>PASS/FAIL </a:t>
            </a:r>
            <a:r>
              <a:rPr sz="1400" spc="-4" dirty="0">
                <a:latin typeface="Calibri Light"/>
                <a:cs typeface="Calibri Light"/>
              </a:rPr>
              <a:t>CRITERIA</a:t>
            </a:r>
            <a:r>
              <a:rPr sz="1400" spc="28" dirty="0">
                <a:latin typeface="Calibri Light"/>
                <a:cs typeface="Calibri Light"/>
              </a:rPr>
              <a:t> </a:t>
            </a:r>
            <a:r>
              <a:rPr sz="1400" spc="-4" dirty="0">
                <a:latin typeface="Calibri Light"/>
                <a:cs typeface="Calibri Light"/>
              </a:rPr>
              <a:t>:-</a:t>
            </a:r>
            <a:endParaRPr sz="1400" dirty="0">
              <a:latin typeface="Calibri Light"/>
              <a:cs typeface="Calibri Light"/>
            </a:endParaRPr>
          </a:p>
          <a:p>
            <a:pPr marL="8975" marR="142255">
              <a:spcBef>
                <a:spcPts val="293"/>
              </a:spcBef>
            </a:pPr>
            <a:r>
              <a:rPr sz="900" spc="-4" dirty="0">
                <a:latin typeface="Times New Roman"/>
                <a:cs typeface="Times New Roman"/>
              </a:rPr>
              <a:t>All </a:t>
            </a:r>
            <a:r>
              <a:rPr sz="900" dirty="0">
                <a:latin typeface="Times New Roman"/>
                <a:cs typeface="Times New Roman"/>
              </a:rPr>
              <a:t>the </a:t>
            </a:r>
            <a:r>
              <a:rPr sz="900" spc="-4" dirty="0">
                <a:latin typeface="Times New Roman"/>
                <a:cs typeface="Times New Roman"/>
              </a:rPr>
              <a:t>major functionality </a:t>
            </a:r>
            <a:r>
              <a:rPr sz="900" spc="-7" dirty="0">
                <a:latin typeface="Times New Roman"/>
                <a:cs typeface="Times New Roman"/>
              </a:rPr>
              <a:t>of </a:t>
            </a:r>
            <a:r>
              <a:rPr sz="900" spc="-4" dirty="0">
                <a:latin typeface="Times New Roman"/>
                <a:cs typeface="Times New Roman"/>
              </a:rPr>
              <a:t>the application should work as </a:t>
            </a:r>
            <a:r>
              <a:rPr sz="900" dirty="0">
                <a:latin typeface="Times New Roman"/>
                <a:cs typeface="Times New Roman"/>
              </a:rPr>
              <a:t>intended </a:t>
            </a:r>
            <a:r>
              <a:rPr sz="900" spc="-4" dirty="0">
                <a:latin typeface="Times New Roman"/>
                <a:cs typeface="Times New Roman"/>
              </a:rPr>
              <a:t>and if the test cases </a:t>
            </a:r>
            <a:r>
              <a:rPr sz="900" dirty="0">
                <a:latin typeface="Times New Roman"/>
                <a:cs typeface="Times New Roman"/>
              </a:rPr>
              <a:t>contains </a:t>
            </a:r>
            <a:r>
              <a:rPr sz="900" spc="-4" dirty="0">
                <a:latin typeface="Times New Roman"/>
                <a:cs typeface="Times New Roman"/>
              </a:rPr>
              <a:t>positive </a:t>
            </a:r>
            <a:r>
              <a:rPr sz="900" dirty="0">
                <a:latin typeface="Times New Roman"/>
                <a:cs typeface="Times New Roman"/>
              </a:rPr>
              <a:t>words </a:t>
            </a:r>
            <a:r>
              <a:rPr sz="900" spc="-4" dirty="0">
                <a:latin typeface="Times New Roman"/>
                <a:cs typeface="Times New Roman"/>
              </a:rPr>
              <a:t>the test  case will pass the result as </a:t>
            </a:r>
            <a:r>
              <a:rPr sz="900" dirty="0">
                <a:latin typeface="Times New Roman"/>
                <a:cs typeface="Times New Roman"/>
              </a:rPr>
              <a:t>happy or </a:t>
            </a:r>
            <a:r>
              <a:rPr sz="900" spc="-4" dirty="0">
                <a:latin typeface="Times New Roman"/>
                <a:cs typeface="Times New Roman"/>
              </a:rPr>
              <a:t>if </a:t>
            </a:r>
            <a:r>
              <a:rPr sz="900" spc="4" dirty="0">
                <a:latin typeface="Times New Roman"/>
                <a:cs typeface="Times New Roman"/>
              </a:rPr>
              <a:t>it </a:t>
            </a:r>
            <a:r>
              <a:rPr sz="900" dirty="0">
                <a:latin typeface="Times New Roman"/>
                <a:cs typeface="Times New Roman"/>
              </a:rPr>
              <a:t>contains </a:t>
            </a:r>
            <a:r>
              <a:rPr sz="900" spc="-4" dirty="0">
                <a:latin typeface="Times New Roman"/>
                <a:cs typeface="Times New Roman"/>
              </a:rPr>
              <a:t>negative the test case will </a:t>
            </a:r>
            <a:r>
              <a:rPr sz="900" dirty="0">
                <a:latin typeface="Times New Roman"/>
                <a:cs typeface="Times New Roman"/>
              </a:rPr>
              <a:t>pass </a:t>
            </a:r>
            <a:r>
              <a:rPr sz="900" spc="-4" dirty="0">
                <a:latin typeface="Times New Roman"/>
                <a:cs typeface="Times New Roman"/>
              </a:rPr>
              <a:t>the result as</a:t>
            </a:r>
            <a:r>
              <a:rPr sz="900" spc="32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sad.</a:t>
            </a:r>
          </a:p>
          <a:p>
            <a:endParaRPr sz="900" dirty="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8975">
              <a:spcBef>
                <a:spcPts val="4"/>
              </a:spcBef>
            </a:pPr>
            <a:r>
              <a:rPr sz="1400" spc="-4" dirty="0">
                <a:latin typeface="Calibri Light"/>
                <a:cs typeface="Calibri Light"/>
              </a:rPr>
              <a:t>SUSPENSION CRITERIA</a:t>
            </a:r>
            <a:r>
              <a:rPr sz="1400" spc="11" dirty="0">
                <a:latin typeface="Calibri Light"/>
                <a:cs typeface="Calibri Light"/>
              </a:rPr>
              <a:t> </a:t>
            </a:r>
            <a:r>
              <a:rPr sz="1400" spc="-4" dirty="0">
                <a:latin typeface="Calibri Light"/>
                <a:cs typeface="Calibri Light"/>
              </a:rPr>
              <a:t>:-</a:t>
            </a:r>
            <a:endParaRPr sz="1400" dirty="0">
              <a:latin typeface="Calibri Light"/>
              <a:cs typeface="Calibri Light"/>
            </a:endParaRPr>
          </a:p>
          <a:p>
            <a:pPr marL="8975" marR="104560">
              <a:spcBef>
                <a:spcPts val="293"/>
              </a:spcBef>
            </a:pPr>
            <a:r>
              <a:rPr sz="900" spc="-4" dirty="0">
                <a:latin typeface="Times New Roman"/>
                <a:cs typeface="Times New Roman"/>
              </a:rPr>
              <a:t>If the processing </a:t>
            </a:r>
            <a:r>
              <a:rPr sz="900" dirty="0">
                <a:latin typeface="Times New Roman"/>
                <a:cs typeface="Times New Roman"/>
              </a:rPr>
              <a:t>takes </a:t>
            </a:r>
            <a:r>
              <a:rPr sz="900" spc="-4" dirty="0">
                <a:latin typeface="Times New Roman"/>
                <a:cs typeface="Times New Roman"/>
              </a:rPr>
              <a:t>more time it will lead to suspension </a:t>
            </a:r>
            <a:r>
              <a:rPr sz="900" spc="-7" dirty="0">
                <a:latin typeface="Times New Roman"/>
                <a:cs typeface="Times New Roman"/>
              </a:rPr>
              <a:t>or </a:t>
            </a:r>
            <a:r>
              <a:rPr sz="900" spc="-4" dirty="0">
                <a:latin typeface="Times New Roman"/>
                <a:cs typeface="Times New Roman"/>
              </a:rPr>
              <a:t>if input is in the form </a:t>
            </a:r>
            <a:r>
              <a:rPr sz="900" spc="-7" dirty="0">
                <a:latin typeface="Times New Roman"/>
                <a:cs typeface="Times New Roman"/>
              </a:rPr>
              <a:t>of </a:t>
            </a:r>
            <a:r>
              <a:rPr sz="900" spc="-4" dirty="0">
                <a:latin typeface="Times New Roman"/>
                <a:cs typeface="Times New Roman"/>
              </a:rPr>
              <a:t>images </a:t>
            </a:r>
            <a:r>
              <a:rPr sz="900" dirty="0">
                <a:latin typeface="Times New Roman"/>
                <a:cs typeface="Times New Roman"/>
              </a:rPr>
              <a:t>or </a:t>
            </a:r>
            <a:r>
              <a:rPr sz="900" spc="-4" dirty="0">
                <a:latin typeface="Times New Roman"/>
                <a:cs typeface="Times New Roman"/>
              </a:rPr>
              <a:t>anything other than text it  will </a:t>
            </a:r>
            <a:r>
              <a:rPr sz="900" dirty="0">
                <a:latin typeface="Times New Roman"/>
                <a:cs typeface="Times New Roman"/>
              </a:rPr>
              <a:t>get </a:t>
            </a:r>
            <a:r>
              <a:rPr sz="900" spc="-4" dirty="0">
                <a:latin typeface="Times New Roman"/>
                <a:cs typeface="Times New Roman"/>
              </a:rPr>
              <a:t>automatically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4" dirty="0">
                <a:latin typeface="Times New Roman"/>
                <a:cs typeface="Times New Roman"/>
              </a:rPr>
              <a:t>suspended</a:t>
            </a:r>
            <a:endParaRPr sz="900" dirty="0">
              <a:latin typeface="Times New Roman"/>
              <a:cs typeface="Times New Roman"/>
            </a:endParaRPr>
          </a:p>
          <a:p>
            <a:endParaRPr sz="900" dirty="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8975">
              <a:spcBef>
                <a:spcPts val="4"/>
              </a:spcBef>
            </a:pPr>
            <a:r>
              <a:rPr sz="1400" spc="-7" dirty="0">
                <a:latin typeface="Calibri Light"/>
                <a:cs typeface="Calibri Light"/>
              </a:rPr>
              <a:t>TEST </a:t>
            </a:r>
            <a:r>
              <a:rPr sz="1400" spc="-4" dirty="0">
                <a:latin typeface="Calibri Light"/>
                <a:cs typeface="Calibri Light"/>
              </a:rPr>
              <a:t>DELIVERABLES</a:t>
            </a:r>
            <a:r>
              <a:rPr sz="1400" spc="4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:-</a:t>
            </a:r>
          </a:p>
          <a:p>
            <a:pPr>
              <a:spcBef>
                <a:spcPts val="3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368427"/>
            <a:r>
              <a:rPr sz="900" spc="-4" dirty="0">
                <a:latin typeface="Times New Roman"/>
                <a:cs typeface="Times New Roman"/>
              </a:rPr>
              <a:t>The testing will we </a:t>
            </a:r>
            <a:r>
              <a:rPr sz="900" dirty="0">
                <a:latin typeface="Times New Roman"/>
                <a:cs typeface="Times New Roman"/>
              </a:rPr>
              <a:t>be </a:t>
            </a:r>
            <a:r>
              <a:rPr sz="900" spc="-4" dirty="0">
                <a:latin typeface="Times New Roman"/>
                <a:cs typeface="Times New Roman"/>
              </a:rPr>
              <a:t>done </a:t>
            </a:r>
            <a:r>
              <a:rPr sz="900" dirty="0">
                <a:latin typeface="Times New Roman"/>
                <a:cs typeface="Times New Roman"/>
              </a:rPr>
              <a:t>on </a:t>
            </a:r>
            <a:r>
              <a:rPr sz="900" spc="-4" dirty="0">
                <a:latin typeface="Times New Roman"/>
                <a:cs typeface="Times New Roman"/>
              </a:rPr>
              <a:t>the test </a:t>
            </a:r>
            <a:r>
              <a:rPr sz="900" dirty="0">
                <a:latin typeface="Times New Roman"/>
                <a:cs typeface="Times New Roman"/>
              </a:rPr>
              <a:t>cases </a:t>
            </a:r>
            <a:r>
              <a:rPr sz="900" spc="-4" dirty="0">
                <a:latin typeface="Times New Roman"/>
                <a:cs typeface="Times New Roman"/>
              </a:rPr>
              <a:t>that </a:t>
            </a:r>
            <a:r>
              <a:rPr sz="900" dirty="0">
                <a:latin typeface="Times New Roman"/>
                <a:cs typeface="Times New Roman"/>
              </a:rPr>
              <a:t>contains </a:t>
            </a:r>
            <a:r>
              <a:rPr sz="900" spc="-4" dirty="0">
                <a:latin typeface="Times New Roman"/>
                <a:cs typeface="Times New Roman"/>
              </a:rPr>
              <a:t>in a csv</a:t>
            </a:r>
            <a:r>
              <a:rPr sz="900" spc="28" dirty="0">
                <a:latin typeface="Times New Roman"/>
                <a:cs typeface="Times New Roman"/>
              </a:rPr>
              <a:t> </a:t>
            </a:r>
            <a:r>
              <a:rPr sz="900" spc="-4" dirty="0">
                <a:latin typeface="Times New Roman"/>
                <a:cs typeface="Times New Roman"/>
              </a:rPr>
              <a:t>file</a:t>
            </a:r>
            <a:endParaRPr sz="900" dirty="0">
              <a:latin typeface="Times New Roman"/>
              <a:cs typeface="Times New Roman"/>
            </a:endParaRPr>
          </a:p>
          <a:p>
            <a:endParaRPr sz="900" dirty="0">
              <a:latin typeface="Times New Roman"/>
              <a:cs typeface="Times New Roman"/>
            </a:endParaRPr>
          </a:p>
          <a:p>
            <a:pPr>
              <a:spcBef>
                <a:spcPts val="28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8975"/>
            <a:r>
              <a:rPr sz="1400" spc="-7" dirty="0">
                <a:latin typeface="Calibri Light"/>
                <a:cs typeface="Calibri Light"/>
              </a:rPr>
              <a:t>TESTING </a:t>
            </a:r>
            <a:r>
              <a:rPr sz="1400" spc="-21" dirty="0">
                <a:latin typeface="Calibri Light"/>
                <a:cs typeface="Calibri Light"/>
              </a:rPr>
              <a:t>TASKS</a:t>
            </a:r>
            <a:r>
              <a:rPr sz="1400" spc="4" dirty="0">
                <a:latin typeface="Calibri Light"/>
                <a:cs typeface="Calibri Light"/>
              </a:rPr>
              <a:t> </a:t>
            </a:r>
            <a:r>
              <a:rPr sz="1400" spc="-4" dirty="0">
                <a:latin typeface="Calibri Light"/>
                <a:cs typeface="Calibri Light"/>
              </a:rPr>
              <a:t>:-</a:t>
            </a:r>
            <a:endParaRPr sz="1400" dirty="0">
              <a:latin typeface="Calibri Light"/>
              <a:cs typeface="Calibri Light"/>
            </a:endParaRPr>
          </a:p>
          <a:p>
            <a:pPr>
              <a:spcBef>
                <a:spcPts val="3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8975"/>
            <a:r>
              <a:rPr sz="900" spc="-4" dirty="0">
                <a:latin typeface="Times New Roman"/>
                <a:cs typeface="Times New Roman"/>
              </a:rPr>
              <a:t>In this section, we specify the list </a:t>
            </a:r>
            <a:r>
              <a:rPr sz="900" dirty="0">
                <a:latin typeface="Times New Roman"/>
                <a:cs typeface="Times New Roman"/>
              </a:rPr>
              <a:t>of </a:t>
            </a:r>
            <a:r>
              <a:rPr sz="900" spc="-4" dirty="0">
                <a:latin typeface="Times New Roman"/>
                <a:cs typeface="Times New Roman"/>
              </a:rPr>
              <a:t>testing tasks we need to complete in the current</a:t>
            </a:r>
            <a:r>
              <a:rPr sz="900" spc="102" dirty="0">
                <a:latin typeface="Times New Roman"/>
                <a:cs typeface="Times New Roman"/>
              </a:rPr>
              <a:t> </a:t>
            </a:r>
            <a:r>
              <a:rPr sz="900" spc="-4" dirty="0">
                <a:latin typeface="Times New Roman"/>
                <a:cs typeface="Times New Roman"/>
              </a:rPr>
              <a:t>project.</a:t>
            </a:r>
            <a:endParaRPr sz="900" dirty="0">
              <a:latin typeface="Times New Roman"/>
              <a:cs typeface="Times New Roman"/>
            </a:endParaRPr>
          </a:p>
          <a:p>
            <a:pPr marL="8975"/>
            <a:r>
              <a:rPr sz="900" dirty="0">
                <a:latin typeface="Times New Roman"/>
                <a:cs typeface="Times New Roman"/>
              </a:rPr>
              <a:t>Example: </a:t>
            </a:r>
            <a:r>
              <a:rPr sz="900" spc="-4" dirty="0">
                <a:latin typeface="Times New Roman"/>
                <a:cs typeface="Times New Roman"/>
              </a:rPr>
              <a:t>Test environment should </a:t>
            </a:r>
            <a:r>
              <a:rPr sz="900" dirty="0">
                <a:latin typeface="Times New Roman"/>
                <a:cs typeface="Times New Roman"/>
              </a:rPr>
              <a:t>be </a:t>
            </a:r>
            <a:r>
              <a:rPr sz="900" spc="-4" dirty="0">
                <a:latin typeface="Times New Roman"/>
                <a:cs typeface="Times New Roman"/>
              </a:rPr>
              <a:t>ready prior to test execution phase. Test summary report needs to </a:t>
            </a:r>
            <a:r>
              <a:rPr sz="900" dirty="0">
                <a:latin typeface="Times New Roman"/>
                <a:cs typeface="Times New Roman"/>
              </a:rPr>
              <a:t>be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spc="4" dirty="0">
                <a:latin typeface="Times New Roman"/>
                <a:cs typeface="Times New Roman"/>
              </a:rPr>
              <a:t>prepared</a:t>
            </a:r>
            <a:r>
              <a:rPr sz="1050" spc="4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dirty="0">
              <a:latin typeface="Times New Roman"/>
              <a:cs typeface="Times New Roman"/>
            </a:endParaRPr>
          </a:p>
          <a:p>
            <a:pPr marL="8975">
              <a:spcBef>
                <a:spcPts val="4"/>
              </a:spcBef>
            </a:pPr>
            <a:r>
              <a:rPr sz="1400" spc="-7" dirty="0">
                <a:latin typeface="Calibri Light"/>
                <a:cs typeface="Calibri Light"/>
              </a:rPr>
              <a:t>TEST </a:t>
            </a:r>
            <a:r>
              <a:rPr sz="1400" spc="-4" dirty="0">
                <a:latin typeface="Calibri Light"/>
                <a:cs typeface="Calibri Light"/>
              </a:rPr>
              <a:t>ENVIRONMENT</a:t>
            </a:r>
            <a:r>
              <a:rPr sz="1400" dirty="0">
                <a:latin typeface="Calibri Light"/>
                <a:cs typeface="Calibri Light"/>
              </a:rPr>
              <a:t> </a:t>
            </a:r>
            <a:r>
              <a:rPr sz="1400" spc="-4" dirty="0">
                <a:latin typeface="Calibri Light"/>
                <a:cs typeface="Calibri Light"/>
              </a:rPr>
              <a:t>:-</a:t>
            </a:r>
            <a:endParaRPr sz="1400" dirty="0">
              <a:latin typeface="Calibri Light"/>
              <a:cs typeface="Calibri Light"/>
            </a:endParaRPr>
          </a:p>
          <a:p>
            <a:pPr>
              <a:spcBef>
                <a:spcPts val="32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8975">
              <a:spcBef>
                <a:spcPts val="4"/>
              </a:spcBef>
            </a:pPr>
            <a:r>
              <a:rPr sz="900" spc="-4" dirty="0">
                <a:latin typeface="Times New Roman"/>
                <a:cs typeface="Times New Roman"/>
              </a:rPr>
              <a:t>Alleviate servers </a:t>
            </a:r>
            <a:r>
              <a:rPr sz="900" spc="-7" dirty="0">
                <a:latin typeface="Times New Roman"/>
                <a:cs typeface="Times New Roman"/>
              </a:rPr>
              <a:t>will </a:t>
            </a:r>
            <a:r>
              <a:rPr sz="900" dirty="0">
                <a:latin typeface="Times New Roman"/>
                <a:cs typeface="Times New Roman"/>
              </a:rPr>
              <a:t>be </a:t>
            </a:r>
            <a:r>
              <a:rPr sz="900" spc="-4" dirty="0">
                <a:latin typeface="Times New Roman"/>
                <a:cs typeface="Times New Roman"/>
              </a:rPr>
              <a:t>hosted at X company’s</a:t>
            </a:r>
            <a:r>
              <a:rPr sz="900" spc="18" dirty="0">
                <a:latin typeface="Times New Roman"/>
                <a:cs typeface="Times New Roman"/>
              </a:rPr>
              <a:t> </a:t>
            </a:r>
            <a:r>
              <a:rPr sz="900" spc="-4" dirty="0">
                <a:latin typeface="Times New Roman"/>
                <a:cs typeface="Times New Roman"/>
              </a:rPr>
              <a:t>site.</a:t>
            </a:r>
            <a:endParaRPr sz="900" dirty="0">
              <a:latin typeface="Times New Roman"/>
              <a:cs typeface="Times New Roman"/>
            </a:endParaRPr>
          </a:p>
          <a:p>
            <a:pPr>
              <a:spcBef>
                <a:spcPts val="28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8975" marR="60582"/>
            <a:r>
              <a:rPr sz="900" spc="-4" dirty="0">
                <a:latin typeface="Times New Roman"/>
                <a:cs typeface="Times New Roman"/>
              </a:rPr>
              <a:t>A </a:t>
            </a:r>
            <a:r>
              <a:rPr sz="900" dirty="0">
                <a:latin typeface="Times New Roman"/>
                <a:cs typeface="Times New Roman"/>
              </a:rPr>
              <a:t>windows </a:t>
            </a:r>
            <a:r>
              <a:rPr sz="900" spc="-4" dirty="0">
                <a:latin typeface="Times New Roman"/>
                <a:cs typeface="Times New Roman"/>
              </a:rPr>
              <a:t>environment with Internet Explorer </a:t>
            </a:r>
            <a:r>
              <a:rPr sz="900" dirty="0">
                <a:latin typeface="Times New Roman"/>
                <a:cs typeface="Times New Roman"/>
              </a:rPr>
              <a:t>8, </a:t>
            </a:r>
            <a:r>
              <a:rPr sz="900" spc="-4" dirty="0">
                <a:latin typeface="Times New Roman"/>
                <a:cs typeface="Times New Roman"/>
              </a:rPr>
              <a:t>9 and </a:t>
            </a:r>
            <a:r>
              <a:rPr sz="900" dirty="0">
                <a:latin typeface="Times New Roman"/>
                <a:cs typeface="Times New Roman"/>
              </a:rPr>
              <a:t>10, </a:t>
            </a:r>
            <a:r>
              <a:rPr sz="900" spc="-4" dirty="0">
                <a:latin typeface="Times New Roman"/>
                <a:cs typeface="Times New Roman"/>
              </a:rPr>
              <a:t>and with Firefox 27.0, as well as </a:t>
            </a:r>
            <a:r>
              <a:rPr sz="900" dirty="0">
                <a:latin typeface="Times New Roman"/>
                <a:cs typeface="Times New Roman"/>
              </a:rPr>
              <a:t>Google </a:t>
            </a:r>
            <a:r>
              <a:rPr sz="900" spc="-4" dirty="0">
                <a:latin typeface="Times New Roman"/>
                <a:cs typeface="Times New Roman"/>
              </a:rPr>
              <a:t>Chrome </a:t>
            </a:r>
            <a:r>
              <a:rPr sz="900" dirty="0">
                <a:latin typeface="Times New Roman"/>
                <a:cs typeface="Times New Roman"/>
              </a:rPr>
              <a:t>32.0 </a:t>
            </a:r>
            <a:r>
              <a:rPr sz="900" spc="-4" dirty="0">
                <a:latin typeface="Times New Roman"/>
                <a:cs typeface="Times New Roman"/>
              </a:rPr>
              <a:t>and later  should </a:t>
            </a:r>
            <a:r>
              <a:rPr sz="900" dirty="0">
                <a:latin typeface="Times New Roman"/>
                <a:cs typeface="Times New Roman"/>
              </a:rPr>
              <a:t>be </a:t>
            </a:r>
            <a:r>
              <a:rPr sz="900" spc="-4" dirty="0">
                <a:latin typeface="Times New Roman"/>
                <a:cs typeface="Times New Roman"/>
              </a:rPr>
              <a:t>available to each</a:t>
            </a:r>
            <a:r>
              <a:rPr sz="900" spc="18" dirty="0">
                <a:latin typeface="Times New Roman"/>
                <a:cs typeface="Times New Roman"/>
              </a:rPr>
              <a:t> </a:t>
            </a:r>
            <a:r>
              <a:rPr sz="900" spc="-4" dirty="0">
                <a:latin typeface="Times New Roman"/>
                <a:cs typeface="Times New Roman"/>
              </a:rPr>
              <a:t>tester.</a:t>
            </a:r>
            <a:endParaRPr sz="900" dirty="0">
              <a:latin typeface="Times New Roman"/>
              <a:cs typeface="Times New Roman"/>
            </a:endParaRPr>
          </a:p>
          <a:p>
            <a:endParaRPr sz="900" dirty="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8975">
              <a:spcBef>
                <a:spcPts val="4"/>
              </a:spcBef>
            </a:pPr>
            <a:r>
              <a:rPr sz="1400" spc="-11" dirty="0">
                <a:latin typeface="Calibri Light"/>
                <a:cs typeface="Calibri Light"/>
              </a:rPr>
              <a:t>APPROVALS</a:t>
            </a:r>
            <a:r>
              <a:rPr sz="1400" dirty="0">
                <a:latin typeface="Calibri Light"/>
                <a:cs typeface="Calibri Light"/>
              </a:rPr>
              <a:t> </a:t>
            </a:r>
            <a:r>
              <a:rPr sz="1400" spc="-4" dirty="0">
                <a:latin typeface="Calibri Light"/>
                <a:cs typeface="Calibri Light"/>
              </a:rPr>
              <a:t>:-</a:t>
            </a:r>
            <a:endParaRPr sz="1400" dirty="0">
              <a:latin typeface="Calibri Light"/>
              <a:cs typeface="Calibri Light"/>
            </a:endParaRPr>
          </a:p>
          <a:p>
            <a:pPr>
              <a:spcBef>
                <a:spcPts val="32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8975">
              <a:spcBef>
                <a:spcPts val="4"/>
              </a:spcBef>
            </a:pPr>
            <a:r>
              <a:rPr sz="900" spc="-4" dirty="0">
                <a:latin typeface="Times New Roman"/>
                <a:cs typeface="Times New Roman"/>
              </a:rPr>
              <a:t>Who should sign </a:t>
            </a:r>
            <a:r>
              <a:rPr sz="900" dirty="0">
                <a:latin typeface="Times New Roman"/>
                <a:cs typeface="Times New Roman"/>
              </a:rPr>
              <a:t>off </a:t>
            </a:r>
            <a:r>
              <a:rPr sz="900" spc="-4" dirty="0">
                <a:latin typeface="Times New Roman"/>
                <a:cs typeface="Times New Roman"/>
              </a:rPr>
              <a:t>and approve </a:t>
            </a:r>
            <a:r>
              <a:rPr sz="900" spc="4" dirty="0">
                <a:latin typeface="Times New Roman"/>
                <a:cs typeface="Times New Roman"/>
              </a:rPr>
              <a:t>the </a:t>
            </a:r>
            <a:r>
              <a:rPr sz="900" spc="-4" dirty="0">
                <a:latin typeface="Times New Roman"/>
                <a:cs typeface="Times New Roman"/>
              </a:rPr>
              <a:t>testing</a:t>
            </a:r>
            <a:r>
              <a:rPr sz="900" spc="25" dirty="0">
                <a:latin typeface="Times New Roman"/>
                <a:cs typeface="Times New Roman"/>
              </a:rPr>
              <a:t> </a:t>
            </a:r>
            <a:r>
              <a:rPr sz="900" spc="-4" dirty="0">
                <a:latin typeface="Times New Roman"/>
                <a:cs typeface="Times New Roman"/>
              </a:rPr>
              <a:t>project.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678743" y="7115245"/>
            <a:ext cx="4647724" cy="1092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75">
              <a:lnSpc>
                <a:spcPts val="958"/>
              </a:lnSpc>
            </a:pPr>
            <a:r>
              <a:rPr dirty="0"/>
              <a:t>School </a:t>
            </a:r>
            <a:r>
              <a:rPr spc="-7" dirty="0"/>
              <a:t>of </a:t>
            </a:r>
            <a:r>
              <a:rPr spc="-4" dirty="0"/>
              <a:t>Computer </a:t>
            </a:r>
            <a:r>
              <a:rPr dirty="0"/>
              <a:t>Engineering, </a:t>
            </a:r>
            <a:r>
              <a:rPr spc="-4" dirty="0"/>
              <a:t>KIIT,</a:t>
            </a:r>
            <a:r>
              <a:rPr spc="-18" dirty="0"/>
              <a:t> </a:t>
            </a:r>
            <a:r>
              <a:rPr spc="-4" dirty="0"/>
              <a:t>BBSR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26467" y="7104675"/>
            <a:ext cx="121604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958"/>
              </a:lnSpc>
            </a:pPr>
            <a:r>
              <a:rPr sz="813" dirty="0">
                <a:latin typeface="Times New Roman"/>
                <a:cs typeface="Times New Roman"/>
              </a:rPr>
              <a:t>12</a:t>
            </a:r>
            <a:endParaRPr sz="81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1419" y="428081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4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54249" y="1586506"/>
          <a:ext cx="4129151" cy="144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361"/>
              </p:ext>
            </p:extLst>
          </p:nvPr>
        </p:nvGraphicFramePr>
        <p:xfrm>
          <a:off x="469900" y="179969"/>
          <a:ext cx="9677399" cy="731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2198">
                <a:tc gridSpan="4">
                  <a:txBody>
                    <a:bodyPr/>
                    <a:lstStyle/>
                    <a:p>
                      <a:pPr marR="69850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8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800" i="1" spc="-5" dirty="0">
                          <a:latin typeface="Times New Roman"/>
                          <a:cs typeface="Times New Roman"/>
                        </a:rPr>
                        <a:t>LL</a:t>
                      </a:r>
                      <a:r>
                        <a:rPr sz="800" i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800" i="1" dirty="0">
                          <a:latin typeface="Times New Roman"/>
                          <a:cs typeface="Times New Roman"/>
                        </a:rPr>
                        <a:t>VIA</a:t>
                      </a:r>
                      <a:r>
                        <a:rPr sz="800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800" i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699770">
                        <a:lnSpc>
                          <a:spcPct val="100000"/>
                        </a:lnSpc>
                        <a:spcBef>
                          <a:spcPts val="2215"/>
                        </a:spcBef>
                        <a:tabLst>
                          <a:tab pos="2213610" algn="l"/>
                        </a:tabLst>
                      </a:pPr>
                      <a:endParaRPr lang="en-IN" sz="700" b="1" spc="-5" dirty="0">
                        <a:solidFill>
                          <a:srgbClr val="FF99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699770">
                        <a:lnSpc>
                          <a:spcPct val="100000"/>
                        </a:lnSpc>
                        <a:spcBef>
                          <a:spcPts val="2215"/>
                        </a:spcBef>
                        <a:tabLst>
                          <a:tab pos="2213610" algn="l"/>
                        </a:tabLst>
                      </a:pPr>
                      <a:endParaRPr lang="en-IN" sz="700" b="1" spc="-5" dirty="0">
                        <a:solidFill>
                          <a:srgbClr val="FF99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699770">
                        <a:lnSpc>
                          <a:spcPct val="100000"/>
                        </a:lnSpc>
                        <a:spcBef>
                          <a:spcPts val="2215"/>
                        </a:spcBef>
                        <a:tabLst>
                          <a:tab pos="2213610" algn="l"/>
                        </a:tabLst>
                      </a:pPr>
                      <a:r>
                        <a:rPr sz="700" b="1" spc="-5" dirty="0">
                          <a:solidFill>
                            <a:srgbClr val="FF9900"/>
                          </a:solidFill>
                          <a:latin typeface="Times New Roman"/>
                          <a:cs typeface="Times New Roman"/>
                        </a:rPr>
                        <a:t>Project	</a:t>
                      </a:r>
                      <a:r>
                        <a:rPr sz="1300" spc="-7" baseline="2314" dirty="0">
                          <a:latin typeface="Times New Roman"/>
                          <a:cs typeface="Times New Roman"/>
                        </a:rPr>
                        <a:t>Alleviate</a:t>
                      </a:r>
                      <a:endParaRPr sz="1300" baseline="2314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0065" marB="0">
                    <a:lnL w="28575">
                      <a:noFill/>
                      <a:prstDash val="solid"/>
                    </a:lnL>
                    <a:lnR w="28575">
                      <a:noFill/>
                      <a:prstDash val="solid"/>
                    </a:lnR>
                    <a:lnT w="28575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09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noFill/>
                      <a:prstDash val="solid"/>
                    </a:lnL>
                    <a:lnR w="6350">
                      <a:noFill/>
                      <a:prstDash val="solid"/>
                    </a:lnR>
                    <a:lnT>
                      <a:noFill/>
                    </a:lnT>
                    <a:lnB w="28575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210"/>
                        </a:spcBef>
                      </a:pPr>
                      <a:r>
                        <a:rPr sz="700" b="1" spc="-5" dirty="0">
                          <a:solidFill>
                            <a:srgbClr val="FF9900"/>
                          </a:solidFill>
                          <a:latin typeface="Times New Roman"/>
                          <a:cs typeface="Times New Roman"/>
                        </a:rPr>
                        <a:t>Business Need / Problem</a:t>
                      </a: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8846" marB="0">
                    <a:lnL w="6350">
                      <a:noFill/>
                      <a:prstDash val="soli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noFill/>
                      <a:prstDash val="solid"/>
                    </a:lnL>
                    <a:lnR w="28575">
                      <a:noFill/>
                      <a:prstDash val="solid"/>
                    </a:lnR>
                    <a:lnT>
                      <a:noFill/>
                    </a:lnT>
                    <a:lnB w="28575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67945" marR="133985">
                        <a:lnSpc>
                          <a:spcPct val="1155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Alleviate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is a Web based application that will help and bring people together who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either suffering from  bad mental health and/or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are willing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to contribute to help spread the awareness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a better mental health &amp;  well-being and also wanting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help those who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suffering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going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through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tough times. They can use its  features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writing their views/opinions/understanding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on its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Dark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diary</a:t>
                      </a:r>
                      <a:r>
                        <a:rPr sz="7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feature.</a:t>
                      </a: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97" marB="0">
                    <a:lnL w="6350">
                      <a:noFill/>
                      <a:prstDash val="soli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210"/>
                        </a:spcBef>
                      </a:pPr>
                      <a:r>
                        <a:rPr sz="700" b="1" spc="-5" dirty="0">
                          <a:solidFill>
                            <a:srgbClr val="FF9900"/>
                          </a:solidFill>
                          <a:latin typeface="Times New Roman"/>
                          <a:cs typeface="Times New Roman"/>
                        </a:rPr>
                        <a:t>Objectives</a:t>
                      </a: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8846" marB="0">
                    <a:lnL w="6350">
                      <a:noFill/>
                      <a:prstDash val="soli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2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945" marR="191135">
                        <a:lnSpc>
                          <a:spcPct val="117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aim to create a software for analysing the sentiments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humans and providing and classifying them as on  the basis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two Primary emotions - Happy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7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Sad.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795" marB="0">
                    <a:lnL w="6350">
                      <a:noFill/>
                      <a:prstDash val="soli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3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210"/>
                        </a:spcBef>
                      </a:pPr>
                      <a:r>
                        <a:rPr sz="700" b="1" spc="-5" dirty="0">
                          <a:solidFill>
                            <a:srgbClr val="FF9900"/>
                          </a:solidFill>
                          <a:latin typeface="Times New Roman"/>
                          <a:cs typeface="Times New Roman"/>
                        </a:rPr>
                        <a:t>Plan Scope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8846" marB="0">
                    <a:lnL w="6350">
                      <a:noFill/>
                      <a:prstDash val="soli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83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945" marR="66040">
                        <a:lnSpc>
                          <a:spcPct val="115599"/>
                        </a:lnSpc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The idea was to create a Web application because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nowadays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most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peoples are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using web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application.  </a:t>
                      </a:r>
                      <a:r>
                        <a:rPr sz="700" i="1" spc="-5" dirty="0">
                          <a:solidFill>
                            <a:srgbClr val="23292D"/>
                          </a:solidFill>
                          <a:latin typeface="Times New Roman"/>
                          <a:cs typeface="Times New Roman"/>
                        </a:rPr>
                        <a:t>Alleviate </a:t>
                      </a:r>
                      <a:r>
                        <a:rPr sz="700" spc="-5" dirty="0">
                          <a:solidFill>
                            <a:srgbClr val="23292D"/>
                          </a:solidFill>
                          <a:latin typeface="Times New Roman"/>
                          <a:cs typeface="Times New Roman"/>
                        </a:rPr>
                        <a:t>aims to a companion to soothe all your worries so that </a:t>
                      </a:r>
                      <a:r>
                        <a:rPr sz="700" dirty="0">
                          <a:solidFill>
                            <a:srgbClr val="23292D"/>
                          </a:solidFill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sz="700" spc="-5" dirty="0">
                          <a:solidFill>
                            <a:srgbClr val="23292D"/>
                          </a:solidFill>
                          <a:latin typeface="Times New Roman"/>
                          <a:cs typeface="Times New Roman"/>
                        </a:rPr>
                        <a:t>can relax and free yourselves </a:t>
                      </a:r>
                      <a:r>
                        <a:rPr sz="700" dirty="0">
                          <a:solidFill>
                            <a:srgbClr val="23292D"/>
                          </a:solidFill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sz="700" spc="-5" dirty="0">
                          <a:solidFill>
                            <a:srgbClr val="23292D"/>
                          </a:solidFill>
                          <a:latin typeface="Times New Roman"/>
                          <a:cs typeface="Times New Roman"/>
                        </a:rPr>
                        <a:t>burdens  and help you lead a peaceful</a:t>
                      </a:r>
                      <a:r>
                        <a:rPr sz="700" spc="20" dirty="0">
                          <a:solidFill>
                            <a:srgbClr val="2329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solidFill>
                            <a:srgbClr val="23292D"/>
                          </a:solidFill>
                          <a:latin typeface="Times New Roman"/>
                          <a:cs typeface="Times New Roman"/>
                        </a:rPr>
                        <a:t>life</a:t>
                      </a:r>
                      <a:r>
                        <a:rPr sz="7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700">
                        <a:latin typeface="Segoe UI"/>
                        <a:cs typeface="Segoe UI"/>
                      </a:endParaRPr>
                    </a:p>
                  </a:txBody>
                  <a:tcPr marL="0" marR="0" marT="3141" marB="0">
                    <a:lnL w="6350">
                      <a:noFill/>
                      <a:prstDash val="soli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3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210"/>
                        </a:spcBef>
                      </a:pPr>
                      <a:r>
                        <a:rPr sz="700" b="1" spc="-5" dirty="0">
                          <a:solidFill>
                            <a:srgbClr val="FF9900"/>
                          </a:solidFill>
                          <a:latin typeface="Times New Roman"/>
                          <a:cs typeface="Times New Roman"/>
                        </a:rPr>
                        <a:t>Action</a:t>
                      </a:r>
                      <a:r>
                        <a:rPr sz="700" b="1" spc="-10" dirty="0">
                          <a:solidFill>
                            <a:srgbClr val="FF99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5" dirty="0">
                          <a:solidFill>
                            <a:srgbClr val="FF9900"/>
                          </a:solidFill>
                          <a:latin typeface="Times New Roman"/>
                          <a:cs typeface="Times New Roman"/>
                        </a:rPr>
                        <a:t>Steps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8846" marB="0">
                    <a:lnL w="6350">
                      <a:noFill/>
                      <a:prstDash val="soli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35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STEP</a:t>
                      </a:r>
                      <a:r>
                        <a:rPr sz="7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1:-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945" marR="127635">
                        <a:lnSpc>
                          <a:spcPct val="116700"/>
                        </a:lnSpc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The very first and foremost important step was in the project is collecting data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which we had to train our  model. So, First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all gathering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Eliciting requirements was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done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collecting data from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various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websites  (with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due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attention to privacy rules ). Also we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collected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feedbacks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and reviews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from various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Sources like  social media and personal reviews to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understand our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exact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requirements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and model them according to several  situations.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STEP 2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:-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67945" marR="67310">
                        <a:lnSpc>
                          <a:spcPct val="116500"/>
                        </a:lnSpc>
                        <a:spcBef>
                          <a:spcPts val="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Data cleaning and Manual processing is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done on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the collected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data.Manual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processing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requires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a human  element in the analysis, specifically to help interpret language complexities such as context, ambiguity, sarcasm  and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irony.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7945" marR="247650">
                        <a:lnSpc>
                          <a:spcPct val="117000"/>
                        </a:lnSpc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Customer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experience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is also taken into account because it is necessary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customer to feel that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his voice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has  been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heard.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STEP 3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:-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7945" marR="227329">
                        <a:lnSpc>
                          <a:spcPct val="11700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Trained an ML model and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finds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its accuracy on the dataset using which we are going to predict the  emotion of the user (Happy/Sad) from their entered</a:t>
                      </a:r>
                      <a:r>
                        <a:rPr sz="7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sentence.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692" marB="0">
                    <a:lnL w="6350">
                      <a:noFill/>
                      <a:prstDash val="soli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70"/>
                        </a:spcBef>
                        <a:tabLst>
                          <a:tab pos="5361940" algn="l"/>
                        </a:tabLst>
                      </a:pPr>
                      <a:r>
                        <a:rPr sz="700" i="1" dirty="0">
                          <a:latin typeface="Times New Roman"/>
                          <a:cs typeface="Times New Roman"/>
                        </a:rPr>
                        <a:t>School of </a:t>
                      </a:r>
                      <a:r>
                        <a:rPr sz="700" i="1" spc="-5" dirty="0">
                          <a:latin typeface="Times New Roman"/>
                          <a:cs typeface="Times New Roman"/>
                        </a:rPr>
                        <a:t>Computer Engineering,</a:t>
                      </a:r>
                      <a:r>
                        <a:rPr sz="700" i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i="1" spc="-5" dirty="0">
                          <a:latin typeface="Times New Roman"/>
                          <a:cs typeface="Times New Roman"/>
                        </a:rPr>
                        <a:t>KIIT,</a:t>
                      </a:r>
                      <a:r>
                        <a:rPr sz="700" i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i="1" dirty="0">
                          <a:latin typeface="Times New Roman"/>
                          <a:cs typeface="Times New Roman"/>
                        </a:rPr>
                        <a:t>BBSR	13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51154" marB="0">
                    <a:lnL w="63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28575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>
                      <a:noFill/>
                      <a:prstDash val="solid"/>
                    </a:lnR>
                    <a:lnT>
                      <a:noFill/>
                    </a:lnT>
                    <a:lnB w="28575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70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>
                      <a:noFill/>
                      <a:prstDash val="solid"/>
                    </a:lnR>
                    <a:lnT w="28575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noFill/>
                      <a:prstDash val="solid"/>
                    </a:lnL>
                    <a:lnR w="6350">
                      <a:noFill/>
                      <a:prstDash val="solid"/>
                    </a:lnR>
                    <a:lnT w="28575">
                      <a:noFill/>
                      <a:prstDash val="solid"/>
                    </a:lnT>
                    <a:lnB w="635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noFill/>
                      <a:prstDash val="solid"/>
                    </a:lnL>
                    <a:lnR>
                      <a:noFill/>
                    </a:lnR>
                    <a:lnT w="28575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8">
            <a:extLst>
              <a:ext uri="{FF2B5EF4-FFF2-40B4-BE49-F238E27FC236}">
                <a16:creationId xmlns:a16="http://schemas.microsoft.com/office/drawing/2014/main" id="{5048136D-E48A-4376-9327-AF2B9704E473}"/>
              </a:ext>
            </a:extLst>
          </p:cNvPr>
          <p:cNvSpPr txBox="1">
            <a:spLocks/>
          </p:cNvSpPr>
          <p:nvPr/>
        </p:nvSpPr>
        <p:spPr>
          <a:xfrm>
            <a:off x="393700" y="366913"/>
            <a:ext cx="2127010" cy="483807"/>
          </a:xfrm>
          <a:prstGeom prst="rect">
            <a:avLst/>
          </a:prstGeom>
        </p:spPr>
        <p:txBody>
          <a:bodyPr vert="horz" wrap="square" lIns="0" tIns="8974" rIns="0" bIns="0" rtlCol="0" anchor="ctr">
            <a:spAutoFit/>
          </a:bodyPr>
          <a:lstStyle>
            <a:lvl1pPr algn="l" defTabSz="503789" rtl="0" eaLnBrk="1" latinLnBrk="0" hangingPunct="1">
              <a:spcBef>
                <a:spcPct val="0"/>
              </a:spcBef>
              <a:buNone/>
              <a:defRPr sz="3085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975">
              <a:spcBef>
                <a:spcPts val="71"/>
              </a:spcBef>
            </a:pPr>
            <a:r>
              <a:rPr lang="en-IN" dirty="0">
                <a:solidFill>
                  <a:schemeClr val="tx1"/>
                </a:solidFill>
              </a:rPr>
              <a:t>Chapter</a:t>
            </a:r>
            <a:r>
              <a:rPr lang="en-IN" spc="-57" dirty="0">
                <a:solidFill>
                  <a:schemeClr val="tx1"/>
                </a:solidFill>
              </a:rPr>
              <a:t> 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AB382F1-0724-40DF-8DD1-78C3022A9045}"/>
              </a:ext>
            </a:extLst>
          </p:cNvPr>
          <p:cNvSpPr txBox="1">
            <a:spLocks/>
          </p:cNvSpPr>
          <p:nvPr/>
        </p:nvSpPr>
        <p:spPr>
          <a:xfrm>
            <a:off x="850900" y="955801"/>
            <a:ext cx="3733800" cy="286061"/>
          </a:xfrm>
          <a:prstGeom prst="rect">
            <a:avLst/>
          </a:prstGeom>
        </p:spPr>
        <p:txBody>
          <a:bodyPr vert="horz" wrap="square" lIns="0" tIns="8974" rIns="0" bIns="0" rtlCol="0" anchor="ctr">
            <a:spAutoFit/>
          </a:bodyPr>
          <a:lstStyle>
            <a:lvl1pPr algn="l" defTabSz="503789" rtl="0" eaLnBrk="1" latinLnBrk="0" hangingPunct="1">
              <a:spcBef>
                <a:spcPct val="0"/>
              </a:spcBef>
              <a:buNone/>
              <a:defRPr sz="3085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975">
              <a:spcBef>
                <a:spcPts val="71"/>
              </a:spcBef>
            </a:pPr>
            <a:r>
              <a:rPr lang="en-IN" sz="1800" dirty="0">
                <a:solidFill>
                  <a:schemeClr val="tx1"/>
                </a:solidFill>
              </a:rPr>
              <a:t>Project Planning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6403" y="296156"/>
            <a:ext cx="0" cy="7101495"/>
          </a:xfrm>
          <a:custGeom>
            <a:avLst/>
            <a:gdLst/>
            <a:ahLst/>
            <a:cxnLst/>
            <a:rect l="l" t="t" r="r" b="b"/>
            <a:pathLst>
              <a:path h="10049510">
                <a:moveTo>
                  <a:pt x="0" y="0"/>
                </a:moveTo>
                <a:lnTo>
                  <a:pt x="0" y="1004925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3" name="object 3"/>
          <p:cNvSpPr/>
          <p:nvPr/>
        </p:nvSpPr>
        <p:spPr>
          <a:xfrm>
            <a:off x="3258557" y="7395318"/>
            <a:ext cx="4113446" cy="0"/>
          </a:xfrm>
          <a:custGeom>
            <a:avLst/>
            <a:gdLst/>
            <a:ahLst/>
            <a:cxnLst/>
            <a:rect l="l" t="t" r="r" b="b"/>
            <a:pathLst>
              <a:path w="5821045">
                <a:moveTo>
                  <a:pt x="0" y="0"/>
                </a:moveTo>
                <a:lnTo>
                  <a:pt x="582104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/>
          <p:nvPr/>
        </p:nvSpPr>
        <p:spPr>
          <a:xfrm>
            <a:off x="7374211" y="296156"/>
            <a:ext cx="0" cy="7101495"/>
          </a:xfrm>
          <a:custGeom>
            <a:avLst/>
            <a:gdLst/>
            <a:ahLst/>
            <a:cxnLst/>
            <a:rect l="l" t="t" r="r" b="b"/>
            <a:pathLst>
              <a:path h="10049510">
                <a:moveTo>
                  <a:pt x="0" y="0"/>
                </a:moveTo>
                <a:lnTo>
                  <a:pt x="0" y="1004925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555675"/>
              </p:ext>
            </p:extLst>
          </p:nvPr>
        </p:nvGraphicFramePr>
        <p:xfrm>
          <a:off x="393701" y="151251"/>
          <a:ext cx="9905998" cy="7188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56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noFill/>
                      <a:prstDash val="solid"/>
                    </a:lnL>
                    <a:lnR w="28575">
                      <a:noFill/>
                      <a:prstDash val="solid"/>
                    </a:lnR>
                    <a:lnT w="28575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171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28575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STEP 4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:-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Developed a Login / Signup Page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where the user can get into the</a:t>
                      </a:r>
                      <a:r>
                        <a:rPr sz="11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website.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STEP 5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:-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Developed the user dashboard and Home page and a text editor to take the user</a:t>
                      </a:r>
                      <a:r>
                        <a:rPr sz="11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input.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STEP 6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:-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Deployed the Ml Algorithm using Flask and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Python.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2692" marB="0">
                    <a:lnL>
                      <a:noFill/>
                    </a:lnL>
                    <a:lnR>
                      <a:noFill/>
                    </a:lnR>
                    <a:lnT w="6350">
                      <a:noFill/>
                      <a:prstDash val="solid"/>
                    </a:lnT>
                    <a:lnB w="635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>
                      <a:noFill/>
                      <a:prstDash val="solid"/>
                    </a:lnR>
                    <a:lnT>
                      <a:noFill/>
                    </a:lnT>
                    <a:lnB w="28575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b="1" spc="-5" dirty="0">
                          <a:solidFill>
                            <a:srgbClr val="FF9900"/>
                          </a:solidFill>
                          <a:latin typeface="Times New Roman"/>
                          <a:cs typeface="Times New Roman"/>
                        </a:rPr>
                        <a:t>Technical Project Components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7949" marB="0">
                    <a:lnL>
                      <a:noFill/>
                    </a:lnL>
                    <a:lnR>
                      <a:noFill/>
                    </a:lnR>
                    <a:lnT w="6350">
                      <a:noFill/>
                      <a:prstDash val="solid"/>
                    </a:lnT>
                    <a:lnB w="635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28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800" b="1" spc="-5" dirty="0">
                          <a:latin typeface="Times New Roman"/>
                          <a:cs typeface="Times New Roman"/>
                        </a:rPr>
                        <a:t>Requirement analysis</a:t>
                      </a:r>
                      <a:r>
                        <a:rPr sz="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-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67310" marR="189865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aim to create a software for analysing the sentiments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humans and providing and classifying them as on  the basis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two Primary emotions - Happy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Sad.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67310" marR="302260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First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gathering or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Eliciting requirements was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done by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collecting data from various websites (with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due 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attention to privacy rules ). 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Also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collected feedbacks and reviews from various Sources like social  media and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personal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reviews to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understand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our exact requiremnts and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model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them according to several  situations.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67310" marR="1593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Manual processing is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done 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the collected data. Manual processing requires a human element in the analysis,  specifically to help interpret language complexities such as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context,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ambiguity, sarcasm and</a:t>
                      </a:r>
                      <a:r>
                        <a:rPr sz="8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irony.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67310" marR="246379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Customer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experience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is also taken into account because it is necessary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customer to feel that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his voice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has  been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heard.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identified the stakeholders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the software.The stakeholders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our software are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listed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as follows</a:t>
                      </a:r>
                      <a:r>
                        <a:rPr sz="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-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265430" indent="-198755">
                        <a:lnSpc>
                          <a:spcPct val="100000"/>
                        </a:lnSpc>
                        <a:buAutoNum type="arabicPeriod" startAt="3"/>
                        <a:tabLst>
                          <a:tab pos="266065" algn="l"/>
                        </a:tabLst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User -</a:t>
                      </a:r>
                      <a:r>
                        <a:rPr sz="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Customer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265430" indent="-198755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 startAt="3"/>
                        <a:tabLst>
                          <a:tab pos="266065" algn="l"/>
                        </a:tabLst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User -</a:t>
                      </a:r>
                      <a:r>
                        <a:rPr sz="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Administrator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The various high level requirements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for different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stakeholders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listed as</a:t>
                      </a:r>
                      <a:r>
                        <a:rPr sz="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--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3.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-Customer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67310" marR="354330" indent="31750">
                        <a:lnSpc>
                          <a:spcPct val="100000"/>
                        </a:lnSpc>
                        <a:spcBef>
                          <a:spcPts val="875"/>
                        </a:spcBef>
                        <a:buChar char="*"/>
                        <a:tabLst>
                          <a:tab pos="194310" algn="l"/>
                        </a:tabLst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Main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purpose of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User is To keep a personal diary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various events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also view them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along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their 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sentiments whenever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necessary.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61290" indent="-94615">
                        <a:lnSpc>
                          <a:spcPct val="100000"/>
                        </a:lnSpc>
                        <a:spcBef>
                          <a:spcPts val="200"/>
                        </a:spcBef>
                        <a:buChar char="*"/>
                        <a:tabLst>
                          <a:tab pos="161925" algn="l"/>
                        </a:tabLst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The User is required to log 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into our server to accomplish the a forth mentioned</a:t>
                      </a:r>
                      <a:r>
                        <a:rPr sz="8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tasks.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4.  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User -</a:t>
                      </a:r>
                      <a:r>
                        <a:rPr sz="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Administrator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67310" marR="195580">
                        <a:lnSpc>
                          <a:spcPct val="100000"/>
                        </a:lnSpc>
                        <a:spcBef>
                          <a:spcPts val="880"/>
                        </a:spcBef>
                        <a:buChar char="*"/>
                        <a:tabLst>
                          <a:tab pos="161925" algn="l"/>
                        </a:tabLst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Main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purpose 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the administrator is to manage various users and provide them with a seamless interface to  interact with the</a:t>
                      </a:r>
                      <a:r>
                        <a:rPr sz="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system.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67310" marR="144780">
                        <a:lnSpc>
                          <a:spcPct val="100000"/>
                        </a:lnSpc>
                        <a:spcBef>
                          <a:spcPts val="10"/>
                        </a:spcBef>
                        <a:buChar char="*"/>
                        <a:tabLst>
                          <a:tab pos="161925" algn="l"/>
                        </a:tabLst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In case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any exceptional behaviour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the system , The administrator is responsible for bringing the system  to a consistent state to resume</a:t>
                      </a:r>
                      <a:r>
                        <a:rPr sz="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operations.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-: Used Flask And Python 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Backend</a:t>
                      </a:r>
                      <a:r>
                        <a:rPr sz="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deployment.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:- Used HTML , CSS ,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JavaScript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, Bootstrap for Developing</a:t>
                      </a:r>
                      <a:r>
                        <a:rPr sz="8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Frontend.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8846" marB="0">
                    <a:lnL>
                      <a:noFill/>
                    </a:lnL>
                    <a:lnR>
                      <a:noFill/>
                    </a:lnR>
                    <a:lnT w="6350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70"/>
                        </a:spcBef>
                        <a:tabLst>
                          <a:tab pos="5360670" algn="l"/>
                        </a:tabLst>
                      </a:pPr>
                      <a:r>
                        <a:rPr sz="800" i="1" dirty="0">
                          <a:latin typeface="Times New Roman"/>
                          <a:cs typeface="Times New Roman"/>
                        </a:rPr>
                        <a:t>School of </a:t>
                      </a:r>
                      <a:r>
                        <a:rPr sz="800" i="1" spc="-5" dirty="0">
                          <a:latin typeface="Times New Roman"/>
                          <a:cs typeface="Times New Roman"/>
                        </a:rPr>
                        <a:t>Computer Engineering,</a:t>
                      </a:r>
                      <a:r>
                        <a:rPr sz="800" i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i="1" spc="-5" dirty="0">
                          <a:latin typeface="Times New Roman"/>
                          <a:cs typeface="Times New Roman"/>
                        </a:rPr>
                        <a:t>KIIT,</a:t>
                      </a:r>
                      <a:r>
                        <a:rPr sz="800" i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i="1" dirty="0">
                          <a:latin typeface="Times New Roman"/>
                          <a:cs typeface="Times New Roman"/>
                        </a:rPr>
                        <a:t>BBSR	14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5115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1419" y="7080405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4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6" name="object 6"/>
          <p:cNvSpPr/>
          <p:nvPr/>
        </p:nvSpPr>
        <p:spPr>
          <a:xfrm>
            <a:off x="2758016" y="7329446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36143"/>
              </p:ext>
            </p:extLst>
          </p:nvPr>
        </p:nvGraphicFramePr>
        <p:xfrm>
          <a:off x="522277" y="654049"/>
          <a:ext cx="9701223" cy="579119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2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2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88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996">
                <a:tc gridSpan="5">
                  <a:txBody>
                    <a:bodyPr/>
                    <a:lstStyle/>
                    <a:p>
                      <a:pPr marL="67945">
                        <a:lnSpc>
                          <a:spcPts val="1950"/>
                        </a:lnSpc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Signatures</a:t>
                      </a:r>
                      <a:endParaRPr sz="1800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ts val="1970"/>
                        </a:lnSpc>
                      </a:pPr>
                      <a:r>
                        <a:rPr sz="1800" b="1" spc="-5" dirty="0"/>
                        <a:t>Name/Title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1970"/>
                        </a:lnSpc>
                      </a:pPr>
                      <a:r>
                        <a:rPr sz="1800" b="1" dirty="0"/>
                        <a:t>Signature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970"/>
                        </a:lnSpc>
                      </a:pPr>
                      <a:r>
                        <a:rPr sz="1800" b="1" dirty="0"/>
                        <a:t>Date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2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5" dirty="0"/>
                        <a:t>Abhish Anand (17050</a:t>
                      </a:r>
                      <a:r>
                        <a:rPr sz="1000" dirty="0"/>
                        <a:t> </a:t>
                      </a:r>
                      <a:r>
                        <a:rPr sz="1000" spc="-5" dirty="0"/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846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5" dirty="0"/>
                        <a:t>Abhish</a:t>
                      </a:r>
                      <a:r>
                        <a:rPr sz="1000" dirty="0"/>
                        <a:t> anand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846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5" dirty="0"/>
                        <a:t>29</a:t>
                      </a:r>
                      <a:r>
                        <a:rPr sz="1000" spc="-7" baseline="29914" dirty="0"/>
                        <a:t>th </a:t>
                      </a:r>
                      <a:r>
                        <a:rPr sz="1000" spc="-5" dirty="0"/>
                        <a:t>May</a:t>
                      </a:r>
                      <a:r>
                        <a:rPr sz="1000" spc="-65" dirty="0"/>
                        <a:t> </a:t>
                      </a:r>
                      <a:r>
                        <a:rPr sz="1000" spc="-5" dirty="0"/>
                        <a:t>2020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84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5" dirty="0"/>
                        <a:t>Niwanshu maheswari</a:t>
                      </a:r>
                      <a:r>
                        <a:rPr sz="1000" spc="5" dirty="0"/>
                        <a:t> </a:t>
                      </a:r>
                      <a:r>
                        <a:rPr sz="1000" spc="-5" dirty="0"/>
                        <a:t>(1705051)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846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5" dirty="0"/>
                        <a:t>Niwanshu</a:t>
                      </a:r>
                      <a:r>
                        <a:rPr sz="1000" dirty="0"/>
                        <a:t> </a:t>
                      </a:r>
                      <a:r>
                        <a:rPr sz="1000" spc="-5" dirty="0"/>
                        <a:t>Maheswari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884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/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spc="-5" dirty="0"/>
                        <a:t>29</a:t>
                      </a:r>
                      <a:r>
                        <a:rPr sz="1000" spc="-7" baseline="29914" dirty="0"/>
                        <a:t>th </a:t>
                      </a:r>
                      <a:r>
                        <a:rPr sz="1000" spc="-5" dirty="0"/>
                        <a:t>May</a:t>
                      </a:r>
                      <a:r>
                        <a:rPr sz="1000" spc="-65" dirty="0"/>
                        <a:t> </a:t>
                      </a:r>
                      <a:r>
                        <a:rPr sz="1000" spc="-5" dirty="0"/>
                        <a:t>2020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78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160"/>
                        </a:lnSpc>
                      </a:pPr>
                      <a:r>
                        <a:rPr sz="1000" spc="-5" dirty="0"/>
                        <a:t>Sidharth Purohit</a:t>
                      </a:r>
                      <a:r>
                        <a:rPr sz="1000" dirty="0"/>
                        <a:t> </a:t>
                      </a:r>
                      <a:r>
                        <a:rPr sz="1000" spc="-5" dirty="0"/>
                        <a:t>(1705077)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5" dirty="0"/>
                        <a:t>Sidharth</a:t>
                      </a:r>
                      <a:r>
                        <a:rPr sz="1000" dirty="0"/>
                        <a:t> </a:t>
                      </a:r>
                      <a:r>
                        <a:rPr sz="1000" spc="-5" dirty="0"/>
                        <a:t>purohit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794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/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spc="-5" dirty="0"/>
                        <a:t>29</a:t>
                      </a:r>
                      <a:r>
                        <a:rPr sz="1000" spc="-7" baseline="29914" dirty="0"/>
                        <a:t>th </a:t>
                      </a:r>
                      <a:r>
                        <a:rPr sz="1000" spc="-5" dirty="0"/>
                        <a:t>May</a:t>
                      </a:r>
                      <a:r>
                        <a:rPr sz="1000" spc="-65" dirty="0"/>
                        <a:t> </a:t>
                      </a:r>
                      <a:r>
                        <a:rPr sz="1000" spc="-5" dirty="0"/>
                        <a:t>2020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8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84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8025" marR="321945" indent="-381000">
                        <a:lnSpc>
                          <a:spcPct val="116300"/>
                        </a:lnSpc>
                        <a:spcBef>
                          <a:spcPts val="15"/>
                        </a:spcBef>
                      </a:pPr>
                      <a:r>
                        <a:rPr sz="1000" dirty="0"/>
                        <a:t>Shubham </a:t>
                      </a:r>
                      <a:r>
                        <a:rPr sz="1000" spc="-5" dirty="0"/>
                        <a:t>Kumar</a:t>
                      </a:r>
                      <a:r>
                        <a:rPr sz="1000" spc="-65" dirty="0"/>
                        <a:t> </a:t>
                      </a:r>
                      <a:r>
                        <a:rPr sz="1000" spc="-5" dirty="0"/>
                        <a:t>Maurya  (1705074)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346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dirty="0"/>
                        <a:t>Shubham </a:t>
                      </a:r>
                      <a:r>
                        <a:rPr sz="1000" spc="-5" dirty="0"/>
                        <a:t>maurya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84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 dirty="0"/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/>
                        <a:t>29</a:t>
                      </a:r>
                      <a:r>
                        <a:rPr sz="1000" spc="-7" baseline="29914" dirty="0"/>
                        <a:t>th </a:t>
                      </a:r>
                      <a:r>
                        <a:rPr sz="1000" spc="-5" dirty="0"/>
                        <a:t>May</a:t>
                      </a:r>
                      <a:r>
                        <a:rPr sz="1000" spc="-65" dirty="0"/>
                        <a:t> </a:t>
                      </a:r>
                      <a:r>
                        <a:rPr sz="1000" spc="-5" dirty="0"/>
                        <a:t>2020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8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2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5" dirty="0"/>
                        <a:t>Suraj Kumar Mishra</a:t>
                      </a:r>
                      <a:r>
                        <a:rPr sz="1000" spc="5" dirty="0"/>
                        <a:t> </a:t>
                      </a:r>
                      <a:r>
                        <a:rPr sz="1000" spc="-5" dirty="0"/>
                        <a:t>(1805951)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846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5" dirty="0"/>
                        <a:t>Suraj Mishra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84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/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dirty="0"/>
                        <a:t>29</a:t>
                      </a:r>
                      <a:r>
                        <a:rPr sz="1000" baseline="29914" dirty="0"/>
                        <a:t>th </a:t>
                      </a:r>
                      <a:r>
                        <a:rPr sz="1000" spc="-5" dirty="0"/>
                        <a:t>May</a:t>
                      </a:r>
                      <a:r>
                        <a:rPr sz="1000" spc="-75" dirty="0"/>
                        <a:t> </a:t>
                      </a:r>
                      <a:r>
                        <a:rPr sz="1000" spc="-5" dirty="0"/>
                        <a:t>2020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8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295891" y="7105264"/>
            <a:ext cx="1918292" cy="134160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KIIT,</a:t>
            </a:r>
            <a:r>
              <a:rPr sz="813" i="1" spc="18" dirty="0">
                <a:latin typeface="Times New Roman"/>
                <a:cs typeface="Times New Roman"/>
              </a:rPr>
              <a:t> </a:t>
            </a:r>
            <a:r>
              <a:rPr sz="813" i="1" spc="-4" dirty="0">
                <a:latin typeface="Times New Roman"/>
                <a:cs typeface="Times New Roman"/>
              </a:rPr>
              <a:t>BBSR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2928" y="7105264"/>
            <a:ext cx="121604" cy="134160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13" dirty="0">
                <a:latin typeface="Times New Roman"/>
                <a:cs typeface="Times New Roman"/>
              </a:rPr>
              <a:t>15</a:t>
            </a:r>
            <a:endParaRPr sz="81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01541" y="7366689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 txBox="1"/>
          <p:nvPr/>
        </p:nvSpPr>
        <p:spPr>
          <a:xfrm>
            <a:off x="546100" y="549955"/>
            <a:ext cx="9677400" cy="3028034"/>
          </a:xfrm>
          <a:prstGeom prst="rect">
            <a:avLst/>
          </a:prstGeom>
        </p:spPr>
        <p:txBody>
          <a:bodyPr vert="horz" wrap="square" lIns="0" tIns="9423" rIns="0" bIns="0" rtlCol="0">
            <a:spAutoFit/>
          </a:bodyPr>
          <a:lstStyle/>
          <a:p>
            <a:pPr marR="33208" algn="ctr">
              <a:spcBef>
                <a:spcPts val="74"/>
              </a:spcBef>
            </a:pPr>
            <a:r>
              <a:rPr sz="2400" b="1" dirty="0">
                <a:latin typeface="Times New Roman"/>
                <a:cs typeface="Times New Roman"/>
              </a:rPr>
              <a:t>ABSTRACT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8975" marR="3590">
              <a:lnSpc>
                <a:spcPct val="95800"/>
              </a:lnSpc>
            </a:pPr>
            <a:r>
              <a:rPr sz="1400" spc="-4" dirty="0">
                <a:latin typeface="Times New Roman"/>
                <a:cs typeface="Times New Roman"/>
              </a:rPr>
              <a:t>Alleviate </a:t>
            </a:r>
            <a:r>
              <a:rPr sz="1400" dirty="0">
                <a:latin typeface="Times New Roman"/>
                <a:cs typeface="Times New Roman"/>
              </a:rPr>
              <a:t>aims </a:t>
            </a:r>
            <a:r>
              <a:rPr sz="1400" spc="-4" dirty="0">
                <a:latin typeface="Times New Roman"/>
                <a:cs typeface="Times New Roman"/>
              </a:rPr>
              <a:t>to provide </a:t>
            </a:r>
            <a:r>
              <a:rPr sz="1400" dirty="0">
                <a:latin typeface="Times New Roman"/>
                <a:cs typeface="Times New Roman"/>
              </a:rPr>
              <a:t>some help </a:t>
            </a:r>
            <a:r>
              <a:rPr sz="1400" spc="-4" dirty="0">
                <a:latin typeface="Times New Roman"/>
                <a:cs typeface="Times New Roman"/>
              </a:rPr>
              <a:t>to people dealing with unhealthy mental  health </a:t>
            </a:r>
            <a:r>
              <a:rPr sz="1400" dirty="0">
                <a:latin typeface="Times New Roman"/>
                <a:cs typeface="Times New Roman"/>
              </a:rPr>
              <a:t>(such as </a:t>
            </a:r>
            <a:r>
              <a:rPr sz="1400" spc="-4" dirty="0">
                <a:latin typeface="Times New Roman"/>
                <a:cs typeface="Times New Roman"/>
              </a:rPr>
              <a:t>anxiety, depression) by giving them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4" dirty="0">
                <a:latin typeface="Times New Roman"/>
                <a:cs typeface="Times New Roman"/>
              </a:rPr>
              <a:t>platform to </a:t>
            </a:r>
            <a:r>
              <a:rPr sz="1400" dirty="0">
                <a:latin typeface="Times New Roman"/>
                <a:cs typeface="Times New Roman"/>
              </a:rPr>
              <a:t>share </a:t>
            </a:r>
            <a:r>
              <a:rPr sz="1400" spc="-4" dirty="0">
                <a:latin typeface="Times New Roman"/>
                <a:cs typeface="Times New Roman"/>
              </a:rPr>
              <a:t>their  thoughts </a:t>
            </a:r>
            <a:r>
              <a:rPr sz="1400" spc="-7" dirty="0">
                <a:latin typeface="Times New Roman"/>
                <a:cs typeface="Times New Roman"/>
              </a:rPr>
              <a:t>and </a:t>
            </a:r>
            <a:r>
              <a:rPr sz="1400" spc="-4" dirty="0">
                <a:latin typeface="Times New Roman"/>
                <a:cs typeface="Times New Roman"/>
              </a:rPr>
              <a:t>get </a:t>
            </a:r>
            <a:r>
              <a:rPr sz="1400" dirty="0">
                <a:latin typeface="Times New Roman"/>
                <a:cs typeface="Times New Roman"/>
              </a:rPr>
              <a:t>an </a:t>
            </a:r>
            <a:r>
              <a:rPr sz="1400" spc="-4" dirty="0">
                <a:latin typeface="Times New Roman"/>
                <a:cs typeface="Times New Roman"/>
              </a:rPr>
              <a:t>analysis based on </a:t>
            </a:r>
            <a:r>
              <a:rPr sz="1400" spc="-7" dirty="0">
                <a:latin typeface="Times New Roman"/>
                <a:cs typeface="Times New Roman"/>
              </a:rPr>
              <a:t>it, </a:t>
            </a:r>
            <a:r>
              <a:rPr sz="1400" spc="-4" dirty="0">
                <a:latin typeface="Times New Roman"/>
                <a:cs typeface="Times New Roman"/>
              </a:rPr>
              <a:t>i.e., whatever they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-4" dirty="0">
                <a:latin typeface="Times New Roman"/>
                <a:cs typeface="Times New Roman"/>
              </a:rPr>
              <a:t>shared is either  </a:t>
            </a:r>
            <a:r>
              <a:rPr sz="1400" spc="-7" dirty="0">
                <a:latin typeface="Times New Roman"/>
                <a:cs typeface="Times New Roman"/>
              </a:rPr>
              <a:t>tilting </a:t>
            </a:r>
            <a:r>
              <a:rPr sz="1400" spc="-4" dirty="0">
                <a:latin typeface="Times New Roman"/>
                <a:cs typeface="Times New Roman"/>
              </a:rPr>
              <a:t>towards positive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Times New Roman"/>
                <a:cs typeface="Times New Roman"/>
              </a:rPr>
              <a:t>negative.</a:t>
            </a:r>
            <a:endParaRPr sz="1400" dirty="0">
              <a:latin typeface="Times New Roman"/>
              <a:cs typeface="Times New Roman"/>
            </a:endParaRPr>
          </a:p>
          <a:p>
            <a:pPr marL="8975">
              <a:lnSpc>
                <a:spcPts val="1078"/>
              </a:lnSpc>
            </a:pP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4" dirty="0">
                <a:latin typeface="Times New Roman"/>
                <a:cs typeface="Times New Roman"/>
              </a:rPr>
              <a:t>idea is to give the </a:t>
            </a:r>
            <a:r>
              <a:rPr sz="1400" dirty="0">
                <a:latin typeface="Times New Roman"/>
                <a:cs typeface="Times New Roman"/>
              </a:rPr>
              <a:t>user </a:t>
            </a:r>
            <a:r>
              <a:rPr sz="1400" spc="-4" dirty="0">
                <a:latin typeface="Times New Roman"/>
                <a:cs typeface="Times New Roman"/>
              </a:rPr>
              <a:t>insights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4" dirty="0">
                <a:latin typeface="Times New Roman"/>
                <a:cs typeface="Times New Roman"/>
              </a:rPr>
              <a:t>their </a:t>
            </a:r>
            <a:r>
              <a:rPr sz="1400" dirty="0">
                <a:latin typeface="Times New Roman"/>
                <a:cs typeface="Times New Roman"/>
              </a:rPr>
              <a:t>own </a:t>
            </a:r>
            <a:r>
              <a:rPr sz="1400" spc="-7" dirty="0">
                <a:latin typeface="Times New Roman"/>
                <a:cs typeface="Times New Roman"/>
              </a:rPr>
              <a:t>thoughts </a:t>
            </a:r>
            <a:r>
              <a:rPr sz="1400" spc="-4" dirty="0">
                <a:latin typeface="Times New Roman"/>
                <a:cs typeface="Times New Roman"/>
              </a:rPr>
              <a:t>not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4" dirty="0">
                <a:latin typeface="Times New Roman"/>
                <a:cs typeface="Times New Roman"/>
              </a:rPr>
              <a:t>cure thus</a:t>
            </a:r>
            <a:r>
              <a:rPr sz="1400" spc="4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Times New Roman"/>
                <a:cs typeface="Times New Roman"/>
              </a:rPr>
              <a:t>to</a:t>
            </a:r>
            <a:endParaRPr sz="1400" dirty="0">
              <a:latin typeface="Times New Roman"/>
              <a:cs typeface="Times New Roman"/>
            </a:endParaRPr>
          </a:p>
          <a:p>
            <a:pPr marL="8975">
              <a:lnSpc>
                <a:spcPts val="1120"/>
              </a:lnSpc>
            </a:pPr>
            <a:r>
              <a:rPr sz="1400" i="1" spc="-4" dirty="0">
                <a:latin typeface="Times New Roman"/>
                <a:cs typeface="Times New Roman"/>
              </a:rPr>
              <a:t>alleviate </a:t>
            </a:r>
            <a:r>
              <a:rPr sz="1400" spc="-4" dirty="0">
                <a:latin typeface="Times New Roman"/>
                <a:cs typeface="Times New Roman"/>
              </a:rPr>
              <a:t>the</a:t>
            </a:r>
            <a:r>
              <a:rPr sz="1400" spc="-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pain.</a:t>
            </a:r>
          </a:p>
          <a:p>
            <a:pPr>
              <a:spcBef>
                <a:spcPts val="32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8975" marR="83020">
              <a:lnSpc>
                <a:spcPts val="1095"/>
              </a:lnSpc>
            </a:pPr>
            <a:r>
              <a:rPr sz="1400" spc="-4" dirty="0">
                <a:latin typeface="Times New Roman"/>
                <a:cs typeface="Times New Roman"/>
              </a:rPr>
              <a:t>Alleviate also </a:t>
            </a:r>
            <a:r>
              <a:rPr sz="1400" spc="-7" dirty="0">
                <a:latin typeface="Times New Roman"/>
                <a:cs typeface="Times New Roman"/>
              </a:rPr>
              <a:t>aims </a:t>
            </a:r>
            <a:r>
              <a:rPr sz="1400" spc="-4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spread </a:t>
            </a:r>
            <a:r>
              <a:rPr sz="1400" spc="-4" dirty="0">
                <a:latin typeface="Times New Roman"/>
                <a:cs typeface="Times New Roman"/>
              </a:rPr>
              <a:t>awareness for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4" dirty="0">
                <a:latin typeface="Times New Roman"/>
                <a:cs typeface="Times New Roman"/>
              </a:rPr>
              <a:t>healthy mental health and </a:t>
            </a:r>
            <a:r>
              <a:rPr sz="1400" spc="-11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be a  </a:t>
            </a:r>
            <a:r>
              <a:rPr sz="1400" spc="-4" dirty="0">
                <a:latin typeface="Times New Roman"/>
                <a:cs typeface="Times New Roman"/>
              </a:rPr>
              <a:t>digital companion </a:t>
            </a:r>
            <a:r>
              <a:rPr sz="1400" spc="-7" dirty="0">
                <a:latin typeface="Times New Roman"/>
                <a:cs typeface="Times New Roman"/>
              </a:rPr>
              <a:t>to </a:t>
            </a:r>
            <a:r>
              <a:rPr sz="1400" spc="-4" dirty="0">
                <a:latin typeface="Times New Roman"/>
                <a:cs typeface="Times New Roman"/>
              </a:rPr>
              <a:t>those who</a:t>
            </a:r>
            <a:r>
              <a:rPr sz="1400" spc="1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need.</a:t>
            </a:r>
          </a:p>
          <a:p>
            <a:pPr>
              <a:spcBef>
                <a:spcPts val="14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8975" marR="160205">
              <a:lnSpc>
                <a:spcPct val="95800"/>
              </a:lnSpc>
              <a:spcBef>
                <a:spcPts val="4"/>
              </a:spcBef>
            </a:pP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4" dirty="0">
                <a:latin typeface="Times New Roman"/>
                <a:cs typeface="Times New Roman"/>
              </a:rPr>
              <a:t>main feature of this </a:t>
            </a:r>
            <a:r>
              <a:rPr sz="1400" dirty="0">
                <a:latin typeface="Times New Roman"/>
                <a:cs typeface="Times New Roman"/>
              </a:rPr>
              <a:t>project </a:t>
            </a:r>
            <a:r>
              <a:rPr sz="1400" spc="-4" dirty="0">
                <a:latin typeface="Times New Roman"/>
                <a:cs typeface="Times New Roman"/>
              </a:rPr>
              <a:t>is </a:t>
            </a:r>
            <a:r>
              <a:rPr sz="1400" i="1" dirty="0">
                <a:latin typeface="Times New Roman"/>
                <a:cs typeface="Times New Roman"/>
              </a:rPr>
              <a:t>“The </a:t>
            </a:r>
            <a:r>
              <a:rPr sz="1400" i="1" spc="-4" dirty="0">
                <a:latin typeface="Times New Roman"/>
                <a:cs typeface="Times New Roman"/>
              </a:rPr>
              <a:t>Dark </a:t>
            </a:r>
            <a:r>
              <a:rPr sz="1400" i="1" dirty="0">
                <a:latin typeface="Times New Roman"/>
                <a:cs typeface="Times New Roman"/>
              </a:rPr>
              <a:t>Diary” </a:t>
            </a:r>
            <a:r>
              <a:rPr sz="1400" spc="-4" dirty="0">
                <a:latin typeface="Times New Roman"/>
                <a:cs typeface="Times New Roman"/>
              </a:rPr>
              <a:t>which aims </a:t>
            </a:r>
            <a:r>
              <a:rPr sz="1400" spc="-7" dirty="0">
                <a:latin typeface="Times New Roman"/>
                <a:cs typeface="Times New Roman"/>
              </a:rPr>
              <a:t>to </a:t>
            </a:r>
            <a:r>
              <a:rPr sz="1400" spc="-4" dirty="0">
                <a:latin typeface="Times New Roman"/>
                <a:cs typeface="Times New Roman"/>
              </a:rPr>
              <a:t>provide  </a:t>
            </a:r>
            <a:r>
              <a:rPr sz="1400" dirty="0">
                <a:latin typeface="Times New Roman"/>
                <a:cs typeface="Times New Roman"/>
              </a:rPr>
              <a:t>users a </a:t>
            </a:r>
            <a:r>
              <a:rPr sz="1400" spc="-4" dirty="0">
                <a:latin typeface="Times New Roman"/>
                <a:cs typeface="Times New Roman"/>
              </a:rPr>
              <a:t>platform </a:t>
            </a:r>
            <a:r>
              <a:rPr sz="1400" spc="-7" dirty="0">
                <a:latin typeface="Times New Roman"/>
                <a:cs typeface="Times New Roman"/>
              </a:rPr>
              <a:t>to </a:t>
            </a:r>
            <a:r>
              <a:rPr sz="1400" spc="-4" dirty="0">
                <a:latin typeface="Times New Roman"/>
                <a:cs typeface="Times New Roman"/>
              </a:rPr>
              <a:t>write, </a:t>
            </a:r>
            <a:r>
              <a:rPr sz="1400" dirty="0">
                <a:latin typeface="Times New Roman"/>
                <a:cs typeface="Times New Roman"/>
              </a:rPr>
              <a:t>record </a:t>
            </a:r>
            <a:r>
              <a:rPr sz="1400" spc="-7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analyse </a:t>
            </a:r>
            <a:r>
              <a:rPr sz="1400" spc="-4" dirty="0">
                <a:latin typeface="Times New Roman"/>
                <a:cs typeface="Times New Roman"/>
              </a:rPr>
              <a:t>their thoughts, this is </a:t>
            </a:r>
            <a:r>
              <a:rPr sz="1400" dirty="0">
                <a:latin typeface="Times New Roman"/>
                <a:cs typeface="Times New Roman"/>
              </a:rPr>
              <a:t>done </a:t>
            </a:r>
            <a:r>
              <a:rPr sz="1400" spc="-4" dirty="0">
                <a:latin typeface="Times New Roman"/>
                <a:cs typeface="Times New Roman"/>
              </a:rPr>
              <a:t>by  adding posts </a:t>
            </a:r>
            <a:r>
              <a:rPr sz="1400" spc="-7" dirty="0">
                <a:latin typeface="Times New Roman"/>
                <a:cs typeface="Times New Roman"/>
              </a:rPr>
              <a:t>to </a:t>
            </a:r>
            <a:r>
              <a:rPr sz="1400" spc="-4" dirty="0">
                <a:latin typeface="Times New Roman"/>
                <a:cs typeface="Times New Roman"/>
              </a:rPr>
              <a:t>the diary </a:t>
            </a:r>
            <a:r>
              <a:rPr sz="1400" dirty="0">
                <a:latin typeface="Times New Roman"/>
                <a:cs typeface="Times New Roman"/>
              </a:rPr>
              <a:t>such </a:t>
            </a:r>
            <a:r>
              <a:rPr sz="1400" spc="-4" dirty="0">
                <a:latin typeface="Times New Roman"/>
                <a:cs typeface="Times New Roman"/>
              </a:rPr>
              <a:t>as </a:t>
            </a:r>
            <a:r>
              <a:rPr sz="1400" spc="-7" dirty="0">
                <a:latin typeface="Times New Roman"/>
                <a:cs typeface="Times New Roman"/>
              </a:rPr>
              <a:t>adding </a:t>
            </a:r>
            <a:r>
              <a:rPr sz="1400" spc="-4" dirty="0">
                <a:latin typeface="Times New Roman"/>
                <a:cs typeface="Times New Roman"/>
              </a:rPr>
              <a:t>journal entries (but digitally and that  </a:t>
            </a:r>
            <a:r>
              <a:rPr sz="1400" dirty="0">
                <a:latin typeface="Times New Roman"/>
                <a:cs typeface="Times New Roman"/>
              </a:rPr>
              <a:t>entry </a:t>
            </a:r>
            <a:r>
              <a:rPr sz="1400" spc="-4" dirty="0">
                <a:latin typeface="Times New Roman"/>
                <a:cs typeface="Times New Roman"/>
              </a:rPr>
              <a:t>then </a:t>
            </a:r>
            <a:r>
              <a:rPr sz="1400" spc="-7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4" dirty="0">
                <a:latin typeface="Times New Roman"/>
                <a:cs typeface="Times New Roman"/>
              </a:rPr>
              <a:t>analysed to </a:t>
            </a:r>
            <a:r>
              <a:rPr sz="1400" spc="4" dirty="0">
                <a:latin typeface="Times New Roman"/>
                <a:cs typeface="Times New Roman"/>
              </a:rPr>
              <a:t>get </a:t>
            </a:r>
            <a:r>
              <a:rPr sz="1400" spc="-4" dirty="0">
                <a:latin typeface="Times New Roman"/>
                <a:cs typeface="Times New Roman"/>
              </a:rPr>
              <a:t>the sentiment in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Times New Roman"/>
                <a:cs typeface="Times New Roman"/>
              </a:rPr>
              <a:t>it).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900" y="5530850"/>
            <a:ext cx="9530989" cy="166502"/>
          </a:xfrm>
          <a:prstGeom prst="rect">
            <a:avLst/>
          </a:prstGeom>
        </p:spPr>
        <p:txBody>
          <a:bodyPr vert="horz" wrap="square" lIns="0" tIns="18397" rIns="0" bIns="0" rtlCol="0">
            <a:spAutoFit/>
          </a:bodyPr>
          <a:lstStyle/>
          <a:p>
            <a:pPr marL="8975" marR="3590">
              <a:lnSpc>
                <a:spcPts val="1102"/>
              </a:lnSpc>
              <a:spcBef>
                <a:spcPts val="144"/>
              </a:spcBef>
            </a:pPr>
            <a:r>
              <a:rPr sz="1400" b="1" spc="-4" dirty="0">
                <a:latin typeface="Times New Roman"/>
                <a:cs typeface="Times New Roman"/>
              </a:rPr>
              <a:t>Keywords: </a:t>
            </a:r>
            <a:r>
              <a:rPr sz="1400" spc="-4" dirty="0">
                <a:latin typeface="Times New Roman"/>
                <a:cs typeface="Times New Roman"/>
              </a:rPr>
              <a:t>Mental health, alleviate, </a:t>
            </a:r>
            <a:r>
              <a:rPr sz="1400" dirty="0">
                <a:latin typeface="Times New Roman"/>
                <a:cs typeface="Times New Roman"/>
              </a:rPr>
              <a:t>awareness, </a:t>
            </a:r>
            <a:r>
              <a:rPr sz="1400" spc="-4" dirty="0">
                <a:latin typeface="Times New Roman"/>
                <a:cs typeface="Times New Roman"/>
              </a:rPr>
              <a:t>digital diary, human sentiment  </a:t>
            </a:r>
            <a:r>
              <a:rPr sz="1400" dirty="0">
                <a:latin typeface="Times New Roman"/>
                <a:cs typeface="Times New Roman"/>
              </a:rPr>
              <a:t>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39047" y="6925146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5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 txBox="1"/>
          <p:nvPr/>
        </p:nvSpPr>
        <p:spPr>
          <a:xfrm>
            <a:off x="9633404" y="232732"/>
            <a:ext cx="540712" cy="134160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13" i="1" spc="-4" dirty="0">
                <a:latin typeface="Times New Roman"/>
                <a:cs typeface="Times New Roman"/>
              </a:rPr>
              <a:t>ALLEVIATE</a:t>
            </a:r>
            <a:endParaRPr sz="813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100" y="299812"/>
            <a:ext cx="3421332" cy="1185217"/>
          </a:xfrm>
          <a:prstGeom prst="rect">
            <a:avLst/>
          </a:prstGeom>
        </p:spPr>
        <p:txBody>
          <a:bodyPr vert="horz" wrap="square" lIns="0" tIns="8974" rIns="0" bIns="0" rtlCol="0" anchor="ctr">
            <a:spAutoFit/>
          </a:bodyPr>
          <a:lstStyle/>
          <a:p>
            <a:pPr marL="8975" marR="3590">
              <a:lnSpc>
                <a:spcPct val="131100"/>
              </a:lnSpc>
              <a:spcBef>
                <a:spcPts val="71"/>
              </a:spcBef>
            </a:pPr>
            <a:r>
              <a:rPr dirty="0"/>
              <a:t>Chapter 8  I</a:t>
            </a:r>
            <a:r>
              <a:rPr spc="-7" dirty="0"/>
              <a:t>m</a:t>
            </a:r>
            <a:r>
              <a:rPr dirty="0"/>
              <a:t>ple</a:t>
            </a:r>
            <a:r>
              <a:rPr spc="-11" dirty="0"/>
              <a:t>m</a:t>
            </a:r>
            <a:r>
              <a:rPr dirty="0"/>
              <a:t>enta</a:t>
            </a:r>
            <a:r>
              <a:rPr spc="4" dirty="0"/>
              <a:t>t</a:t>
            </a:r>
            <a:r>
              <a:rPr dirty="0"/>
              <a:t>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6716" y="1702152"/>
            <a:ext cx="9721657" cy="2814506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</a:pPr>
            <a:r>
              <a:rPr sz="1400" b="1" spc="-4" dirty="0">
                <a:latin typeface="Times New Roman"/>
                <a:cs typeface="Times New Roman"/>
              </a:rPr>
              <a:t>NLP </a:t>
            </a:r>
            <a:r>
              <a:rPr sz="1400" b="1" spc="-7" dirty="0">
                <a:latin typeface="Times New Roman"/>
                <a:cs typeface="Times New Roman"/>
              </a:rPr>
              <a:t>TOOLKIT </a:t>
            </a:r>
            <a:r>
              <a:rPr sz="1400" b="1" spc="-4" dirty="0">
                <a:latin typeface="Times New Roman"/>
                <a:cs typeface="Times New Roman"/>
              </a:rPr>
              <a:t>TECHNIQUES</a:t>
            </a:r>
            <a:r>
              <a:rPr sz="1400" b="1" spc="-102" dirty="0">
                <a:latin typeface="Times New Roman"/>
                <a:cs typeface="Times New Roman"/>
              </a:rPr>
              <a:t> </a:t>
            </a:r>
            <a:r>
              <a:rPr sz="1400" b="1" spc="-4" dirty="0">
                <a:latin typeface="Times New Roman"/>
                <a:cs typeface="Times New Roman"/>
              </a:rPr>
              <a:t>USED</a:t>
            </a:r>
            <a:endParaRPr sz="1400" dirty="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975"/>
            <a:r>
              <a:rPr sz="1400" b="1" spc="-4" dirty="0">
                <a:latin typeface="Times New Roman"/>
                <a:cs typeface="Times New Roman"/>
              </a:rPr>
              <a:t>NLTK (NATURAL LANGUAGE </a:t>
            </a:r>
            <a:r>
              <a:rPr sz="1400" b="1" spc="-7" dirty="0">
                <a:latin typeface="Times New Roman"/>
                <a:cs typeface="Times New Roman"/>
              </a:rPr>
              <a:t>TOOL</a:t>
            </a:r>
            <a:r>
              <a:rPr sz="1400" b="1" spc="18" dirty="0">
                <a:latin typeface="Times New Roman"/>
                <a:cs typeface="Times New Roman"/>
              </a:rPr>
              <a:t> </a:t>
            </a:r>
            <a:r>
              <a:rPr sz="1400" b="1" spc="-4" dirty="0">
                <a:latin typeface="Times New Roman"/>
                <a:cs typeface="Times New Roman"/>
              </a:rPr>
              <a:t>KIT)</a:t>
            </a:r>
            <a:endParaRPr sz="1400" dirty="0">
              <a:latin typeface="Times New Roman"/>
              <a:cs typeface="Times New Roman"/>
            </a:endParaRPr>
          </a:p>
          <a:p>
            <a:pPr marL="8975" marR="6731">
              <a:spcBef>
                <a:spcPts val="1018"/>
              </a:spcBef>
            </a:pPr>
            <a:r>
              <a:rPr sz="1000" spc="-4" dirty="0">
                <a:latin typeface="Times New Roman"/>
                <a:cs typeface="Times New Roman"/>
              </a:rPr>
              <a:t>NLTK is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4" dirty="0">
                <a:latin typeface="Times New Roman"/>
                <a:cs typeface="Times New Roman"/>
              </a:rPr>
              <a:t>leading </a:t>
            </a:r>
            <a:r>
              <a:rPr sz="1000" dirty="0">
                <a:latin typeface="Times New Roman"/>
                <a:cs typeface="Times New Roman"/>
              </a:rPr>
              <a:t>platform </a:t>
            </a:r>
            <a:r>
              <a:rPr sz="1000" spc="-4" dirty="0">
                <a:latin typeface="Times New Roman"/>
                <a:cs typeface="Times New Roman"/>
              </a:rPr>
              <a:t>for building </a:t>
            </a:r>
            <a:r>
              <a:rPr sz="1000" dirty="0">
                <a:latin typeface="Times New Roman"/>
                <a:cs typeface="Times New Roman"/>
              </a:rPr>
              <a:t>Python </a:t>
            </a:r>
            <a:r>
              <a:rPr sz="1000" spc="-4" dirty="0">
                <a:latin typeface="Times New Roman"/>
                <a:cs typeface="Times New Roman"/>
              </a:rPr>
              <a:t>programs </a:t>
            </a:r>
            <a:r>
              <a:rPr sz="1000" dirty="0">
                <a:latin typeface="Times New Roman"/>
                <a:cs typeface="Times New Roman"/>
              </a:rPr>
              <a:t>to </a:t>
            </a:r>
            <a:r>
              <a:rPr sz="1000" spc="-4" dirty="0">
                <a:latin typeface="Times New Roman"/>
                <a:cs typeface="Times New Roman"/>
              </a:rPr>
              <a:t>work </a:t>
            </a:r>
            <a:r>
              <a:rPr sz="1000" dirty="0">
                <a:latin typeface="Times New Roman"/>
                <a:cs typeface="Times New Roman"/>
              </a:rPr>
              <a:t>with human </a:t>
            </a:r>
            <a:r>
              <a:rPr sz="1000" spc="-4" dirty="0">
                <a:latin typeface="Times New Roman"/>
                <a:cs typeface="Times New Roman"/>
              </a:rPr>
              <a:t>language </a:t>
            </a:r>
            <a:r>
              <a:rPr sz="1000" dirty="0">
                <a:latin typeface="Times New Roman"/>
                <a:cs typeface="Times New Roman"/>
              </a:rPr>
              <a:t>data. </a:t>
            </a:r>
            <a:r>
              <a:rPr sz="1000" spc="-7" dirty="0">
                <a:latin typeface="Times New Roman"/>
                <a:cs typeface="Times New Roman"/>
              </a:rPr>
              <a:t>It  </a:t>
            </a:r>
            <a:r>
              <a:rPr sz="1000" spc="-4" dirty="0">
                <a:latin typeface="Times New Roman"/>
                <a:cs typeface="Times New Roman"/>
              </a:rPr>
              <a:t>provides easy-to-use interfaces </a:t>
            </a:r>
            <a:r>
              <a:rPr sz="1000" dirty="0">
                <a:latin typeface="Times New Roman"/>
                <a:cs typeface="Times New Roman"/>
              </a:rPr>
              <a:t>to </a:t>
            </a:r>
            <a:r>
              <a:rPr sz="1000" u="sng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over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50 </a:t>
            </a:r>
            <a:r>
              <a:rPr sz="1000" u="sng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corpora and lexical resources</a:t>
            </a:r>
            <a:r>
              <a:rPr sz="1000" spc="-4" dirty="0">
                <a:latin typeface="Times New Roman"/>
                <a:cs typeface="Times New Roman"/>
                <a:hlinkClick r:id="rId2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such </a:t>
            </a:r>
            <a:r>
              <a:rPr sz="1000" spc="-4" dirty="0">
                <a:latin typeface="Times New Roman"/>
                <a:cs typeface="Times New Roman"/>
              </a:rPr>
              <a:t>as WordNet, </a:t>
            </a:r>
            <a:r>
              <a:rPr sz="1000" dirty="0">
                <a:latin typeface="Times New Roman"/>
                <a:cs typeface="Times New Roman"/>
              </a:rPr>
              <a:t>along  with a suite of </a:t>
            </a:r>
            <a:r>
              <a:rPr sz="1000" spc="-4" dirty="0">
                <a:latin typeface="Times New Roman"/>
                <a:cs typeface="Times New Roman"/>
              </a:rPr>
              <a:t>text </a:t>
            </a:r>
            <a:r>
              <a:rPr sz="1000" dirty="0">
                <a:latin typeface="Times New Roman"/>
                <a:cs typeface="Times New Roman"/>
              </a:rPr>
              <a:t>processing </a:t>
            </a:r>
            <a:r>
              <a:rPr sz="1000" spc="-4" dirty="0">
                <a:latin typeface="Times New Roman"/>
                <a:cs typeface="Times New Roman"/>
              </a:rPr>
              <a:t>libraries </a:t>
            </a:r>
            <a:r>
              <a:rPr sz="1000" dirty="0">
                <a:latin typeface="Times New Roman"/>
                <a:cs typeface="Times New Roman"/>
              </a:rPr>
              <a:t>for </a:t>
            </a:r>
            <a:r>
              <a:rPr sz="1000" spc="-4" dirty="0">
                <a:latin typeface="Times New Roman"/>
                <a:cs typeface="Times New Roman"/>
              </a:rPr>
              <a:t>classification, tokenization, </a:t>
            </a:r>
            <a:r>
              <a:rPr sz="1000" dirty="0">
                <a:latin typeface="Times New Roman"/>
                <a:cs typeface="Times New Roman"/>
              </a:rPr>
              <a:t>stemming, </a:t>
            </a:r>
            <a:r>
              <a:rPr sz="1000" spc="-4" dirty="0">
                <a:latin typeface="Times New Roman"/>
                <a:cs typeface="Times New Roman"/>
              </a:rPr>
              <a:t>tagging,  parsing, and semantic reasoning, wrappers </a:t>
            </a:r>
            <a:r>
              <a:rPr sz="1000" dirty="0">
                <a:latin typeface="Times New Roman"/>
                <a:cs typeface="Times New Roman"/>
              </a:rPr>
              <a:t>for industrial-strength </a:t>
            </a:r>
            <a:r>
              <a:rPr sz="1000" spc="-4" dirty="0">
                <a:latin typeface="Times New Roman"/>
                <a:cs typeface="Times New Roman"/>
              </a:rPr>
              <a:t>NLP libraries, and an active  </a:t>
            </a:r>
            <a:r>
              <a:rPr sz="1000" u="sng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discussion forum</a:t>
            </a:r>
            <a:r>
              <a:rPr sz="1000" spc="-4" dirty="0">
                <a:latin typeface="Times New Roman"/>
                <a:cs typeface="Times New Roman"/>
              </a:rPr>
              <a:t>.</a:t>
            </a:r>
            <a:endParaRPr sz="1000" dirty="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8975" marR="332078"/>
            <a:r>
              <a:rPr sz="1000" spc="-4" dirty="0">
                <a:latin typeface="Times New Roman"/>
                <a:cs typeface="Times New Roman"/>
              </a:rPr>
              <a:t>Thanks </a:t>
            </a:r>
            <a:r>
              <a:rPr sz="1000" dirty="0">
                <a:latin typeface="Times New Roman"/>
                <a:cs typeface="Times New Roman"/>
              </a:rPr>
              <a:t>to a </a:t>
            </a:r>
            <a:r>
              <a:rPr sz="1000" spc="-4" dirty="0">
                <a:latin typeface="Times New Roman"/>
                <a:cs typeface="Times New Roman"/>
              </a:rPr>
              <a:t>hands-on </a:t>
            </a:r>
            <a:r>
              <a:rPr sz="1000" dirty="0">
                <a:latin typeface="Times New Roman"/>
                <a:cs typeface="Times New Roman"/>
              </a:rPr>
              <a:t>guide </a:t>
            </a:r>
            <a:r>
              <a:rPr sz="1000" spc="-4" dirty="0">
                <a:latin typeface="Times New Roman"/>
                <a:cs typeface="Times New Roman"/>
              </a:rPr>
              <a:t>introducing </a:t>
            </a:r>
            <a:r>
              <a:rPr sz="1000" dirty="0">
                <a:latin typeface="Times New Roman"/>
                <a:cs typeface="Times New Roman"/>
              </a:rPr>
              <a:t>programming </a:t>
            </a:r>
            <a:r>
              <a:rPr sz="1000" spc="-4" dirty="0">
                <a:latin typeface="Times New Roman"/>
                <a:cs typeface="Times New Roman"/>
              </a:rPr>
              <a:t>fundamentals </a:t>
            </a:r>
            <a:r>
              <a:rPr sz="1000" dirty="0">
                <a:latin typeface="Times New Roman"/>
                <a:cs typeface="Times New Roman"/>
              </a:rPr>
              <a:t>alongside </a:t>
            </a:r>
            <a:r>
              <a:rPr sz="1000" spc="-4" dirty="0">
                <a:latin typeface="Times New Roman"/>
                <a:cs typeface="Times New Roman"/>
              </a:rPr>
              <a:t>topics </a:t>
            </a:r>
            <a:r>
              <a:rPr sz="1000" dirty="0">
                <a:latin typeface="Times New Roman"/>
                <a:cs typeface="Times New Roman"/>
              </a:rPr>
              <a:t>in  </a:t>
            </a:r>
            <a:r>
              <a:rPr sz="1000" spc="-4" dirty="0">
                <a:latin typeface="Times New Roman"/>
                <a:cs typeface="Times New Roman"/>
              </a:rPr>
              <a:t>computational linguistics, </a:t>
            </a:r>
            <a:r>
              <a:rPr sz="1000" dirty="0">
                <a:latin typeface="Times New Roman"/>
                <a:cs typeface="Times New Roman"/>
              </a:rPr>
              <a:t>plus </a:t>
            </a:r>
            <a:r>
              <a:rPr sz="1000" spc="-4" dirty="0">
                <a:latin typeface="Times New Roman"/>
                <a:cs typeface="Times New Roman"/>
              </a:rPr>
              <a:t>comprehensive </a:t>
            </a:r>
            <a:r>
              <a:rPr sz="1000" dirty="0">
                <a:latin typeface="Times New Roman"/>
                <a:cs typeface="Times New Roman"/>
              </a:rPr>
              <a:t>API documentation, </a:t>
            </a:r>
            <a:r>
              <a:rPr sz="1000" spc="-4" dirty="0">
                <a:latin typeface="Times New Roman"/>
                <a:cs typeface="Times New Roman"/>
              </a:rPr>
              <a:t>NLTK </a:t>
            </a:r>
            <a:r>
              <a:rPr sz="1000" dirty="0">
                <a:latin typeface="Times New Roman"/>
                <a:cs typeface="Times New Roman"/>
              </a:rPr>
              <a:t>is suitable </a:t>
            </a:r>
            <a:r>
              <a:rPr sz="1000" spc="-4" dirty="0">
                <a:latin typeface="Times New Roman"/>
                <a:cs typeface="Times New Roman"/>
              </a:rPr>
              <a:t>for  </a:t>
            </a:r>
            <a:r>
              <a:rPr sz="1000" dirty="0">
                <a:latin typeface="Times New Roman"/>
                <a:cs typeface="Times New Roman"/>
              </a:rPr>
              <a:t>linguists, </a:t>
            </a:r>
            <a:r>
              <a:rPr sz="1000" spc="-4" dirty="0">
                <a:latin typeface="Times New Roman"/>
                <a:cs typeface="Times New Roman"/>
              </a:rPr>
              <a:t>engineers, students, educators, researchers, and </a:t>
            </a:r>
            <a:r>
              <a:rPr sz="1000" dirty="0">
                <a:latin typeface="Times New Roman"/>
                <a:cs typeface="Times New Roman"/>
              </a:rPr>
              <a:t>industry </a:t>
            </a:r>
            <a:r>
              <a:rPr sz="1000" spc="-4" dirty="0">
                <a:latin typeface="Times New Roman"/>
                <a:cs typeface="Times New Roman"/>
              </a:rPr>
              <a:t>users </a:t>
            </a:r>
            <a:r>
              <a:rPr sz="1000" dirty="0">
                <a:latin typeface="Times New Roman"/>
                <a:cs typeface="Times New Roman"/>
              </a:rPr>
              <a:t>alike. </a:t>
            </a:r>
            <a:r>
              <a:rPr sz="1000" spc="-4" dirty="0">
                <a:latin typeface="Times New Roman"/>
                <a:cs typeface="Times New Roman"/>
              </a:rPr>
              <a:t>NLTK is  available </a:t>
            </a:r>
            <a:r>
              <a:rPr sz="1000" dirty="0">
                <a:latin typeface="Times New Roman"/>
                <a:cs typeface="Times New Roman"/>
              </a:rPr>
              <a:t>for </a:t>
            </a:r>
            <a:r>
              <a:rPr sz="1000" spc="-4" dirty="0">
                <a:latin typeface="Times New Roman"/>
                <a:cs typeface="Times New Roman"/>
              </a:rPr>
              <a:t>Windows, Mac OS X, and </a:t>
            </a:r>
            <a:r>
              <a:rPr sz="1000" dirty="0">
                <a:latin typeface="Times New Roman"/>
                <a:cs typeface="Times New Roman"/>
              </a:rPr>
              <a:t>Linux. Best of </a:t>
            </a:r>
            <a:r>
              <a:rPr sz="1000" spc="-4" dirty="0">
                <a:latin typeface="Times New Roman"/>
                <a:cs typeface="Times New Roman"/>
              </a:rPr>
              <a:t>all, NLTK is </a:t>
            </a:r>
            <a:r>
              <a:rPr sz="1000" dirty="0">
                <a:latin typeface="Times New Roman"/>
                <a:cs typeface="Times New Roman"/>
              </a:rPr>
              <a:t>a free, </a:t>
            </a:r>
            <a:r>
              <a:rPr sz="1000" spc="-4" dirty="0">
                <a:latin typeface="Times New Roman"/>
                <a:cs typeface="Times New Roman"/>
              </a:rPr>
              <a:t>open source,  community-driven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4" dirty="0">
                <a:latin typeface="Times New Roman"/>
                <a:cs typeface="Times New Roman"/>
              </a:rPr>
              <a:t>project.</a:t>
            </a:r>
            <a:endParaRPr sz="1000" dirty="0">
              <a:latin typeface="Times New Roman"/>
              <a:cs typeface="Times New Roman"/>
            </a:endParaRPr>
          </a:p>
          <a:p>
            <a:endParaRPr sz="1000" dirty="0">
              <a:latin typeface="Times New Roman"/>
              <a:cs typeface="Times New Roman"/>
            </a:endParaRPr>
          </a:p>
          <a:p>
            <a:pPr marL="8975" marR="3590"/>
            <a:r>
              <a:rPr sz="1000" spc="-4" dirty="0">
                <a:latin typeface="Times New Roman"/>
                <a:cs typeface="Times New Roman"/>
              </a:rPr>
              <a:t>NLTK has </a:t>
            </a:r>
            <a:r>
              <a:rPr sz="1000" dirty="0">
                <a:latin typeface="Times New Roman"/>
                <a:cs typeface="Times New Roman"/>
              </a:rPr>
              <a:t>been </a:t>
            </a:r>
            <a:r>
              <a:rPr sz="1000" spc="-4" dirty="0">
                <a:latin typeface="Times New Roman"/>
                <a:cs typeface="Times New Roman"/>
              </a:rPr>
              <a:t>called “a wonderful </a:t>
            </a:r>
            <a:r>
              <a:rPr sz="1000" dirty="0">
                <a:latin typeface="Times New Roman"/>
                <a:cs typeface="Times New Roman"/>
              </a:rPr>
              <a:t>tool for teaching, </a:t>
            </a:r>
            <a:r>
              <a:rPr sz="1000" spc="-4" dirty="0">
                <a:latin typeface="Times New Roman"/>
                <a:cs typeface="Times New Roman"/>
              </a:rPr>
              <a:t>and working </a:t>
            </a:r>
            <a:r>
              <a:rPr sz="1000" dirty="0">
                <a:latin typeface="Times New Roman"/>
                <a:cs typeface="Times New Roman"/>
              </a:rPr>
              <a:t>in, computational </a:t>
            </a:r>
            <a:r>
              <a:rPr sz="1000" spc="-4" dirty="0">
                <a:latin typeface="Times New Roman"/>
                <a:cs typeface="Times New Roman"/>
              </a:rPr>
              <a:t>linguistics  using </a:t>
            </a:r>
            <a:r>
              <a:rPr sz="1000" dirty="0">
                <a:latin typeface="Times New Roman"/>
                <a:cs typeface="Times New Roman"/>
              </a:rPr>
              <a:t>Python,” </a:t>
            </a:r>
            <a:r>
              <a:rPr sz="1000" spc="-4" dirty="0">
                <a:latin typeface="Times New Roman"/>
                <a:cs typeface="Times New Roman"/>
              </a:rPr>
              <a:t>and “an amazing library </a:t>
            </a:r>
            <a:r>
              <a:rPr sz="1000" dirty="0">
                <a:latin typeface="Times New Roman"/>
                <a:cs typeface="Times New Roman"/>
              </a:rPr>
              <a:t>to play with </a:t>
            </a:r>
            <a:r>
              <a:rPr sz="1000" spc="-4" dirty="0">
                <a:latin typeface="Times New Roman"/>
                <a:cs typeface="Times New Roman"/>
              </a:rPr>
              <a:t>natural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4" dirty="0">
                <a:latin typeface="Times New Roman"/>
                <a:cs typeface="Times New Roman"/>
              </a:rPr>
              <a:t>language.”</a:t>
            </a:r>
            <a:endParaRPr sz="1000" dirty="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8975" marR="35452"/>
            <a:r>
              <a:rPr sz="1000" u="sng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Natural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Language Processing </a:t>
            </a:r>
            <a:r>
              <a:rPr sz="1000" u="sng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with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Python</a:t>
            </a:r>
            <a:r>
              <a:rPr sz="1000" dirty="0">
                <a:latin typeface="Times New Roman"/>
                <a:cs typeface="Times New Roman"/>
                <a:hlinkClick r:id="rId4"/>
              </a:rPr>
              <a:t> </a:t>
            </a:r>
            <a:r>
              <a:rPr sz="1000" spc="-4" dirty="0">
                <a:latin typeface="Times New Roman"/>
                <a:cs typeface="Times New Roman"/>
              </a:rPr>
              <a:t>provides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4" dirty="0">
                <a:latin typeface="Times New Roman"/>
                <a:cs typeface="Times New Roman"/>
              </a:rPr>
              <a:t>practical introduction </a:t>
            </a:r>
            <a:r>
              <a:rPr sz="1000" dirty="0">
                <a:latin typeface="Times New Roman"/>
                <a:cs typeface="Times New Roman"/>
              </a:rPr>
              <a:t>to </a:t>
            </a:r>
            <a:r>
              <a:rPr sz="1000" spc="-4" dirty="0">
                <a:latin typeface="Times New Roman"/>
                <a:cs typeface="Times New Roman"/>
              </a:rPr>
              <a:t>programming </a:t>
            </a:r>
            <a:r>
              <a:rPr sz="1000" dirty="0">
                <a:latin typeface="Times New Roman"/>
                <a:cs typeface="Times New Roman"/>
              </a:rPr>
              <a:t>for  </a:t>
            </a:r>
            <a:r>
              <a:rPr sz="1000" spc="-4" dirty="0">
                <a:latin typeface="Times New Roman"/>
                <a:cs typeface="Times New Roman"/>
              </a:rPr>
              <a:t>language processing. Written </a:t>
            </a:r>
            <a:r>
              <a:rPr sz="1000" dirty="0">
                <a:latin typeface="Times New Roman"/>
                <a:cs typeface="Times New Roman"/>
              </a:rPr>
              <a:t>by the </a:t>
            </a:r>
            <a:r>
              <a:rPr sz="1000" spc="-4" dirty="0">
                <a:latin typeface="Times New Roman"/>
                <a:cs typeface="Times New Roman"/>
              </a:rPr>
              <a:t>creators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4" dirty="0">
                <a:latin typeface="Times New Roman"/>
                <a:cs typeface="Times New Roman"/>
              </a:rPr>
              <a:t>NLTK, </a:t>
            </a:r>
            <a:r>
              <a:rPr sz="1000" dirty="0">
                <a:latin typeface="Times New Roman"/>
                <a:cs typeface="Times New Roman"/>
              </a:rPr>
              <a:t>it guides the </a:t>
            </a:r>
            <a:r>
              <a:rPr sz="1000" spc="-4" dirty="0">
                <a:latin typeface="Times New Roman"/>
                <a:cs typeface="Times New Roman"/>
              </a:rPr>
              <a:t>reader </a:t>
            </a:r>
            <a:r>
              <a:rPr sz="1000" dirty="0">
                <a:latin typeface="Times New Roman"/>
                <a:cs typeface="Times New Roman"/>
              </a:rPr>
              <a:t>through the  </a:t>
            </a:r>
            <a:r>
              <a:rPr sz="1000" spc="-4" dirty="0">
                <a:latin typeface="Times New Roman"/>
                <a:cs typeface="Times New Roman"/>
              </a:rPr>
              <a:t>fundamentals </a:t>
            </a:r>
            <a:r>
              <a:rPr sz="1000" dirty="0">
                <a:latin typeface="Times New Roman"/>
                <a:cs typeface="Times New Roman"/>
              </a:rPr>
              <a:t>of writing Python </a:t>
            </a:r>
            <a:r>
              <a:rPr sz="1000" spc="-4" dirty="0">
                <a:latin typeface="Times New Roman"/>
                <a:cs typeface="Times New Roman"/>
              </a:rPr>
              <a:t>programs, </a:t>
            </a:r>
            <a:r>
              <a:rPr sz="1000" dirty="0">
                <a:latin typeface="Times New Roman"/>
                <a:cs typeface="Times New Roman"/>
              </a:rPr>
              <a:t>working with </a:t>
            </a:r>
            <a:r>
              <a:rPr sz="1000" spc="-4" dirty="0">
                <a:latin typeface="Times New Roman"/>
                <a:cs typeface="Times New Roman"/>
              </a:rPr>
              <a:t>corpora, categorizing text, analyzing  </a:t>
            </a:r>
            <a:r>
              <a:rPr sz="1000" dirty="0">
                <a:latin typeface="Times New Roman"/>
                <a:cs typeface="Times New Roman"/>
              </a:rPr>
              <a:t>linguistic </a:t>
            </a:r>
            <a:r>
              <a:rPr sz="1000" spc="-4" dirty="0">
                <a:latin typeface="Times New Roman"/>
                <a:cs typeface="Times New Roman"/>
              </a:rPr>
              <a:t>structure, and</a:t>
            </a:r>
            <a:r>
              <a:rPr sz="1000" spc="4" dirty="0">
                <a:latin typeface="Times New Roman"/>
                <a:cs typeface="Times New Roman"/>
              </a:rPr>
              <a:t> </a:t>
            </a:r>
            <a:r>
              <a:rPr sz="1000" spc="-4" dirty="0">
                <a:latin typeface="Times New Roman"/>
                <a:cs typeface="Times New Roman"/>
              </a:rPr>
              <a:t>more.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716" y="4584558"/>
            <a:ext cx="9752018" cy="1756480"/>
          </a:xfrm>
          <a:prstGeom prst="rect">
            <a:avLst/>
          </a:prstGeom>
        </p:spPr>
        <p:txBody>
          <a:bodyPr vert="horz" wrap="square" lIns="0" tIns="37693" rIns="0" bIns="0" rtlCol="0">
            <a:spAutoFit/>
          </a:bodyPr>
          <a:lstStyle/>
          <a:p>
            <a:pPr marL="8975">
              <a:spcBef>
                <a:spcPts val="297"/>
              </a:spcBef>
            </a:pPr>
            <a:r>
              <a:rPr sz="1600" b="1" spc="-4" dirty="0">
                <a:latin typeface="Times New Roman"/>
                <a:cs typeface="Times New Roman"/>
              </a:rPr>
              <a:t>Removing stop words with </a:t>
            </a:r>
            <a:r>
              <a:rPr sz="1600" b="1" spc="-28" dirty="0">
                <a:latin typeface="Times New Roman"/>
                <a:cs typeface="Times New Roman"/>
              </a:rPr>
              <a:t>NLTK </a:t>
            </a:r>
            <a:r>
              <a:rPr sz="1600" b="1" dirty="0">
                <a:latin typeface="Times New Roman"/>
                <a:cs typeface="Times New Roman"/>
              </a:rPr>
              <a:t>in</a:t>
            </a:r>
            <a:r>
              <a:rPr sz="1600" b="1" spc="28" dirty="0">
                <a:latin typeface="Times New Roman"/>
                <a:cs typeface="Times New Roman"/>
              </a:rPr>
              <a:t> </a:t>
            </a:r>
            <a:r>
              <a:rPr sz="1600" b="1" spc="-4" dirty="0">
                <a:latin typeface="Times New Roman"/>
                <a:cs typeface="Times New Roman"/>
              </a:rPr>
              <a:t>Python</a:t>
            </a:r>
            <a:endParaRPr sz="1600" dirty="0">
              <a:latin typeface="Times New Roman"/>
              <a:cs typeface="Times New Roman"/>
            </a:endParaRPr>
          </a:p>
          <a:p>
            <a:pPr marL="8975" marR="154820">
              <a:spcBef>
                <a:spcPts val="240"/>
              </a:spcBef>
            </a:pP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4" dirty="0">
                <a:latin typeface="Times New Roman"/>
                <a:cs typeface="Times New Roman"/>
              </a:rPr>
              <a:t>process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" dirty="0">
                <a:latin typeface="Times New Roman"/>
                <a:cs typeface="Times New Roman"/>
              </a:rPr>
              <a:t>converting data </a:t>
            </a:r>
            <a:r>
              <a:rPr sz="1050" dirty="0">
                <a:latin typeface="Times New Roman"/>
                <a:cs typeface="Times New Roman"/>
              </a:rPr>
              <a:t>to </a:t>
            </a:r>
            <a:r>
              <a:rPr sz="1050" spc="-4" dirty="0">
                <a:latin typeface="Times New Roman"/>
                <a:cs typeface="Times New Roman"/>
              </a:rPr>
              <a:t>something </a:t>
            </a:r>
            <a:r>
              <a:rPr sz="1050" dirty="0">
                <a:latin typeface="Times New Roman"/>
                <a:cs typeface="Times New Roman"/>
              </a:rPr>
              <a:t>a computer </a:t>
            </a:r>
            <a:r>
              <a:rPr sz="1050" spc="-4" dirty="0">
                <a:latin typeface="Times New Roman"/>
                <a:cs typeface="Times New Roman"/>
              </a:rPr>
              <a:t>can </a:t>
            </a:r>
            <a:r>
              <a:rPr sz="1050" dirty="0">
                <a:latin typeface="Times New Roman"/>
                <a:cs typeface="Times New Roman"/>
              </a:rPr>
              <a:t>understand </a:t>
            </a:r>
            <a:r>
              <a:rPr sz="1050" spc="-4" dirty="0">
                <a:latin typeface="Times New Roman"/>
                <a:cs typeface="Times New Roman"/>
              </a:rPr>
              <a:t>is referred </a:t>
            </a:r>
            <a:r>
              <a:rPr sz="1050" dirty="0">
                <a:latin typeface="Times New Roman"/>
                <a:cs typeface="Times New Roman"/>
              </a:rPr>
              <a:t>to </a:t>
            </a:r>
            <a:r>
              <a:rPr sz="1050" spc="-4" dirty="0">
                <a:latin typeface="Times New Roman"/>
                <a:cs typeface="Times New Roman"/>
              </a:rPr>
              <a:t>as </a:t>
            </a:r>
            <a:r>
              <a:rPr sz="1050" b="1" spc="-4" dirty="0">
                <a:latin typeface="Times New Roman"/>
                <a:cs typeface="Times New Roman"/>
              </a:rPr>
              <a:t>pre-  processing. </a:t>
            </a:r>
            <a:r>
              <a:rPr sz="1050" spc="-4" dirty="0">
                <a:latin typeface="Times New Roman"/>
                <a:cs typeface="Times New Roman"/>
              </a:rPr>
              <a:t>One </a:t>
            </a:r>
            <a:r>
              <a:rPr sz="1050" dirty="0">
                <a:latin typeface="Times New Roman"/>
                <a:cs typeface="Times New Roman"/>
              </a:rPr>
              <a:t>of the major </a:t>
            </a:r>
            <a:r>
              <a:rPr sz="1050" spc="-4" dirty="0">
                <a:latin typeface="Times New Roman"/>
                <a:cs typeface="Times New Roman"/>
              </a:rPr>
              <a:t>forms </a:t>
            </a:r>
            <a:r>
              <a:rPr sz="1050" dirty="0">
                <a:latin typeface="Times New Roman"/>
                <a:cs typeface="Times New Roman"/>
              </a:rPr>
              <a:t>of pre-processing </a:t>
            </a:r>
            <a:r>
              <a:rPr sz="1050" spc="-4" dirty="0">
                <a:latin typeface="Times New Roman"/>
                <a:cs typeface="Times New Roman"/>
              </a:rPr>
              <a:t>is </a:t>
            </a:r>
            <a:r>
              <a:rPr sz="1050" dirty="0">
                <a:latin typeface="Times New Roman"/>
                <a:cs typeface="Times New Roman"/>
              </a:rPr>
              <a:t>to </a:t>
            </a:r>
            <a:r>
              <a:rPr sz="1050" spc="-4" dirty="0">
                <a:latin typeface="Times New Roman"/>
                <a:cs typeface="Times New Roman"/>
              </a:rPr>
              <a:t>filter </a:t>
            </a:r>
            <a:r>
              <a:rPr sz="1050" dirty="0">
                <a:latin typeface="Times New Roman"/>
                <a:cs typeface="Times New Roman"/>
              </a:rPr>
              <a:t>out </a:t>
            </a:r>
            <a:r>
              <a:rPr sz="1050" spc="-4" dirty="0">
                <a:latin typeface="Times New Roman"/>
                <a:cs typeface="Times New Roman"/>
              </a:rPr>
              <a:t>useless data. </a:t>
            </a:r>
            <a:r>
              <a:rPr sz="1050" spc="-7" dirty="0">
                <a:latin typeface="Times New Roman"/>
                <a:cs typeface="Times New Roman"/>
              </a:rPr>
              <a:t>In </a:t>
            </a:r>
            <a:r>
              <a:rPr sz="1050" spc="-4" dirty="0">
                <a:latin typeface="Times New Roman"/>
                <a:cs typeface="Times New Roman"/>
              </a:rPr>
              <a:t>natural  language processing, </a:t>
            </a:r>
            <a:r>
              <a:rPr sz="1050" dirty="0">
                <a:latin typeface="Times New Roman"/>
                <a:cs typeface="Times New Roman"/>
              </a:rPr>
              <a:t>useless </a:t>
            </a:r>
            <a:r>
              <a:rPr sz="1050" spc="-4" dirty="0">
                <a:latin typeface="Times New Roman"/>
                <a:cs typeface="Times New Roman"/>
              </a:rPr>
              <a:t>words (data), are referred </a:t>
            </a:r>
            <a:r>
              <a:rPr sz="1050" dirty="0">
                <a:latin typeface="Times New Roman"/>
                <a:cs typeface="Times New Roman"/>
              </a:rPr>
              <a:t>to </a:t>
            </a:r>
            <a:r>
              <a:rPr sz="1050" spc="-4" dirty="0">
                <a:latin typeface="Times New Roman"/>
                <a:cs typeface="Times New Roman"/>
              </a:rPr>
              <a:t>as </a:t>
            </a:r>
            <a:r>
              <a:rPr sz="1050" dirty="0">
                <a:latin typeface="Times New Roman"/>
                <a:cs typeface="Times New Roman"/>
              </a:rPr>
              <a:t>stop</a:t>
            </a:r>
            <a:r>
              <a:rPr sz="1050" spc="39" dirty="0">
                <a:latin typeface="Times New Roman"/>
                <a:cs typeface="Times New Roman"/>
              </a:rPr>
              <a:t> </a:t>
            </a:r>
            <a:r>
              <a:rPr sz="1050" spc="-4" dirty="0">
                <a:latin typeface="Times New Roman"/>
                <a:cs typeface="Times New Roman"/>
              </a:rPr>
              <a:t>words.</a:t>
            </a:r>
            <a:endParaRPr sz="1050" dirty="0">
              <a:latin typeface="Times New Roman"/>
              <a:cs typeface="Times New Roman"/>
            </a:endParaRPr>
          </a:p>
          <a:p>
            <a:pPr>
              <a:spcBef>
                <a:spcPts val="32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8975"/>
            <a:r>
              <a:rPr sz="1050" b="1" dirty="0">
                <a:latin typeface="Times New Roman"/>
                <a:cs typeface="Times New Roman"/>
              </a:rPr>
              <a:t>What </a:t>
            </a:r>
            <a:r>
              <a:rPr sz="1050" b="1" spc="-4" dirty="0">
                <a:latin typeface="Times New Roman"/>
                <a:cs typeface="Times New Roman"/>
              </a:rPr>
              <a:t>are Stop words?</a:t>
            </a:r>
            <a:endParaRPr sz="1050" dirty="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8975" marR="3590" indent="26925" algn="just"/>
            <a:r>
              <a:rPr sz="1050" spc="-4" dirty="0">
                <a:latin typeface="Times New Roman"/>
                <a:cs typeface="Times New Roman"/>
              </a:rPr>
              <a:t>A </a:t>
            </a:r>
            <a:r>
              <a:rPr sz="1050" dirty="0">
                <a:latin typeface="Times New Roman"/>
                <a:cs typeface="Times New Roman"/>
              </a:rPr>
              <a:t>stop </a:t>
            </a:r>
            <a:r>
              <a:rPr sz="1050" spc="-4" dirty="0">
                <a:latin typeface="Times New Roman"/>
                <a:cs typeface="Times New Roman"/>
              </a:rPr>
              <a:t>word is </a:t>
            </a:r>
            <a:r>
              <a:rPr sz="1050" dirty="0">
                <a:latin typeface="Times New Roman"/>
                <a:cs typeface="Times New Roman"/>
              </a:rPr>
              <a:t>a </a:t>
            </a:r>
            <a:r>
              <a:rPr sz="1050" spc="-4" dirty="0">
                <a:latin typeface="Times New Roman"/>
                <a:cs typeface="Times New Roman"/>
              </a:rPr>
              <a:t>commonly used </a:t>
            </a:r>
            <a:r>
              <a:rPr sz="1050" dirty="0">
                <a:latin typeface="Times New Roman"/>
                <a:cs typeface="Times New Roman"/>
              </a:rPr>
              <a:t>word </a:t>
            </a:r>
            <a:r>
              <a:rPr sz="1050" spc="-4" dirty="0">
                <a:latin typeface="Times New Roman"/>
                <a:cs typeface="Times New Roman"/>
              </a:rPr>
              <a:t>(such as “the”, “a”, “an”, “in”) </a:t>
            </a:r>
            <a:r>
              <a:rPr sz="1050" dirty="0">
                <a:latin typeface="Times New Roman"/>
                <a:cs typeface="Times New Roman"/>
              </a:rPr>
              <a:t>that a </a:t>
            </a:r>
            <a:r>
              <a:rPr sz="1050" spc="-4" dirty="0">
                <a:latin typeface="Times New Roman"/>
                <a:cs typeface="Times New Roman"/>
              </a:rPr>
              <a:t>search </a:t>
            </a:r>
            <a:r>
              <a:rPr sz="1050" dirty="0">
                <a:latin typeface="Times New Roman"/>
                <a:cs typeface="Times New Roman"/>
              </a:rPr>
              <a:t>engine </a:t>
            </a:r>
            <a:r>
              <a:rPr sz="1050" spc="-4" dirty="0">
                <a:latin typeface="Times New Roman"/>
                <a:cs typeface="Times New Roman"/>
              </a:rPr>
              <a:t>has  been programmed </a:t>
            </a:r>
            <a:r>
              <a:rPr sz="1050" dirty="0">
                <a:latin typeface="Times New Roman"/>
                <a:cs typeface="Times New Roman"/>
              </a:rPr>
              <a:t>to </a:t>
            </a:r>
            <a:r>
              <a:rPr sz="1050" spc="-4" dirty="0">
                <a:latin typeface="Times New Roman"/>
                <a:cs typeface="Times New Roman"/>
              </a:rPr>
              <a:t>ignore, </a:t>
            </a:r>
            <a:r>
              <a:rPr sz="1050" dirty="0">
                <a:latin typeface="Times New Roman"/>
                <a:cs typeface="Times New Roman"/>
              </a:rPr>
              <a:t>both </a:t>
            </a:r>
            <a:r>
              <a:rPr sz="1050" spc="-4" dirty="0">
                <a:latin typeface="Times New Roman"/>
                <a:cs typeface="Times New Roman"/>
              </a:rPr>
              <a:t>when </a:t>
            </a:r>
            <a:r>
              <a:rPr sz="1050" dirty="0">
                <a:latin typeface="Times New Roman"/>
                <a:cs typeface="Times New Roman"/>
              </a:rPr>
              <a:t>indexing </a:t>
            </a:r>
            <a:r>
              <a:rPr sz="1050" spc="-4" dirty="0">
                <a:latin typeface="Times New Roman"/>
                <a:cs typeface="Times New Roman"/>
              </a:rPr>
              <a:t>entries </a:t>
            </a:r>
            <a:r>
              <a:rPr sz="1050" dirty="0">
                <a:latin typeface="Times New Roman"/>
                <a:cs typeface="Times New Roman"/>
              </a:rPr>
              <a:t>for </a:t>
            </a:r>
            <a:r>
              <a:rPr sz="1050" spc="-4" dirty="0">
                <a:latin typeface="Times New Roman"/>
                <a:cs typeface="Times New Roman"/>
              </a:rPr>
              <a:t>searching and when retrieving </a:t>
            </a:r>
            <a:r>
              <a:rPr sz="1050" dirty="0">
                <a:latin typeface="Times New Roman"/>
                <a:cs typeface="Times New Roman"/>
              </a:rPr>
              <a:t>them  </a:t>
            </a:r>
            <a:r>
              <a:rPr sz="1050" spc="-4" dirty="0">
                <a:latin typeface="Times New Roman"/>
                <a:cs typeface="Times New Roman"/>
              </a:rPr>
              <a:t>as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4" dirty="0">
                <a:latin typeface="Times New Roman"/>
                <a:cs typeface="Times New Roman"/>
              </a:rPr>
              <a:t>result </a:t>
            </a:r>
            <a:r>
              <a:rPr sz="1050" dirty="0">
                <a:latin typeface="Times New Roman"/>
                <a:cs typeface="Times New Roman"/>
              </a:rPr>
              <a:t>of a search query. </a:t>
            </a:r>
            <a:r>
              <a:rPr sz="1050" spc="-4" dirty="0">
                <a:latin typeface="Times New Roman"/>
                <a:cs typeface="Times New Roman"/>
              </a:rPr>
              <a:t>We </a:t>
            </a:r>
            <a:r>
              <a:rPr sz="1050" dirty="0">
                <a:latin typeface="Times New Roman"/>
                <a:cs typeface="Times New Roman"/>
              </a:rPr>
              <a:t>would not </a:t>
            </a:r>
            <a:r>
              <a:rPr sz="1050" spc="-4" dirty="0">
                <a:latin typeface="Times New Roman"/>
                <a:cs typeface="Times New Roman"/>
              </a:rPr>
              <a:t>want </a:t>
            </a:r>
            <a:r>
              <a:rPr sz="1050" dirty="0">
                <a:latin typeface="Times New Roman"/>
                <a:cs typeface="Times New Roman"/>
              </a:rPr>
              <a:t>these </a:t>
            </a:r>
            <a:r>
              <a:rPr sz="1050" spc="-4" dirty="0">
                <a:latin typeface="Times New Roman"/>
                <a:cs typeface="Times New Roman"/>
              </a:rPr>
              <a:t>words </a:t>
            </a:r>
            <a:r>
              <a:rPr sz="1050" dirty="0">
                <a:latin typeface="Times New Roman"/>
                <a:cs typeface="Times New Roman"/>
              </a:rPr>
              <a:t>to take up space in our </a:t>
            </a:r>
            <a:r>
              <a:rPr sz="1050" spc="-4" dirty="0">
                <a:latin typeface="Times New Roman"/>
                <a:cs typeface="Times New Roman"/>
              </a:rPr>
              <a:t>database,  </a:t>
            </a:r>
            <a:r>
              <a:rPr sz="1050" dirty="0">
                <a:latin typeface="Times New Roman"/>
                <a:cs typeface="Times New Roman"/>
              </a:rPr>
              <a:t>or </a:t>
            </a:r>
            <a:r>
              <a:rPr sz="1050" spc="-4" dirty="0">
                <a:latin typeface="Times New Roman"/>
                <a:cs typeface="Times New Roman"/>
              </a:rPr>
              <a:t>taking </a:t>
            </a:r>
            <a:r>
              <a:rPr sz="1050" dirty="0">
                <a:latin typeface="Times New Roman"/>
                <a:cs typeface="Times New Roman"/>
              </a:rPr>
              <a:t>up </a:t>
            </a:r>
            <a:r>
              <a:rPr sz="1050" spc="-4" dirty="0">
                <a:latin typeface="Times New Roman"/>
                <a:cs typeface="Times New Roman"/>
              </a:rPr>
              <a:t>valuable processing </a:t>
            </a:r>
            <a:r>
              <a:rPr sz="1050" dirty="0">
                <a:latin typeface="Times New Roman"/>
                <a:cs typeface="Times New Roman"/>
              </a:rPr>
              <a:t>time. </a:t>
            </a:r>
            <a:r>
              <a:rPr sz="1050" spc="-4" dirty="0">
                <a:latin typeface="Times New Roman"/>
                <a:cs typeface="Times New Roman"/>
              </a:rPr>
              <a:t>For </a:t>
            </a:r>
            <a:r>
              <a:rPr sz="1050" dirty="0">
                <a:latin typeface="Times New Roman"/>
                <a:cs typeface="Times New Roman"/>
              </a:rPr>
              <a:t>this, </a:t>
            </a:r>
            <a:r>
              <a:rPr sz="1050" spc="-4" dirty="0">
                <a:latin typeface="Times New Roman"/>
                <a:cs typeface="Times New Roman"/>
              </a:rPr>
              <a:t>we </a:t>
            </a:r>
            <a:r>
              <a:rPr sz="1050" dirty="0">
                <a:latin typeface="Times New Roman"/>
                <a:cs typeface="Times New Roman"/>
              </a:rPr>
              <a:t>can remove them easily, by storing a list of  </a:t>
            </a:r>
            <a:r>
              <a:rPr sz="1050" spc="-4" dirty="0">
                <a:latin typeface="Times New Roman"/>
                <a:cs typeface="Times New Roman"/>
              </a:rPr>
              <a:t>words </a:t>
            </a:r>
            <a:r>
              <a:rPr sz="1050" dirty="0">
                <a:latin typeface="Times New Roman"/>
                <a:cs typeface="Times New Roman"/>
              </a:rPr>
              <a:t>that you consider to stop </a:t>
            </a:r>
            <a:r>
              <a:rPr sz="1050" spc="-4" dirty="0">
                <a:latin typeface="Times New Roman"/>
                <a:cs typeface="Times New Roman"/>
              </a:rPr>
              <a:t>words. NLTK(Natural Language </a:t>
            </a:r>
            <a:r>
              <a:rPr sz="1050" dirty="0">
                <a:latin typeface="Times New Roman"/>
                <a:cs typeface="Times New Roman"/>
              </a:rPr>
              <a:t>Toolkit) </a:t>
            </a:r>
            <a:r>
              <a:rPr sz="1050" spc="4" dirty="0">
                <a:latin typeface="Times New Roman"/>
                <a:cs typeface="Times New Roman"/>
              </a:rPr>
              <a:t>in </a:t>
            </a:r>
            <a:r>
              <a:rPr sz="1050" dirty="0">
                <a:latin typeface="Times New Roman"/>
                <a:cs typeface="Times New Roman"/>
              </a:rPr>
              <a:t>python </a:t>
            </a:r>
            <a:r>
              <a:rPr sz="1050" spc="-4" dirty="0">
                <a:latin typeface="Times New Roman"/>
                <a:cs typeface="Times New Roman"/>
              </a:rPr>
              <a:t>has </a:t>
            </a:r>
            <a:r>
              <a:rPr sz="1050" dirty="0">
                <a:latin typeface="Times New Roman"/>
                <a:cs typeface="Times New Roman"/>
              </a:rPr>
              <a:t>a list of  stop </a:t>
            </a:r>
            <a:r>
              <a:rPr sz="1050" spc="-4" dirty="0">
                <a:latin typeface="Times New Roman"/>
                <a:cs typeface="Times New Roman"/>
              </a:rPr>
              <a:t>words stored </a:t>
            </a:r>
            <a:r>
              <a:rPr sz="1050" dirty="0">
                <a:latin typeface="Times New Roman"/>
                <a:cs typeface="Times New Roman"/>
              </a:rPr>
              <a:t>in 16 </a:t>
            </a:r>
            <a:r>
              <a:rPr sz="1050" spc="-4" dirty="0">
                <a:latin typeface="Times New Roman"/>
                <a:cs typeface="Times New Roman"/>
              </a:rPr>
              <a:t>different languages. </a:t>
            </a:r>
            <a:r>
              <a:rPr sz="1050" dirty="0">
                <a:latin typeface="Times New Roman"/>
                <a:cs typeface="Times New Roman"/>
              </a:rPr>
              <a:t>You can find them in the </a:t>
            </a:r>
            <a:r>
              <a:rPr sz="1050" spc="-4" dirty="0">
                <a:latin typeface="Times New Roman"/>
                <a:cs typeface="Times New Roman"/>
              </a:rPr>
              <a:t>nltk_data</a:t>
            </a:r>
            <a:r>
              <a:rPr sz="1050" spc="53" dirty="0">
                <a:latin typeface="Times New Roman"/>
                <a:cs typeface="Times New Roman"/>
              </a:rPr>
              <a:t> </a:t>
            </a:r>
            <a:r>
              <a:rPr sz="1050" spc="-4" dirty="0">
                <a:latin typeface="Times New Roman"/>
                <a:cs typeface="Times New Roman"/>
              </a:rPr>
              <a:t>directory.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4813" y="6979047"/>
            <a:ext cx="1919638" cy="134160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</a:t>
            </a:r>
            <a:r>
              <a:rPr sz="813" i="1" dirty="0">
                <a:latin typeface="Times New Roman"/>
                <a:cs typeface="Times New Roman"/>
              </a:rPr>
              <a:t>KIIT,</a:t>
            </a:r>
            <a:r>
              <a:rPr sz="813" i="1" spc="7" dirty="0">
                <a:latin typeface="Times New Roman"/>
                <a:cs typeface="Times New Roman"/>
              </a:rPr>
              <a:t> </a:t>
            </a:r>
            <a:r>
              <a:rPr sz="813" i="1" spc="-4" dirty="0">
                <a:latin typeface="Times New Roman"/>
                <a:cs typeface="Times New Roman"/>
              </a:rPr>
              <a:t>BBSR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5389" y="6993047"/>
            <a:ext cx="108142" cy="117422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</a:pPr>
            <a:r>
              <a:rPr sz="707" dirty="0">
                <a:latin typeface="Times New Roman"/>
                <a:cs typeface="Times New Roman"/>
              </a:rPr>
              <a:t>1</a:t>
            </a:r>
            <a:r>
              <a:rPr sz="707" spc="-4" dirty="0">
                <a:latin typeface="Times New Roman"/>
                <a:cs typeface="Times New Roman"/>
              </a:rPr>
              <a:t>6</a:t>
            </a:r>
            <a:endParaRPr sz="70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00196" y="7361305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/>
          <p:nvPr/>
        </p:nvSpPr>
        <p:spPr>
          <a:xfrm>
            <a:off x="3239047" y="7018480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5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5" name="object 5"/>
          <p:cNvSpPr txBox="1"/>
          <p:nvPr/>
        </p:nvSpPr>
        <p:spPr>
          <a:xfrm>
            <a:off x="469901" y="539185"/>
            <a:ext cx="9525000" cy="818579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4" dirty="0">
                <a:latin typeface="Times New Roman"/>
                <a:cs typeface="Times New Roman"/>
              </a:rPr>
              <a:t>check the </a:t>
            </a:r>
            <a:r>
              <a:rPr sz="1200" b="1" dirty="0">
                <a:latin typeface="Times New Roman"/>
                <a:cs typeface="Times New Roman"/>
              </a:rPr>
              <a:t>list of </a:t>
            </a:r>
            <a:r>
              <a:rPr sz="1200" b="1" spc="-4" dirty="0">
                <a:latin typeface="Times New Roman"/>
                <a:cs typeface="Times New Roman"/>
              </a:rPr>
              <a:t>stopwords </a:t>
            </a:r>
            <a:r>
              <a:rPr sz="1200" b="1" dirty="0">
                <a:latin typeface="Times New Roman"/>
                <a:cs typeface="Times New Roman"/>
              </a:rPr>
              <a:t>you </a:t>
            </a:r>
            <a:r>
              <a:rPr sz="1200" b="1" spc="-4" dirty="0">
                <a:latin typeface="Times New Roman"/>
                <a:cs typeface="Times New Roman"/>
              </a:rPr>
              <a:t>can </a:t>
            </a:r>
            <a:r>
              <a:rPr sz="1200" b="1" dirty="0">
                <a:latin typeface="Times New Roman"/>
                <a:cs typeface="Times New Roman"/>
              </a:rPr>
              <a:t>type </a:t>
            </a:r>
            <a:r>
              <a:rPr sz="1200" b="1" spc="-4" dirty="0">
                <a:latin typeface="Times New Roman"/>
                <a:cs typeface="Times New Roman"/>
              </a:rPr>
              <a:t>the </a:t>
            </a:r>
            <a:r>
              <a:rPr sz="1200" b="1" dirty="0">
                <a:latin typeface="Times New Roman"/>
                <a:cs typeface="Times New Roman"/>
              </a:rPr>
              <a:t>following </a:t>
            </a:r>
            <a:r>
              <a:rPr sz="1200" b="1" spc="-4" dirty="0">
                <a:latin typeface="Times New Roman"/>
                <a:cs typeface="Times New Roman"/>
              </a:rPr>
              <a:t>commands in the python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spc="-4" dirty="0">
                <a:latin typeface="Times New Roman"/>
                <a:cs typeface="Times New Roman"/>
              </a:rPr>
              <a:t>shell.</a:t>
            </a:r>
            <a:endParaRPr sz="1200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400">
              <a:latin typeface="Times New Roman"/>
              <a:cs typeface="Times New Roman"/>
            </a:endParaRPr>
          </a:p>
          <a:p>
            <a:pPr marL="8975"/>
            <a:r>
              <a:rPr sz="1200" dirty="0">
                <a:latin typeface="SimSun"/>
                <a:cs typeface="SimSun"/>
              </a:rPr>
              <a:t>import</a:t>
            </a:r>
            <a:r>
              <a:rPr sz="1200" spc="-4" dirty="0">
                <a:latin typeface="SimSun"/>
                <a:cs typeface="SimSun"/>
              </a:rPr>
              <a:t> nltk</a:t>
            </a:r>
            <a:r>
              <a:rPr sz="1200" dirty="0">
                <a:latin typeface="SimSun"/>
                <a:cs typeface="SimSun"/>
              </a:rPr>
              <a:t> </a:t>
            </a:r>
            <a:endParaRPr sz="1200">
              <a:latin typeface="SimSun"/>
              <a:cs typeface="SimSun"/>
            </a:endParaRPr>
          </a:p>
          <a:p>
            <a:pPr marL="8975" marR="2192614">
              <a:lnSpc>
                <a:spcPts val="1753"/>
              </a:lnSpc>
              <a:spcBef>
                <a:spcPts val="173"/>
              </a:spcBef>
            </a:pPr>
            <a:r>
              <a:rPr sz="1200" dirty="0">
                <a:latin typeface="SimSun"/>
                <a:cs typeface="SimSun"/>
              </a:rPr>
              <a:t>from nltk.corpus import stopwords  print(stopwords.words('english')) 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512" y="1805076"/>
            <a:ext cx="4246506" cy="316386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</a:pPr>
            <a:r>
              <a:rPr sz="2000" b="1" spc="-4" dirty="0">
                <a:latin typeface="Times New Roman"/>
                <a:cs typeface="Times New Roman"/>
              </a:rPr>
              <a:t>Stemming words with</a:t>
            </a:r>
            <a:r>
              <a:rPr sz="2000" b="1" spc="-7" dirty="0">
                <a:latin typeface="Times New Roman"/>
                <a:cs typeface="Times New Roman"/>
              </a:rPr>
              <a:t> </a:t>
            </a:r>
            <a:r>
              <a:rPr sz="2000" b="1" spc="-4" dirty="0">
                <a:latin typeface="Times New Roman"/>
                <a:cs typeface="Times New Roman"/>
              </a:rPr>
              <a:t>NLTK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406" y="2312271"/>
            <a:ext cx="9817131" cy="4579886"/>
          </a:xfrm>
          <a:prstGeom prst="rect">
            <a:avLst/>
          </a:prstGeom>
        </p:spPr>
        <p:txBody>
          <a:bodyPr vert="horz" wrap="square" lIns="0" tIns="4487" rIns="0" bIns="0" rtlCol="0">
            <a:spAutoFit/>
          </a:bodyPr>
          <a:lstStyle/>
          <a:p>
            <a:pPr marL="8975" marR="11668">
              <a:lnSpc>
                <a:spcPct val="103299"/>
              </a:lnSpc>
              <a:spcBef>
                <a:spcPts val="35"/>
              </a:spcBef>
            </a:pPr>
            <a:r>
              <a:rPr sz="1200" dirty="0">
                <a:latin typeface="Times New Roman"/>
                <a:cs typeface="Times New Roman"/>
              </a:rPr>
              <a:t>The idea of </a:t>
            </a:r>
            <a:r>
              <a:rPr sz="1200" spc="-4" dirty="0">
                <a:latin typeface="Times New Roman"/>
                <a:cs typeface="Times New Roman"/>
              </a:rPr>
              <a:t>stemming is </a:t>
            </a:r>
            <a:r>
              <a:rPr sz="1200" dirty="0">
                <a:latin typeface="Times New Roman"/>
                <a:cs typeface="Times New Roman"/>
              </a:rPr>
              <a:t>a sort of </a:t>
            </a:r>
            <a:r>
              <a:rPr sz="1200" spc="-4" dirty="0">
                <a:latin typeface="Times New Roman"/>
                <a:cs typeface="Times New Roman"/>
              </a:rPr>
              <a:t>normalizing </a:t>
            </a:r>
            <a:r>
              <a:rPr sz="1200" dirty="0">
                <a:latin typeface="Times New Roman"/>
                <a:cs typeface="Times New Roman"/>
              </a:rPr>
              <a:t>method. </a:t>
            </a:r>
            <a:r>
              <a:rPr sz="1200" spc="-4" dirty="0">
                <a:latin typeface="Times New Roman"/>
                <a:cs typeface="Times New Roman"/>
              </a:rPr>
              <a:t>Many variations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words carry </a:t>
            </a:r>
            <a:r>
              <a:rPr sz="1200" dirty="0">
                <a:latin typeface="Times New Roman"/>
                <a:cs typeface="Times New Roman"/>
              </a:rPr>
              <a:t>the same  </a:t>
            </a:r>
            <a:r>
              <a:rPr sz="1200" spc="-4" dirty="0">
                <a:latin typeface="Times New Roman"/>
                <a:cs typeface="Times New Roman"/>
              </a:rPr>
              <a:t>meaning, other than </a:t>
            </a:r>
            <a:r>
              <a:rPr sz="1200" dirty="0">
                <a:latin typeface="Times New Roman"/>
                <a:cs typeface="Times New Roman"/>
              </a:rPr>
              <a:t>when tense </a:t>
            </a:r>
            <a:r>
              <a:rPr sz="1200" spc="-4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involved.</a:t>
            </a:r>
          </a:p>
          <a:p>
            <a:pPr marL="8975" marR="878661">
              <a:lnSpc>
                <a:spcPct val="200000"/>
              </a:lnSpc>
              <a:spcBef>
                <a:spcPts val="11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4" dirty="0">
                <a:latin typeface="Times New Roman"/>
                <a:cs typeface="Times New Roman"/>
              </a:rPr>
              <a:t>reason </a:t>
            </a:r>
            <a:r>
              <a:rPr sz="1200" dirty="0">
                <a:latin typeface="Times New Roman"/>
                <a:cs typeface="Times New Roman"/>
              </a:rPr>
              <a:t>why </a:t>
            </a:r>
            <a:r>
              <a:rPr sz="1200" spc="-4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stem </a:t>
            </a:r>
            <a:r>
              <a:rPr sz="1200" spc="-4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4" dirty="0">
                <a:latin typeface="Times New Roman"/>
                <a:cs typeface="Times New Roman"/>
              </a:rPr>
              <a:t>shorten </a:t>
            </a:r>
            <a:r>
              <a:rPr sz="1200" dirty="0">
                <a:latin typeface="Times New Roman"/>
                <a:cs typeface="Times New Roman"/>
              </a:rPr>
              <a:t>the look up, </a:t>
            </a:r>
            <a:r>
              <a:rPr sz="1200" spc="-4" dirty="0">
                <a:latin typeface="Times New Roman"/>
                <a:cs typeface="Times New Roman"/>
              </a:rPr>
              <a:t>and normalize </a:t>
            </a:r>
            <a:r>
              <a:rPr sz="1200" dirty="0">
                <a:latin typeface="Times New Roman"/>
                <a:cs typeface="Times New Roman"/>
              </a:rPr>
              <a:t>sentences.  </a:t>
            </a:r>
            <a:r>
              <a:rPr sz="1200" spc="-4" dirty="0">
                <a:latin typeface="Times New Roman"/>
                <a:cs typeface="Times New Roman"/>
              </a:rPr>
              <a:t>Consider:</a:t>
            </a: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32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8975" marR="2423723">
              <a:lnSpc>
                <a:spcPct val="108300"/>
              </a:lnSpc>
            </a:pPr>
            <a:r>
              <a:rPr sz="1200" dirty="0">
                <a:latin typeface="SimSun"/>
                <a:cs typeface="SimSun"/>
              </a:rPr>
              <a:t>I was taking a </a:t>
            </a:r>
            <a:r>
              <a:rPr sz="1200" spc="-4" dirty="0">
                <a:latin typeface="SimSun"/>
                <a:cs typeface="SimSun"/>
              </a:rPr>
              <a:t>ride </a:t>
            </a:r>
            <a:r>
              <a:rPr sz="1200" dirty="0">
                <a:latin typeface="SimSun"/>
                <a:cs typeface="SimSun"/>
              </a:rPr>
              <a:t>in the car.  I was riding in the</a:t>
            </a:r>
            <a:r>
              <a:rPr sz="1200" spc="-28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car. </a:t>
            </a:r>
          </a:p>
          <a:p>
            <a:pPr>
              <a:spcBef>
                <a:spcPts val="4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8975" marR="48914" algn="just">
              <a:lnSpc>
                <a:spcPct val="103000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4" dirty="0">
                <a:latin typeface="Times New Roman"/>
                <a:cs typeface="Times New Roman"/>
              </a:rPr>
              <a:t>sentence </a:t>
            </a:r>
            <a:r>
              <a:rPr sz="1200" dirty="0">
                <a:latin typeface="Times New Roman"/>
                <a:cs typeface="Times New Roman"/>
              </a:rPr>
              <a:t>means the </a:t>
            </a:r>
            <a:r>
              <a:rPr sz="1200" spc="-4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thing. in the </a:t>
            </a:r>
            <a:r>
              <a:rPr sz="1200" spc="-4" dirty="0">
                <a:latin typeface="Times New Roman"/>
                <a:cs typeface="Times New Roman"/>
              </a:rPr>
              <a:t>car 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4" dirty="0">
                <a:latin typeface="Times New Roman"/>
                <a:cs typeface="Times New Roman"/>
              </a:rPr>
              <a:t>same.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4" dirty="0">
                <a:latin typeface="Times New Roman"/>
                <a:cs typeface="Times New Roman"/>
              </a:rPr>
              <a:t>was 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4" dirty="0">
                <a:latin typeface="Times New Roman"/>
                <a:cs typeface="Times New Roman"/>
              </a:rPr>
              <a:t>same.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4" dirty="0">
                <a:latin typeface="Times New Roman"/>
                <a:cs typeface="Times New Roman"/>
              </a:rPr>
              <a:t>“ing” </a:t>
            </a:r>
            <a:r>
              <a:rPr sz="1200" dirty="0">
                <a:latin typeface="Times New Roman"/>
                <a:cs typeface="Times New Roman"/>
              </a:rPr>
              <a:t>denotes  a </a:t>
            </a:r>
            <a:r>
              <a:rPr sz="1200" spc="-4" dirty="0">
                <a:latin typeface="Times New Roman"/>
                <a:cs typeface="Times New Roman"/>
              </a:rPr>
              <a:t>clear past-tense </a:t>
            </a:r>
            <a:r>
              <a:rPr sz="1200" dirty="0">
                <a:latin typeface="Times New Roman"/>
                <a:cs typeface="Times New Roman"/>
              </a:rPr>
              <a:t>in both </a:t>
            </a:r>
            <a:r>
              <a:rPr sz="1200" spc="-4" dirty="0">
                <a:latin typeface="Times New Roman"/>
                <a:cs typeface="Times New Roman"/>
              </a:rPr>
              <a:t>cases, so is </a:t>
            </a:r>
            <a:r>
              <a:rPr sz="1200" dirty="0">
                <a:latin typeface="Times New Roman"/>
                <a:cs typeface="Times New Roman"/>
              </a:rPr>
              <a:t>it truly </a:t>
            </a:r>
            <a:r>
              <a:rPr sz="1200" spc="-4" dirty="0">
                <a:latin typeface="Times New Roman"/>
                <a:cs typeface="Times New Roman"/>
              </a:rPr>
              <a:t>necessary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4" dirty="0">
                <a:latin typeface="Times New Roman"/>
                <a:cs typeface="Times New Roman"/>
              </a:rPr>
              <a:t>differentiate between </a:t>
            </a:r>
            <a:r>
              <a:rPr sz="1200" dirty="0">
                <a:latin typeface="Times New Roman"/>
                <a:cs typeface="Times New Roman"/>
              </a:rPr>
              <a:t>ride </a:t>
            </a:r>
            <a:r>
              <a:rPr sz="1200" spc="-4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riding,  in the </a:t>
            </a:r>
            <a:r>
              <a:rPr sz="1200" spc="-4" dirty="0">
                <a:latin typeface="Times New Roman"/>
                <a:cs typeface="Times New Roman"/>
              </a:rPr>
              <a:t>case </a:t>
            </a:r>
            <a:r>
              <a:rPr sz="1200" dirty="0">
                <a:latin typeface="Times New Roman"/>
                <a:cs typeface="Times New Roman"/>
              </a:rPr>
              <a:t>of just trying </a:t>
            </a:r>
            <a:r>
              <a:rPr sz="1200" spc="4" dirty="0">
                <a:latin typeface="Times New Roman"/>
                <a:cs typeface="Times New Roman"/>
              </a:rPr>
              <a:t>to </a:t>
            </a:r>
            <a:r>
              <a:rPr sz="1200" spc="-4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out the </a:t>
            </a:r>
            <a:r>
              <a:rPr sz="1200" spc="-4" dirty="0">
                <a:latin typeface="Times New Roman"/>
                <a:cs typeface="Times New Roman"/>
              </a:rPr>
              <a:t>meaning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what </a:t>
            </a:r>
            <a:r>
              <a:rPr sz="1200" dirty="0">
                <a:latin typeface="Times New Roman"/>
                <a:cs typeface="Times New Roman"/>
              </a:rPr>
              <a:t>this past-tense activity</a:t>
            </a:r>
            <a:r>
              <a:rPr sz="1200" spc="-7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was?</a:t>
            </a: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8975" marR="3590">
              <a:lnSpc>
                <a:spcPct val="103299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4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just one minor </a:t>
            </a:r>
            <a:r>
              <a:rPr sz="1200" spc="-4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but imagine </a:t>
            </a:r>
            <a:r>
              <a:rPr sz="1200" spc="-4" dirty="0">
                <a:latin typeface="Times New Roman"/>
                <a:cs typeface="Times New Roman"/>
              </a:rPr>
              <a:t>every word </a:t>
            </a:r>
            <a:r>
              <a:rPr sz="1200" dirty="0">
                <a:latin typeface="Times New Roman"/>
                <a:cs typeface="Times New Roman"/>
              </a:rPr>
              <a:t>in the English </a:t>
            </a:r>
            <a:r>
              <a:rPr sz="1200" spc="-4" dirty="0">
                <a:latin typeface="Times New Roman"/>
                <a:cs typeface="Times New Roman"/>
              </a:rPr>
              <a:t>language, </a:t>
            </a:r>
            <a:r>
              <a:rPr sz="1200" dirty="0">
                <a:latin typeface="Times New Roman"/>
                <a:cs typeface="Times New Roman"/>
              </a:rPr>
              <a:t>every </a:t>
            </a:r>
            <a:r>
              <a:rPr sz="1200" spc="-4" dirty="0">
                <a:latin typeface="Times New Roman"/>
                <a:cs typeface="Times New Roman"/>
              </a:rPr>
              <a:t>possible  </a:t>
            </a:r>
            <a:r>
              <a:rPr sz="1200" dirty="0">
                <a:latin typeface="Times New Roman"/>
                <a:cs typeface="Times New Roman"/>
              </a:rPr>
              <a:t>tense </a:t>
            </a:r>
            <a:r>
              <a:rPr sz="1200" spc="-4" dirty="0">
                <a:latin typeface="Times New Roman"/>
                <a:cs typeface="Times New Roman"/>
              </a:rPr>
              <a:t>and affix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4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put on a word. </a:t>
            </a:r>
            <a:r>
              <a:rPr sz="1200" spc="-4" dirty="0">
                <a:latin typeface="Times New Roman"/>
                <a:cs typeface="Times New Roman"/>
              </a:rPr>
              <a:t>Having </a:t>
            </a:r>
            <a:r>
              <a:rPr sz="1200" dirty="0">
                <a:latin typeface="Times New Roman"/>
                <a:cs typeface="Times New Roman"/>
              </a:rPr>
              <a:t>individual </a:t>
            </a:r>
            <a:r>
              <a:rPr sz="1200" spc="-4" dirty="0">
                <a:latin typeface="Times New Roman"/>
                <a:cs typeface="Times New Roman"/>
              </a:rPr>
              <a:t>dictionary entries per version </a:t>
            </a:r>
            <a:r>
              <a:rPr sz="1200" dirty="0">
                <a:latin typeface="Times New Roman"/>
                <a:cs typeface="Times New Roman"/>
              </a:rPr>
              <a:t>would  be highly </a:t>
            </a:r>
            <a:r>
              <a:rPr sz="1200" spc="-4" dirty="0">
                <a:latin typeface="Times New Roman"/>
                <a:cs typeface="Times New Roman"/>
              </a:rPr>
              <a:t>redundant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4" dirty="0">
                <a:latin typeface="Times New Roman"/>
                <a:cs typeface="Times New Roman"/>
              </a:rPr>
              <a:t>inefficient, especially </a:t>
            </a:r>
            <a:r>
              <a:rPr sz="1200" dirty="0">
                <a:latin typeface="Times New Roman"/>
                <a:cs typeface="Times New Roman"/>
              </a:rPr>
              <a:t>since, </a:t>
            </a:r>
            <a:r>
              <a:rPr sz="1200" spc="-4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we convert to </a:t>
            </a:r>
            <a:r>
              <a:rPr sz="1200" spc="-4" dirty="0">
                <a:latin typeface="Times New Roman"/>
                <a:cs typeface="Times New Roman"/>
              </a:rPr>
              <a:t>numbers,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4" dirty="0">
                <a:latin typeface="Times New Roman"/>
                <a:cs typeface="Times New Roman"/>
              </a:rPr>
              <a:t>"value" is  </a:t>
            </a:r>
            <a:r>
              <a:rPr sz="1200" dirty="0">
                <a:latin typeface="Times New Roman"/>
                <a:cs typeface="Times New Roman"/>
              </a:rPr>
              <a:t>going to be</a:t>
            </a:r>
            <a:r>
              <a:rPr sz="1200" spc="-7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identical.</a:t>
            </a: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8975" marR="171424">
              <a:lnSpc>
                <a:spcPct val="103299"/>
              </a:lnSpc>
            </a:pPr>
            <a:r>
              <a:rPr sz="1200" spc="-4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of the most popular stemming </a:t>
            </a:r>
            <a:r>
              <a:rPr sz="1200" spc="-4" dirty="0">
                <a:latin typeface="Times New Roman"/>
                <a:cs typeface="Times New Roman"/>
              </a:rPr>
              <a:t>algorithms is the Porter stemmer, </a:t>
            </a:r>
            <a:r>
              <a:rPr sz="1200" dirty="0">
                <a:latin typeface="Times New Roman"/>
                <a:cs typeface="Times New Roman"/>
              </a:rPr>
              <a:t>which has </a:t>
            </a:r>
            <a:r>
              <a:rPr sz="1200" spc="-4" dirty="0">
                <a:latin typeface="Times New Roman"/>
                <a:cs typeface="Times New Roman"/>
              </a:rPr>
              <a:t>been </a:t>
            </a:r>
            <a:r>
              <a:rPr sz="1200" dirty="0">
                <a:latin typeface="Times New Roman"/>
                <a:cs typeface="Times New Roman"/>
              </a:rPr>
              <a:t>around  since 1979, </a:t>
            </a:r>
            <a:r>
              <a:rPr sz="1200" spc="-4" dirty="0">
                <a:latin typeface="Times New Roman"/>
                <a:cs typeface="Times New Roman"/>
              </a:rPr>
              <a:t>which is </a:t>
            </a:r>
            <a:r>
              <a:rPr sz="1200" dirty="0">
                <a:latin typeface="Times New Roman"/>
                <a:cs typeface="Times New Roman"/>
              </a:rPr>
              <a:t>being </a:t>
            </a:r>
            <a:r>
              <a:rPr sz="1200" spc="-4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4" dirty="0">
                <a:latin typeface="Times New Roman"/>
                <a:cs typeface="Times New Roman"/>
              </a:rPr>
              <a:t>project as</a:t>
            </a:r>
            <a:r>
              <a:rPr sz="1200" spc="14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well.</a:t>
            </a: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8975" algn="just"/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4" dirty="0">
                <a:latin typeface="Times New Roman"/>
                <a:cs typeface="Times New Roman"/>
              </a:rPr>
              <a:t>use the PorterStemmer </a:t>
            </a:r>
            <a:r>
              <a:rPr sz="1200" b="1" dirty="0">
                <a:latin typeface="Times New Roman"/>
                <a:cs typeface="Times New Roman"/>
              </a:rPr>
              <a:t>you </a:t>
            </a:r>
            <a:r>
              <a:rPr sz="1200" b="1" spc="-4" dirty="0">
                <a:latin typeface="Times New Roman"/>
                <a:cs typeface="Times New Roman"/>
              </a:rPr>
              <a:t>can </a:t>
            </a:r>
            <a:r>
              <a:rPr sz="1200" b="1" dirty="0">
                <a:latin typeface="Times New Roman"/>
                <a:cs typeface="Times New Roman"/>
              </a:rPr>
              <a:t>type </a:t>
            </a:r>
            <a:r>
              <a:rPr sz="1200" b="1" spc="-4" dirty="0">
                <a:latin typeface="Times New Roman"/>
                <a:cs typeface="Times New Roman"/>
              </a:rPr>
              <a:t>the </a:t>
            </a:r>
            <a:r>
              <a:rPr sz="1200" b="1" dirty="0">
                <a:latin typeface="Times New Roman"/>
                <a:cs typeface="Times New Roman"/>
              </a:rPr>
              <a:t>following </a:t>
            </a:r>
            <a:r>
              <a:rPr sz="1200" b="1" spc="-4" dirty="0">
                <a:latin typeface="Times New Roman"/>
                <a:cs typeface="Times New Roman"/>
              </a:rPr>
              <a:t>commands in </a:t>
            </a:r>
            <a:r>
              <a:rPr sz="1200" b="1" spc="-7" dirty="0">
                <a:latin typeface="Times New Roman"/>
                <a:cs typeface="Times New Roman"/>
              </a:rPr>
              <a:t>the </a:t>
            </a:r>
            <a:r>
              <a:rPr sz="1200" b="1" spc="-4" dirty="0">
                <a:latin typeface="Times New Roman"/>
                <a:cs typeface="Times New Roman"/>
              </a:rPr>
              <a:t>python</a:t>
            </a:r>
            <a:r>
              <a:rPr sz="1200" b="1" spc="64" dirty="0">
                <a:latin typeface="Times New Roman"/>
                <a:cs typeface="Times New Roman"/>
              </a:rPr>
              <a:t> </a:t>
            </a:r>
            <a:r>
              <a:rPr sz="1200" b="1" spc="-4" dirty="0">
                <a:latin typeface="Times New Roman"/>
                <a:cs typeface="Times New Roman"/>
              </a:rPr>
              <a:t>shell.</a:t>
            </a: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28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8975" marR="54748">
              <a:lnSpc>
                <a:spcPct val="116900"/>
              </a:lnSpc>
            </a:pPr>
            <a:r>
              <a:rPr sz="1200" dirty="0">
                <a:latin typeface="SimSun"/>
                <a:cs typeface="SimSun"/>
              </a:rPr>
              <a:t>from nltk.stem import PorterStemmerfrom nltk.tokenize import sent_tokenize,  </a:t>
            </a:r>
            <a:r>
              <a:rPr sz="1200" spc="-4" dirty="0">
                <a:latin typeface="SimSun"/>
                <a:cs typeface="SimSun"/>
              </a:rPr>
              <a:t>word_tokenize</a:t>
            </a:r>
            <a:r>
              <a:rPr sz="1200" dirty="0">
                <a:latin typeface="SimSun"/>
                <a:cs typeface="SimSun"/>
              </a:rPr>
              <a:t> </a:t>
            </a:r>
          </a:p>
          <a:p>
            <a:pPr marL="8975">
              <a:spcBef>
                <a:spcPts val="728"/>
              </a:spcBef>
            </a:pPr>
            <a:r>
              <a:rPr sz="1200" dirty="0">
                <a:latin typeface="SimSun"/>
                <a:cs typeface="SimSun"/>
              </a:rPr>
              <a:t>ps =</a:t>
            </a:r>
            <a:r>
              <a:rPr sz="1200" spc="-4" dirty="0">
                <a:latin typeface="SimSun"/>
                <a:cs typeface="SimSun"/>
              </a:rPr>
              <a:t> PorterStemmer() </a:t>
            </a:r>
            <a:endParaRPr sz="1200" dirty="0">
              <a:latin typeface="SimSun"/>
              <a:cs typeface="SimSun"/>
            </a:endParaRPr>
          </a:p>
          <a:p>
            <a:pPr marL="8975">
              <a:spcBef>
                <a:spcPts val="739"/>
              </a:spcBef>
            </a:pPr>
            <a:r>
              <a:rPr sz="1200" dirty="0">
                <a:latin typeface="SimSun"/>
                <a:cs typeface="SimSun"/>
              </a:rPr>
              <a:t> </a:t>
            </a:r>
          </a:p>
          <a:p>
            <a:pPr marL="8975">
              <a:spcBef>
                <a:spcPts val="739"/>
              </a:spcBef>
            </a:pPr>
            <a:r>
              <a:rPr sz="1200" dirty="0">
                <a:latin typeface="SimSun"/>
                <a:cs typeface="SimSun"/>
              </a:rPr>
              <a:t> </a:t>
            </a:r>
          </a:p>
          <a:p>
            <a:pPr marL="8975">
              <a:spcBef>
                <a:spcPts val="728"/>
              </a:spcBef>
            </a:pPr>
            <a:r>
              <a:rPr sz="1200" dirty="0">
                <a:latin typeface="SimSun"/>
                <a:cs typeface="SimSun"/>
              </a:rPr>
              <a:t> </a:t>
            </a:r>
          </a:p>
          <a:p>
            <a:pPr marL="8975">
              <a:spcBef>
                <a:spcPts val="739"/>
              </a:spcBef>
            </a:pPr>
            <a:r>
              <a:rPr sz="1200" dirty="0">
                <a:latin typeface="SimSun"/>
                <a:cs typeface="SimSun"/>
              </a:rPr>
              <a:t>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24813" y="7072741"/>
            <a:ext cx="1918741" cy="134160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</a:t>
            </a:r>
            <a:r>
              <a:rPr sz="813" i="1" dirty="0">
                <a:latin typeface="Times New Roman"/>
                <a:cs typeface="Times New Roman"/>
              </a:rPr>
              <a:t>KIIT,</a:t>
            </a:r>
            <a:r>
              <a:rPr sz="813" i="1" spc="11" dirty="0">
                <a:latin typeface="Times New Roman"/>
                <a:cs typeface="Times New Roman"/>
              </a:rPr>
              <a:t> </a:t>
            </a:r>
            <a:r>
              <a:rPr sz="813" i="1" spc="-7" dirty="0">
                <a:latin typeface="Times New Roman"/>
                <a:cs typeface="Times New Roman"/>
              </a:rPr>
              <a:t>BBSR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5389" y="7086741"/>
            <a:ext cx="108142" cy="117422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</a:pPr>
            <a:r>
              <a:rPr sz="707" dirty="0">
                <a:latin typeface="Times New Roman"/>
                <a:cs typeface="Times New Roman"/>
              </a:rPr>
              <a:t>1</a:t>
            </a:r>
            <a:r>
              <a:rPr sz="707" spc="-4" dirty="0">
                <a:latin typeface="Times New Roman"/>
                <a:cs typeface="Times New Roman"/>
              </a:rPr>
              <a:t>7</a:t>
            </a:r>
            <a:endParaRPr sz="70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4813" y="7303420"/>
            <a:ext cx="71796" cy="139547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48" dirty="0">
                <a:latin typeface="SimSun"/>
                <a:cs typeface="SimSun"/>
              </a:rPr>
              <a:t> </a:t>
            </a:r>
            <a:endParaRPr sz="848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00196" y="7360407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/>
          <p:nvPr/>
        </p:nvSpPr>
        <p:spPr>
          <a:xfrm>
            <a:off x="3239047" y="7095212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5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5" name="object 5"/>
          <p:cNvSpPr txBox="1"/>
          <p:nvPr/>
        </p:nvSpPr>
        <p:spPr>
          <a:xfrm>
            <a:off x="622301" y="277490"/>
            <a:ext cx="9525000" cy="1095702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</a:pPr>
            <a:r>
              <a:rPr b="1" spc="-4" dirty="0">
                <a:latin typeface="Times New Roman"/>
                <a:cs typeface="Times New Roman"/>
              </a:rPr>
              <a:t>Making bag of words with</a:t>
            </a:r>
            <a:r>
              <a:rPr b="1" spc="11" dirty="0">
                <a:latin typeface="Times New Roman"/>
                <a:cs typeface="Times New Roman"/>
              </a:rPr>
              <a:t> </a:t>
            </a:r>
            <a:r>
              <a:rPr b="1" spc="-4" dirty="0">
                <a:latin typeface="Times New Roman"/>
                <a:cs typeface="Times New Roman"/>
              </a:rPr>
              <a:t>NLTK</a:t>
            </a:r>
            <a:endParaRPr dirty="0">
              <a:latin typeface="Times New Roman"/>
              <a:cs typeface="Times New Roman"/>
            </a:endParaRPr>
          </a:p>
          <a:p>
            <a:pPr marL="8975" marR="94238">
              <a:lnSpc>
                <a:spcPct val="103400"/>
              </a:lnSpc>
              <a:spcBef>
                <a:spcPts val="1021"/>
              </a:spcBef>
            </a:pPr>
            <a:r>
              <a:rPr sz="1100" spc="-4" dirty="0">
                <a:latin typeface="Times New Roman"/>
                <a:cs typeface="Times New Roman"/>
              </a:rPr>
              <a:t>Whenever </a:t>
            </a:r>
            <a:r>
              <a:rPr sz="1100" spc="-7" dirty="0">
                <a:latin typeface="Times New Roman"/>
                <a:cs typeface="Times New Roman"/>
              </a:rPr>
              <a:t>we </a:t>
            </a:r>
            <a:r>
              <a:rPr sz="1100" spc="-4" dirty="0">
                <a:latin typeface="Times New Roman"/>
                <a:cs typeface="Times New Roman"/>
              </a:rPr>
              <a:t>apply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-4" dirty="0">
                <a:latin typeface="Times New Roman"/>
                <a:cs typeface="Times New Roman"/>
              </a:rPr>
              <a:t>algorithm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4" dirty="0">
                <a:latin typeface="Times New Roman"/>
                <a:cs typeface="Times New Roman"/>
              </a:rPr>
              <a:t>NLP,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-4" dirty="0">
                <a:latin typeface="Times New Roman"/>
                <a:cs typeface="Times New Roman"/>
              </a:rPr>
              <a:t>works </a:t>
            </a:r>
            <a:r>
              <a:rPr sz="1100" dirty="0">
                <a:latin typeface="Times New Roman"/>
                <a:cs typeface="Times New Roman"/>
              </a:rPr>
              <a:t>on numbers. </a:t>
            </a:r>
            <a:r>
              <a:rPr sz="1100" spc="-4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cannot </a:t>
            </a:r>
            <a:r>
              <a:rPr sz="1100" spc="-4" dirty="0">
                <a:latin typeface="Times New Roman"/>
                <a:cs typeface="Times New Roman"/>
              </a:rPr>
              <a:t>directly feed </a:t>
            </a:r>
            <a:r>
              <a:rPr sz="1100" dirty="0">
                <a:latin typeface="Times New Roman"/>
                <a:cs typeface="Times New Roman"/>
              </a:rPr>
              <a:t>our  text into that </a:t>
            </a:r>
            <a:r>
              <a:rPr sz="1100" spc="-4" dirty="0">
                <a:latin typeface="Times New Roman"/>
                <a:cs typeface="Times New Roman"/>
              </a:rPr>
              <a:t>algorithm. Hence, Bag </a:t>
            </a:r>
            <a:r>
              <a:rPr sz="1100" spc="4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Words </a:t>
            </a:r>
            <a:r>
              <a:rPr sz="1100" spc="-4" dirty="0">
                <a:latin typeface="Times New Roman"/>
                <a:cs typeface="Times New Roman"/>
              </a:rPr>
              <a:t>model is </a:t>
            </a:r>
            <a:r>
              <a:rPr sz="1100" dirty="0">
                <a:latin typeface="Times New Roman"/>
                <a:cs typeface="Times New Roman"/>
              </a:rPr>
              <a:t>used to </a:t>
            </a:r>
            <a:r>
              <a:rPr sz="1100" spc="-4" dirty="0">
                <a:latin typeface="Times New Roman"/>
                <a:cs typeface="Times New Roman"/>
              </a:rPr>
              <a:t>preprocess </a:t>
            </a:r>
            <a:r>
              <a:rPr sz="1100" spc="4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text by  </a:t>
            </a:r>
            <a:r>
              <a:rPr sz="1100" spc="-4" dirty="0">
                <a:latin typeface="Times New Roman"/>
                <a:cs typeface="Times New Roman"/>
              </a:rPr>
              <a:t>converting </a:t>
            </a:r>
            <a:r>
              <a:rPr sz="1100" dirty="0">
                <a:latin typeface="Times New Roman"/>
                <a:cs typeface="Times New Roman"/>
              </a:rPr>
              <a:t>it into a </a:t>
            </a:r>
            <a:r>
              <a:rPr sz="1100" i="1" dirty="0">
                <a:latin typeface="Times New Roman"/>
                <a:cs typeface="Times New Roman"/>
              </a:rPr>
              <a:t>bag of words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4" dirty="0">
                <a:latin typeface="Times New Roman"/>
                <a:cs typeface="Times New Roman"/>
              </a:rPr>
              <a:t>which keeps </a:t>
            </a:r>
            <a:r>
              <a:rPr sz="1100" dirty="0">
                <a:latin typeface="Times New Roman"/>
                <a:cs typeface="Times New Roman"/>
              </a:rPr>
              <a:t>a count of the </a:t>
            </a:r>
            <a:r>
              <a:rPr sz="1100" spc="-4" dirty="0">
                <a:latin typeface="Times New Roman"/>
                <a:cs typeface="Times New Roman"/>
              </a:rPr>
              <a:t>total occurrences </a:t>
            </a:r>
            <a:r>
              <a:rPr sz="1100" dirty="0">
                <a:latin typeface="Times New Roman"/>
                <a:cs typeface="Times New Roman"/>
              </a:rPr>
              <a:t>of most  </a:t>
            </a:r>
            <a:r>
              <a:rPr sz="1100" spc="-4" dirty="0">
                <a:latin typeface="Times New Roman"/>
                <a:cs typeface="Times New Roman"/>
              </a:rPr>
              <a:t>frequently used</a:t>
            </a:r>
            <a:r>
              <a:rPr sz="1100" spc="7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words.</a:t>
            </a:r>
            <a:endParaRPr sz="1100" dirty="0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8975" marR="3590">
              <a:lnSpc>
                <a:spcPct val="103299"/>
              </a:lnSpc>
            </a:pP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4" dirty="0">
                <a:latin typeface="Times New Roman"/>
                <a:cs typeface="Times New Roman"/>
              </a:rPr>
              <a:t>model can be </a:t>
            </a:r>
            <a:r>
              <a:rPr sz="1100" dirty="0">
                <a:latin typeface="Times New Roman"/>
                <a:cs typeface="Times New Roman"/>
              </a:rPr>
              <a:t>visualized using a </a:t>
            </a:r>
            <a:r>
              <a:rPr sz="1100" spc="-4" dirty="0">
                <a:latin typeface="Times New Roman"/>
                <a:cs typeface="Times New Roman"/>
              </a:rPr>
              <a:t>table, which contains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4" dirty="0">
                <a:latin typeface="Times New Roman"/>
                <a:cs typeface="Times New Roman"/>
              </a:rPr>
              <a:t>count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4" dirty="0">
                <a:latin typeface="Times New Roman"/>
                <a:cs typeface="Times New Roman"/>
              </a:rPr>
              <a:t>words corresponding </a:t>
            </a:r>
            <a:r>
              <a:rPr sz="1100" dirty="0">
                <a:latin typeface="Times New Roman"/>
                <a:cs typeface="Times New Roman"/>
              </a:rPr>
              <a:t>to  the </a:t>
            </a:r>
            <a:r>
              <a:rPr sz="1100" spc="-4" dirty="0">
                <a:latin typeface="Times New Roman"/>
                <a:cs typeface="Times New Roman"/>
              </a:rPr>
              <a:t>word </a:t>
            </a:r>
            <a:r>
              <a:rPr sz="1100" dirty="0">
                <a:latin typeface="Times New Roman"/>
                <a:cs typeface="Times New Roman"/>
              </a:rPr>
              <a:t>itself.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47894" y="7160675"/>
            <a:ext cx="1919638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958"/>
              </a:lnSpc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</a:t>
            </a:r>
            <a:r>
              <a:rPr sz="813" i="1" dirty="0">
                <a:latin typeface="Times New Roman"/>
                <a:cs typeface="Times New Roman"/>
              </a:rPr>
              <a:t>KIIT,</a:t>
            </a:r>
            <a:r>
              <a:rPr sz="813" i="1" spc="7" dirty="0">
                <a:latin typeface="Times New Roman"/>
                <a:cs typeface="Times New Roman"/>
              </a:rPr>
              <a:t> </a:t>
            </a:r>
            <a:r>
              <a:rPr sz="813" i="1" spc="-4" dirty="0">
                <a:latin typeface="Times New Roman"/>
                <a:cs typeface="Times New Roman"/>
              </a:rPr>
              <a:t>BBSR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46415" y="7102935"/>
            <a:ext cx="126091" cy="178590"/>
          </a:xfrm>
          <a:prstGeom prst="rect">
            <a:avLst/>
          </a:prstGeom>
        </p:spPr>
        <p:txBody>
          <a:bodyPr vert="horz" wrap="square" lIns="0" tIns="69103" rIns="0" bIns="0" rtlCol="0">
            <a:spAutoFit/>
          </a:bodyPr>
          <a:lstStyle/>
          <a:p>
            <a:pPr marL="17950">
              <a:spcBef>
                <a:spcPts val="544"/>
              </a:spcBef>
            </a:pPr>
            <a:r>
              <a:rPr sz="707" spc="-4" dirty="0">
                <a:latin typeface="Times New Roman"/>
                <a:cs typeface="Times New Roman"/>
              </a:rPr>
              <a:t>18</a:t>
            </a:r>
            <a:endParaRPr sz="70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964" y="1896304"/>
            <a:ext cx="9701907" cy="4942463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1100" b="1" spc="-4" dirty="0">
                <a:latin typeface="Times New Roman"/>
                <a:cs typeface="Times New Roman"/>
              </a:rPr>
              <a:t>Step </a:t>
            </a:r>
            <a:r>
              <a:rPr sz="1100" b="1" dirty="0">
                <a:latin typeface="Times New Roman"/>
                <a:cs typeface="Times New Roman"/>
              </a:rPr>
              <a:t>#1 : </a:t>
            </a:r>
            <a:r>
              <a:rPr sz="1100" spc="-4" dirty="0">
                <a:latin typeface="Times New Roman"/>
                <a:cs typeface="Times New Roman"/>
              </a:rPr>
              <a:t>We will </a:t>
            </a:r>
            <a:r>
              <a:rPr sz="1100" dirty="0">
                <a:latin typeface="Times New Roman"/>
                <a:cs typeface="Times New Roman"/>
              </a:rPr>
              <a:t>first </a:t>
            </a:r>
            <a:r>
              <a:rPr sz="1100" spc="-4" dirty="0">
                <a:latin typeface="Times New Roman"/>
                <a:cs typeface="Times New Roman"/>
              </a:rPr>
              <a:t>pre-process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4" dirty="0">
                <a:latin typeface="Times New Roman"/>
                <a:cs typeface="Times New Roman"/>
              </a:rPr>
              <a:t>data, </a:t>
            </a:r>
            <a:r>
              <a:rPr sz="1100" dirty="0">
                <a:latin typeface="Times New Roman"/>
                <a:cs typeface="Times New Roman"/>
              </a:rPr>
              <a:t>in order</a:t>
            </a:r>
            <a:r>
              <a:rPr sz="1100" spc="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to:</a:t>
            </a:r>
            <a:endParaRPr sz="1100">
              <a:latin typeface="Times New Roman"/>
              <a:cs typeface="Times New Roman"/>
            </a:endParaRPr>
          </a:p>
          <a:p>
            <a:pPr marL="197003" marR="2576748" indent="-26925">
              <a:lnSpc>
                <a:spcPct val="193000"/>
              </a:lnSpc>
              <a:spcBef>
                <a:spcPts val="78"/>
              </a:spcBef>
            </a:pPr>
            <a:r>
              <a:rPr sz="1100" spc="-4" dirty="0">
                <a:latin typeface="Times New Roman"/>
                <a:cs typeface="Times New Roman"/>
              </a:rPr>
              <a:t>Convert text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4" dirty="0">
                <a:latin typeface="Times New Roman"/>
                <a:cs typeface="Times New Roman"/>
              </a:rPr>
              <a:t>lower case.  Remove all non-word characters.  Remove all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punctuation.</a:t>
            </a:r>
            <a:endParaRPr sz="1100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</a:pPr>
            <a:endParaRPr sz="1100">
              <a:latin typeface="Times New Roman"/>
              <a:cs typeface="Times New Roman"/>
            </a:endParaRPr>
          </a:p>
          <a:p>
            <a:pPr marL="8975">
              <a:spcBef>
                <a:spcPts val="4"/>
              </a:spcBef>
            </a:pPr>
            <a:r>
              <a:rPr sz="1100" b="1" spc="-4" dirty="0">
                <a:latin typeface="Times New Roman"/>
                <a:cs typeface="Times New Roman"/>
              </a:rPr>
              <a:t>Step </a:t>
            </a:r>
            <a:r>
              <a:rPr sz="1100" b="1" dirty="0">
                <a:latin typeface="Times New Roman"/>
                <a:cs typeface="Times New Roman"/>
              </a:rPr>
              <a:t>#2 : </a:t>
            </a:r>
            <a:r>
              <a:rPr sz="1100" spc="-4" dirty="0">
                <a:latin typeface="Times New Roman"/>
                <a:cs typeface="Times New Roman"/>
              </a:rPr>
              <a:t>Obtaining </a:t>
            </a:r>
            <a:r>
              <a:rPr sz="1100" dirty="0">
                <a:latin typeface="Times New Roman"/>
                <a:cs typeface="Times New Roman"/>
              </a:rPr>
              <a:t>most </a:t>
            </a:r>
            <a:r>
              <a:rPr sz="1100" spc="-4" dirty="0">
                <a:latin typeface="Times New Roman"/>
                <a:cs typeface="Times New Roman"/>
              </a:rPr>
              <a:t>frequent </a:t>
            </a:r>
            <a:r>
              <a:rPr sz="1100" dirty="0">
                <a:latin typeface="Times New Roman"/>
                <a:cs typeface="Times New Roman"/>
              </a:rPr>
              <a:t>words in our text.</a:t>
            </a:r>
            <a:endParaRPr sz="1100">
              <a:latin typeface="Times New Roman"/>
              <a:cs typeface="Times New Roman"/>
            </a:endParaRPr>
          </a:p>
          <a:p>
            <a:pPr marL="62377" marR="1740719" indent="-53851">
              <a:lnSpc>
                <a:spcPts val="2042"/>
              </a:lnSpc>
              <a:spcBef>
                <a:spcPts val="230"/>
              </a:spcBef>
            </a:pPr>
            <a:r>
              <a:rPr sz="1100" spc="-4" dirty="0">
                <a:latin typeface="Times New Roman"/>
                <a:cs typeface="Times New Roman"/>
              </a:rPr>
              <a:t>We will apply </a:t>
            </a:r>
            <a:r>
              <a:rPr sz="1100" dirty="0">
                <a:latin typeface="Times New Roman"/>
                <a:cs typeface="Times New Roman"/>
              </a:rPr>
              <a:t>the following </a:t>
            </a:r>
            <a:r>
              <a:rPr sz="1100" spc="-4" dirty="0">
                <a:latin typeface="Times New Roman"/>
                <a:cs typeface="Times New Roman"/>
              </a:rPr>
              <a:t>steps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4" dirty="0">
                <a:latin typeface="Times New Roman"/>
                <a:cs typeface="Times New Roman"/>
              </a:rPr>
              <a:t>generate </a:t>
            </a:r>
            <a:r>
              <a:rPr sz="1100" dirty="0">
                <a:latin typeface="Times New Roman"/>
                <a:cs typeface="Times New Roman"/>
              </a:rPr>
              <a:t>our model.  </a:t>
            </a:r>
            <a:r>
              <a:rPr sz="1100" spc="-4" dirty="0">
                <a:latin typeface="Times New Roman"/>
                <a:cs typeface="Times New Roman"/>
              </a:rPr>
              <a:t>We declare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4" dirty="0">
                <a:latin typeface="Times New Roman"/>
                <a:cs typeface="Times New Roman"/>
              </a:rPr>
              <a:t>dictionary </a:t>
            </a:r>
            <a:r>
              <a:rPr sz="1100" dirty="0">
                <a:latin typeface="Times New Roman"/>
                <a:cs typeface="Times New Roman"/>
              </a:rPr>
              <a:t>to hold our </a:t>
            </a:r>
            <a:r>
              <a:rPr sz="1100" spc="-4" dirty="0">
                <a:latin typeface="Times New Roman"/>
                <a:cs typeface="Times New Roman"/>
              </a:rPr>
              <a:t>bag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4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words.</a:t>
            </a:r>
            <a:endParaRPr sz="1100">
              <a:latin typeface="Times New Roman"/>
              <a:cs typeface="Times New Roman"/>
            </a:endParaRPr>
          </a:p>
          <a:p>
            <a:pPr marL="89301">
              <a:spcBef>
                <a:spcPts val="696"/>
              </a:spcBef>
            </a:pPr>
            <a:r>
              <a:rPr sz="1100" spc="-4" dirty="0">
                <a:latin typeface="Times New Roman"/>
                <a:cs typeface="Times New Roman"/>
              </a:rPr>
              <a:t>Next we </a:t>
            </a:r>
            <a:r>
              <a:rPr sz="1100" dirty="0">
                <a:latin typeface="Times New Roman"/>
                <a:cs typeface="Times New Roman"/>
              </a:rPr>
              <a:t>tokenize </a:t>
            </a:r>
            <a:r>
              <a:rPr sz="1100" spc="-4" dirty="0">
                <a:latin typeface="Times New Roman"/>
                <a:cs typeface="Times New Roman"/>
              </a:rPr>
              <a:t>each sentence </a:t>
            </a:r>
            <a:r>
              <a:rPr sz="1100" dirty="0">
                <a:latin typeface="Times New Roman"/>
                <a:cs typeface="Times New Roman"/>
              </a:rPr>
              <a:t>to words.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89301"/>
            <a:r>
              <a:rPr sz="1100" spc="-4" dirty="0">
                <a:latin typeface="Times New Roman"/>
                <a:cs typeface="Times New Roman"/>
              </a:rPr>
              <a:t>Now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4" dirty="0">
                <a:latin typeface="Times New Roman"/>
                <a:cs typeface="Times New Roman"/>
              </a:rPr>
              <a:t>each </a:t>
            </a:r>
            <a:r>
              <a:rPr sz="1100" dirty="0">
                <a:latin typeface="Times New Roman"/>
                <a:cs typeface="Times New Roman"/>
              </a:rPr>
              <a:t>word in </a:t>
            </a:r>
            <a:r>
              <a:rPr sz="1100" spc="-4" dirty="0">
                <a:latin typeface="Times New Roman"/>
                <a:cs typeface="Times New Roman"/>
              </a:rPr>
              <a:t>sentence, 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-4" dirty="0">
                <a:latin typeface="Times New Roman"/>
                <a:cs typeface="Times New Roman"/>
              </a:rPr>
              <a:t>check </a:t>
            </a:r>
            <a:r>
              <a:rPr sz="1100" dirty="0">
                <a:latin typeface="Times New Roman"/>
                <a:cs typeface="Times New Roman"/>
              </a:rPr>
              <a:t>if the word </a:t>
            </a:r>
            <a:r>
              <a:rPr sz="1100" spc="-4" dirty="0">
                <a:latin typeface="Times New Roman"/>
                <a:cs typeface="Times New Roman"/>
              </a:rPr>
              <a:t>exists </a:t>
            </a:r>
            <a:r>
              <a:rPr sz="1100" dirty="0">
                <a:latin typeface="Times New Roman"/>
                <a:cs typeface="Times New Roman"/>
              </a:rPr>
              <a:t>in our</a:t>
            </a:r>
            <a:r>
              <a:rPr sz="1100" spc="11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dictionary.</a:t>
            </a:r>
            <a:endParaRPr sz="11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16227" marR="116676" indent="-80776">
              <a:lnSpc>
                <a:spcPts val="975"/>
              </a:lnSpc>
            </a:pPr>
            <a:r>
              <a:rPr sz="1100" dirty="0">
                <a:latin typeface="Times New Roman"/>
                <a:cs typeface="Times New Roman"/>
              </a:rPr>
              <a:t>If it </a:t>
            </a:r>
            <a:r>
              <a:rPr sz="1100" spc="-4" dirty="0">
                <a:latin typeface="Times New Roman"/>
                <a:cs typeface="Times New Roman"/>
              </a:rPr>
              <a:t>does, </a:t>
            </a:r>
            <a:r>
              <a:rPr sz="1100" dirty="0">
                <a:latin typeface="Times New Roman"/>
                <a:cs typeface="Times New Roman"/>
              </a:rPr>
              <a:t>then </a:t>
            </a:r>
            <a:r>
              <a:rPr sz="1100" spc="-4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increment its </a:t>
            </a:r>
            <a:r>
              <a:rPr sz="1100" spc="-4" dirty="0">
                <a:latin typeface="Times New Roman"/>
                <a:cs typeface="Times New Roman"/>
              </a:rPr>
              <a:t>count </a:t>
            </a:r>
            <a:r>
              <a:rPr sz="1100" dirty="0">
                <a:latin typeface="Times New Roman"/>
                <a:cs typeface="Times New Roman"/>
              </a:rPr>
              <a:t>by 1. </a:t>
            </a:r>
            <a:r>
              <a:rPr sz="1100" spc="-7" dirty="0">
                <a:latin typeface="Times New Roman"/>
                <a:cs typeface="Times New Roman"/>
              </a:rPr>
              <a:t>If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-4" dirty="0">
                <a:latin typeface="Times New Roman"/>
                <a:cs typeface="Times New Roman"/>
              </a:rPr>
              <a:t>doesn’t, we add </a:t>
            </a:r>
            <a:r>
              <a:rPr sz="1100" dirty="0">
                <a:latin typeface="Times New Roman"/>
                <a:cs typeface="Times New Roman"/>
              </a:rPr>
              <a:t>it to our </a:t>
            </a:r>
            <a:r>
              <a:rPr sz="1100" spc="-4" dirty="0">
                <a:latin typeface="Times New Roman"/>
                <a:cs typeface="Times New Roman"/>
              </a:rPr>
              <a:t>dictionary and set its  count as</a:t>
            </a:r>
            <a:r>
              <a:rPr sz="1100" dirty="0">
                <a:latin typeface="Times New Roman"/>
                <a:cs typeface="Times New Roman"/>
              </a:rPr>
              <a:t> 1.</a:t>
            </a:r>
            <a:endParaRPr sz="1100">
              <a:latin typeface="Times New Roman"/>
              <a:cs typeface="Times New Roman"/>
            </a:endParaRPr>
          </a:p>
          <a:p>
            <a:pPr>
              <a:spcBef>
                <a:spcPts val="32"/>
              </a:spcBef>
            </a:pPr>
            <a:endParaRPr sz="1050">
              <a:latin typeface="Times New Roman"/>
              <a:cs typeface="Times New Roman"/>
            </a:endParaRPr>
          </a:p>
          <a:p>
            <a:pPr marL="8975"/>
            <a:r>
              <a:rPr sz="1100" b="1" spc="-4" dirty="0">
                <a:latin typeface="Times New Roman"/>
                <a:cs typeface="Times New Roman"/>
              </a:rPr>
              <a:t>Step </a:t>
            </a:r>
            <a:r>
              <a:rPr sz="1100" b="1" dirty="0">
                <a:latin typeface="Times New Roman"/>
                <a:cs typeface="Times New Roman"/>
              </a:rPr>
              <a:t>#3 : </a:t>
            </a:r>
            <a:r>
              <a:rPr sz="1100" dirty="0">
                <a:latin typeface="Times New Roman"/>
                <a:cs typeface="Times New Roman"/>
              </a:rPr>
              <a:t>Building the </a:t>
            </a:r>
            <a:r>
              <a:rPr sz="1100" spc="-4" dirty="0">
                <a:latin typeface="Times New Roman"/>
                <a:cs typeface="Times New Roman"/>
              </a:rPr>
              <a:t>Bag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4" dirty="0">
                <a:latin typeface="Times New Roman"/>
                <a:cs typeface="Times New Roman"/>
              </a:rPr>
              <a:t>Words</a:t>
            </a:r>
            <a:r>
              <a:rPr sz="1100" spc="-7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model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8975" marR="3590">
              <a:lnSpc>
                <a:spcPct val="104200"/>
              </a:lnSpc>
            </a:pPr>
            <a:r>
              <a:rPr sz="1100" spc="-7" dirty="0">
                <a:latin typeface="Times New Roman"/>
                <a:cs typeface="Times New Roman"/>
              </a:rPr>
              <a:t>In </a:t>
            </a:r>
            <a:r>
              <a:rPr sz="1100" spc="-4" dirty="0">
                <a:latin typeface="Times New Roman"/>
                <a:cs typeface="Times New Roman"/>
              </a:rPr>
              <a:t>this step 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-4" dirty="0">
                <a:latin typeface="Times New Roman"/>
                <a:cs typeface="Times New Roman"/>
              </a:rPr>
              <a:t>construct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4" dirty="0">
                <a:latin typeface="Times New Roman"/>
                <a:cs typeface="Times New Roman"/>
              </a:rPr>
              <a:t>vector, </a:t>
            </a:r>
            <a:r>
              <a:rPr sz="1100" dirty="0">
                <a:latin typeface="Times New Roman"/>
                <a:cs typeface="Times New Roman"/>
              </a:rPr>
              <a:t>which would tell </a:t>
            </a:r>
            <a:r>
              <a:rPr sz="1100" spc="-4" dirty="0">
                <a:latin typeface="Times New Roman"/>
                <a:cs typeface="Times New Roman"/>
              </a:rPr>
              <a:t>us whether </a:t>
            </a:r>
            <a:r>
              <a:rPr sz="1100" dirty="0">
                <a:latin typeface="Times New Roman"/>
                <a:cs typeface="Times New Roman"/>
              </a:rPr>
              <a:t>a word in </a:t>
            </a:r>
            <a:r>
              <a:rPr sz="1100" spc="-4" dirty="0">
                <a:latin typeface="Times New Roman"/>
                <a:cs typeface="Times New Roman"/>
              </a:rPr>
              <a:t>each sentence is </a:t>
            </a:r>
            <a:r>
              <a:rPr sz="1100" dirty="0">
                <a:latin typeface="Times New Roman"/>
                <a:cs typeface="Times New Roman"/>
              </a:rPr>
              <a:t>a  </a:t>
            </a:r>
            <a:r>
              <a:rPr sz="1100" spc="-4" dirty="0">
                <a:latin typeface="Times New Roman"/>
                <a:cs typeface="Times New Roman"/>
              </a:rPr>
              <a:t>frequent word </a:t>
            </a:r>
            <a:r>
              <a:rPr sz="1100" spc="4" dirty="0">
                <a:latin typeface="Times New Roman"/>
                <a:cs typeface="Times New Roman"/>
              </a:rPr>
              <a:t>or </a:t>
            </a:r>
            <a:r>
              <a:rPr sz="1100" dirty="0">
                <a:latin typeface="Times New Roman"/>
                <a:cs typeface="Times New Roman"/>
              </a:rPr>
              <a:t>not. </a:t>
            </a:r>
            <a:r>
              <a:rPr sz="1100" spc="-7" dirty="0">
                <a:latin typeface="Times New Roman"/>
                <a:cs typeface="Times New Roman"/>
              </a:rPr>
              <a:t>If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4" dirty="0">
                <a:latin typeface="Times New Roman"/>
                <a:cs typeface="Times New Roman"/>
              </a:rPr>
              <a:t>word </a:t>
            </a:r>
            <a:r>
              <a:rPr sz="1100" dirty="0">
                <a:latin typeface="Times New Roman"/>
                <a:cs typeface="Times New Roman"/>
              </a:rPr>
              <a:t>in a </a:t>
            </a:r>
            <a:r>
              <a:rPr sz="1100" spc="-4" dirty="0">
                <a:latin typeface="Times New Roman"/>
                <a:cs typeface="Times New Roman"/>
              </a:rPr>
              <a:t>sentence is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4" dirty="0">
                <a:latin typeface="Times New Roman"/>
                <a:cs typeface="Times New Roman"/>
              </a:rPr>
              <a:t>frequent word, 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-4" dirty="0">
                <a:latin typeface="Times New Roman"/>
                <a:cs typeface="Times New Roman"/>
              </a:rPr>
              <a:t>set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-4" dirty="0">
                <a:latin typeface="Times New Roman"/>
                <a:cs typeface="Times New Roman"/>
              </a:rPr>
              <a:t>as </a:t>
            </a:r>
            <a:r>
              <a:rPr sz="1100" dirty="0">
                <a:latin typeface="Times New Roman"/>
                <a:cs typeface="Times New Roman"/>
              </a:rPr>
              <a:t>1, </a:t>
            </a:r>
            <a:r>
              <a:rPr sz="1100" spc="-4" dirty="0">
                <a:latin typeface="Times New Roman"/>
                <a:cs typeface="Times New Roman"/>
              </a:rPr>
              <a:t>else we set </a:t>
            </a:r>
            <a:r>
              <a:rPr sz="1100" spc="14" dirty="0">
                <a:latin typeface="Times New Roman"/>
                <a:cs typeface="Times New Roman"/>
              </a:rPr>
              <a:t>it</a:t>
            </a:r>
            <a:r>
              <a:rPr sz="1100" spc="32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as </a:t>
            </a:r>
            <a:r>
              <a:rPr sz="1100" spc="-7" dirty="0">
                <a:latin typeface="Times New Roman"/>
                <a:cs typeface="Times New Roman"/>
              </a:rPr>
              <a:t>0.</a:t>
            </a:r>
            <a:endParaRPr sz="110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1100">
              <a:latin typeface="Times New Roman"/>
              <a:cs typeface="Times New Roman"/>
            </a:endParaRPr>
          </a:p>
          <a:p>
            <a:pPr marL="8975" marR="551968">
              <a:lnSpc>
                <a:spcPct val="103299"/>
              </a:lnSpc>
            </a:pPr>
            <a:r>
              <a:rPr sz="1100" dirty="0">
                <a:latin typeface="Times New Roman"/>
                <a:cs typeface="Times New Roman"/>
              </a:rPr>
              <a:t>The task of </a:t>
            </a:r>
            <a:r>
              <a:rPr sz="1100" spc="-4" dirty="0">
                <a:latin typeface="Times New Roman"/>
                <a:cs typeface="Times New Roman"/>
              </a:rPr>
              <a:t>vectorizing </a:t>
            </a:r>
            <a:r>
              <a:rPr sz="1100" spc="4" dirty="0">
                <a:latin typeface="Times New Roman"/>
                <a:cs typeface="Times New Roman"/>
              </a:rPr>
              <a:t>the </a:t>
            </a:r>
            <a:r>
              <a:rPr sz="1100" spc="-4" dirty="0">
                <a:latin typeface="Times New Roman"/>
                <a:cs typeface="Times New Roman"/>
              </a:rPr>
              <a:t>words present </a:t>
            </a:r>
            <a:r>
              <a:rPr sz="1100" dirty="0">
                <a:latin typeface="Times New Roman"/>
                <a:cs typeface="Times New Roman"/>
              </a:rPr>
              <a:t>in the text </a:t>
            </a:r>
            <a:r>
              <a:rPr sz="1100" spc="-4" dirty="0">
                <a:latin typeface="Times New Roman"/>
                <a:cs typeface="Times New Roman"/>
              </a:rPr>
              <a:t>can also </a:t>
            </a:r>
            <a:r>
              <a:rPr sz="1100" dirty="0">
                <a:latin typeface="Times New Roman"/>
                <a:cs typeface="Times New Roman"/>
              </a:rPr>
              <a:t>be performed using the  </a:t>
            </a:r>
            <a:r>
              <a:rPr sz="1100" spc="-4" dirty="0">
                <a:latin typeface="Times New Roman"/>
                <a:cs typeface="Times New Roman"/>
              </a:rPr>
              <a:t>CountVectorizer </a:t>
            </a:r>
            <a:r>
              <a:rPr sz="1100" dirty="0">
                <a:latin typeface="Times New Roman"/>
                <a:cs typeface="Times New Roman"/>
              </a:rPr>
              <a:t>function in </a:t>
            </a:r>
            <a:r>
              <a:rPr sz="1100" spc="-4" dirty="0">
                <a:latin typeface="Times New Roman"/>
                <a:cs typeface="Times New Roman"/>
              </a:rPr>
              <a:t>NLTK</a:t>
            </a:r>
            <a:r>
              <a:rPr sz="1100" dirty="0">
                <a:latin typeface="Times New Roman"/>
                <a:cs typeface="Times New Roman"/>
              </a:rPr>
              <a:t> toolkit.</a:t>
            </a:r>
            <a:endParaRPr sz="1100">
              <a:latin typeface="Times New Roman"/>
              <a:cs typeface="Times New Roman"/>
            </a:endParaRPr>
          </a:p>
          <a:p>
            <a:pPr>
              <a:spcBef>
                <a:spcPts val="21"/>
              </a:spcBef>
            </a:pPr>
            <a:endParaRPr sz="1100">
              <a:latin typeface="Times New Roman"/>
              <a:cs typeface="Times New Roman"/>
            </a:endParaRPr>
          </a:p>
          <a:p>
            <a:pPr marL="8975" marR="61031">
              <a:lnSpc>
                <a:spcPct val="103299"/>
              </a:lnSpc>
            </a:pP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u="sng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CountVectorizer</a:t>
            </a:r>
            <a:r>
              <a:rPr sz="1100" spc="-4" dirty="0">
                <a:latin typeface="Times New Roman"/>
                <a:cs typeface="Times New Roman"/>
                <a:hlinkClick r:id="rId2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provides a simple </a:t>
            </a:r>
            <a:r>
              <a:rPr sz="1100" spc="-4" dirty="0">
                <a:latin typeface="Times New Roman"/>
                <a:cs typeface="Times New Roman"/>
              </a:rPr>
              <a:t>way </a:t>
            </a:r>
            <a:r>
              <a:rPr sz="1100" dirty="0">
                <a:latin typeface="Times New Roman"/>
                <a:cs typeface="Times New Roman"/>
              </a:rPr>
              <a:t>to both tokenize a </a:t>
            </a:r>
            <a:r>
              <a:rPr sz="1100" spc="-4" dirty="0">
                <a:latin typeface="Times New Roman"/>
                <a:cs typeface="Times New Roman"/>
              </a:rPr>
              <a:t>collection </a:t>
            </a:r>
            <a:r>
              <a:rPr sz="1100" dirty="0">
                <a:latin typeface="Times New Roman"/>
                <a:cs typeface="Times New Roman"/>
              </a:rPr>
              <a:t>of text </a:t>
            </a:r>
            <a:r>
              <a:rPr sz="1100" spc="-4" dirty="0">
                <a:latin typeface="Times New Roman"/>
                <a:cs typeface="Times New Roman"/>
              </a:rPr>
              <a:t>documents and  </a:t>
            </a:r>
            <a:r>
              <a:rPr sz="1100" dirty="0">
                <a:latin typeface="Times New Roman"/>
                <a:cs typeface="Times New Roman"/>
              </a:rPr>
              <a:t>build a </a:t>
            </a:r>
            <a:r>
              <a:rPr sz="1100" spc="-4" dirty="0">
                <a:latin typeface="Times New Roman"/>
                <a:cs typeface="Times New Roman"/>
              </a:rPr>
              <a:t>vocabulary </a:t>
            </a:r>
            <a:r>
              <a:rPr sz="1100" spc="4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known </a:t>
            </a:r>
            <a:r>
              <a:rPr sz="1100" spc="-4" dirty="0">
                <a:latin typeface="Times New Roman"/>
                <a:cs typeface="Times New Roman"/>
              </a:rPr>
              <a:t>words, </a:t>
            </a:r>
            <a:r>
              <a:rPr sz="1100" dirty="0">
                <a:latin typeface="Times New Roman"/>
                <a:cs typeface="Times New Roman"/>
              </a:rPr>
              <a:t>but </a:t>
            </a:r>
            <a:r>
              <a:rPr sz="1100" spc="-4" dirty="0">
                <a:latin typeface="Times New Roman"/>
                <a:cs typeface="Times New Roman"/>
              </a:rPr>
              <a:t>also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4" dirty="0">
                <a:latin typeface="Times New Roman"/>
                <a:cs typeface="Times New Roman"/>
              </a:rPr>
              <a:t>encode new </a:t>
            </a:r>
            <a:r>
              <a:rPr sz="1100" dirty="0">
                <a:latin typeface="Times New Roman"/>
                <a:cs typeface="Times New Roman"/>
              </a:rPr>
              <a:t>documents using </a:t>
            </a:r>
            <a:r>
              <a:rPr sz="1100" spc="-4" dirty="0">
                <a:latin typeface="Times New Roman"/>
                <a:cs typeface="Times New Roman"/>
              </a:rPr>
              <a:t>that</a:t>
            </a:r>
            <a:r>
              <a:rPr sz="1100" spc="46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vocabulary.</a:t>
            </a:r>
            <a:endParaRPr sz="11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100">
              <a:latin typeface="Times New Roman"/>
              <a:cs typeface="Times New Roman"/>
            </a:endParaRPr>
          </a:p>
          <a:p>
            <a:pPr marL="8975"/>
            <a:r>
              <a:rPr sz="1100" spc="-4" dirty="0">
                <a:latin typeface="Times New Roman"/>
                <a:cs typeface="Times New Roman"/>
              </a:rPr>
              <a:t>You can use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-4" dirty="0">
                <a:latin typeface="Times New Roman"/>
                <a:cs typeface="Times New Roman"/>
              </a:rPr>
              <a:t>as</a:t>
            </a:r>
            <a:r>
              <a:rPr sz="1100" spc="11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follows:</a:t>
            </a:r>
            <a:endParaRPr sz="110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1100">
              <a:latin typeface="Times New Roman"/>
              <a:cs typeface="Times New Roman"/>
            </a:endParaRPr>
          </a:p>
          <a:p>
            <a:pPr marL="332078" indent="-162000">
              <a:spcBef>
                <a:spcPts val="4"/>
              </a:spcBef>
              <a:buAutoNum type="arabicPeriod"/>
              <a:tabLst>
                <a:tab pos="332078" algn="l"/>
              </a:tabLst>
            </a:pPr>
            <a:r>
              <a:rPr sz="1100" spc="-4" dirty="0">
                <a:latin typeface="Times New Roman"/>
                <a:cs typeface="Times New Roman"/>
              </a:rPr>
              <a:t>Create an </a:t>
            </a:r>
            <a:r>
              <a:rPr sz="1100" dirty="0">
                <a:latin typeface="Times New Roman"/>
                <a:cs typeface="Times New Roman"/>
              </a:rPr>
              <a:t>instance of the </a:t>
            </a:r>
            <a:r>
              <a:rPr sz="1100" i="1" spc="-4" dirty="0">
                <a:latin typeface="Times New Roman"/>
                <a:cs typeface="Times New Roman"/>
              </a:rPr>
              <a:t>CountVectorizer</a:t>
            </a:r>
            <a:r>
              <a:rPr sz="1100" i="1" spc="14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class.</a:t>
            </a:r>
            <a:endParaRPr sz="1100">
              <a:latin typeface="Times New Roman"/>
              <a:cs typeface="Times New Roman"/>
            </a:endParaRPr>
          </a:p>
          <a:p>
            <a:pPr marL="332078" indent="-162000">
              <a:spcBef>
                <a:spcPts val="32"/>
              </a:spcBef>
              <a:buAutoNum type="arabicPeriod"/>
              <a:tabLst>
                <a:tab pos="332078" algn="l"/>
              </a:tabLst>
            </a:pPr>
            <a:r>
              <a:rPr sz="1100" spc="-4" dirty="0">
                <a:latin typeface="Times New Roman"/>
                <a:cs typeface="Times New Roman"/>
              </a:rPr>
              <a:t>Call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i="1" dirty="0">
                <a:latin typeface="Times New Roman"/>
                <a:cs typeface="Times New Roman"/>
              </a:rPr>
              <a:t>fit() </a:t>
            </a:r>
            <a:r>
              <a:rPr sz="1100" spc="-4" dirty="0">
                <a:latin typeface="Times New Roman"/>
                <a:cs typeface="Times New Roman"/>
              </a:rPr>
              <a:t>function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4" dirty="0">
                <a:latin typeface="Times New Roman"/>
                <a:cs typeface="Times New Roman"/>
              </a:rPr>
              <a:t>order </a:t>
            </a:r>
            <a:r>
              <a:rPr sz="1100" dirty="0">
                <a:latin typeface="Times New Roman"/>
                <a:cs typeface="Times New Roman"/>
              </a:rPr>
              <a:t>to learn a vocabulary </a:t>
            </a:r>
            <a:r>
              <a:rPr sz="1100" spc="-4" dirty="0">
                <a:latin typeface="Times New Roman"/>
                <a:cs typeface="Times New Roman"/>
              </a:rPr>
              <a:t>from </a:t>
            </a:r>
            <a:r>
              <a:rPr sz="1100" dirty="0">
                <a:latin typeface="Times New Roman"/>
                <a:cs typeface="Times New Roman"/>
              </a:rPr>
              <a:t>one or more</a:t>
            </a:r>
            <a:r>
              <a:rPr sz="1100" spc="-1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documents.</a:t>
            </a:r>
            <a:endParaRPr sz="1100">
              <a:latin typeface="Times New Roman"/>
              <a:cs typeface="Times New Roman"/>
            </a:endParaRPr>
          </a:p>
          <a:p>
            <a:pPr marL="331630" marR="141806" indent="-161552">
              <a:lnSpc>
                <a:spcPct val="103299"/>
              </a:lnSpc>
              <a:buAutoNum type="arabicPeriod"/>
              <a:tabLst>
                <a:tab pos="332078" algn="l"/>
              </a:tabLst>
            </a:pPr>
            <a:r>
              <a:rPr sz="1100" spc="-4" dirty="0">
                <a:latin typeface="Times New Roman"/>
                <a:cs typeface="Times New Roman"/>
              </a:rPr>
              <a:t>Call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i="1" spc="-4" dirty="0">
                <a:latin typeface="Times New Roman"/>
                <a:cs typeface="Times New Roman"/>
              </a:rPr>
              <a:t>transform() </a:t>
            </a:r>
            <a:r>
              <a:rPr sz="1100" dirty="0">
                <a:latin typeface="Times New Roman"/>
                <a:cs typeface="Times New Roman"/>
              </a:rPr>
              <a:t>function on one or </a:t>
            </a:r>
            <a:r>
              <a:rPr sz="1100" spc="-4" dirty="0">
                <a:latin typeface="Times New Roman"/>
                <a:cs typeface="Times New Roman"/>
              </a:rPr>
              <a:t>more </a:t>
            </a:r>
            <a:r>
              <a:rPr sz="1100" dirty="0">
                <a:latin typeface="Times New Roman"/>
                <a:cs typeface="Times New Roman"/>
              </a:rPr>
              <a:t>documents </a:t>
            </a:r>
            <a:r>
              <a:rPr sz="1100" spc="-4" dirty="0">
                <a:latin typeface="Times New Roman"/>
                <a:cs typeface="Times New Roman"/>
              </a:rPr>
              <a:t>as needed </a:t>
            </a:r>
            <a:r>
              <a:rPr sz="1100" dirty="0">
                <a:latin typeface="Times New Roman"/>
                <a:cs typeface="Times New Roman"/>
              </a:rPr>
              <a:t>to encode </a:t>
            </a:r>
            <a:r>
              <a:rPr sz="1100" spc="-4" dirty="0">
                <a:latin typeface="Times New Roman"/>
                <a:cs typeface="Times New Roman"/>
              </a:rPr>
              <a:t>each as </a:t>
            </a:r>
            <a:r>
              <a:rPr sz="1100" dirty="0">
                <a:latin typeface="Times New Roman"/>
                <a:cs typeface="Times New Roman"/>
              </a:rPr>
              <a:t>a  </a:t>
            </a:r>
            <a:r>
              <a:rPr sz="1100" spc="-4" dirty="0">
                <a:latin typeface="Times New Roman"/>
                <a:cs typeface="Times New Roman"/>
              </a:rPr>
              <a:t>vector.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9047" y="7025211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5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6" name="object 6"/>
          <p:cNvSpPr/>
          <p:nvPr/>
        </p:nvSpPr>
        <p:spPr>
          <a:xfrm>
            <a:off x="2798401" y="7446563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7" name="object 7"/>
          <p:cNvSpPr txBox="1"/>
          <p:nvPr/>
        </p:nvSpPr>
        <p:spPr>
          <a:xfrm>
            <a:off x="1428932" y="2101850"/>
            <a:ext cx="8077199" cy="3082296"/>
          </a:xfrm>
          <a:prstGeom prst="rect">
            <a:avLst/>
          </a:prstGeom>
        </p:spPr>
        <p:txBody>
          <a:bodyPr vert="horz" wrap="square" lIns="0" tIns="4487" rIns="0" bIns="0" rtlCol="0">
            <a:spAutoFit/>
          </a:bodyPr>
          <a:lstStyle/>
          <a:p>
            <a:pPr marL="8975" marR="3590">
              <a:spcBef>
                <a:spcPts val="35"/>
              </a:spcBef>
            </a:pPr>
            <a:r>
              <a:rPr sz="2000" spc="-4" dirty="0">
                <a:latin typeface="Times New Roman"/>
                <a:cs typeface="Times New Roman"/>
              </a:rPr>
              <a:t>An encoded </a:t>
            </a:r>
            <a:r>
              <a:rPr sz="2000" dirty="0">
                <a:latin typeface="Times New Roman"/>
                <a:cs typeface="Times New Roman"/>
              </a:rPr>
              <a:t>vector </a:t>
            </a:r>
            <a:r>
              <a:rPr sz="2000" spc="-4" dirty="0">
                <a:latin typeface="Times New Roman"/>
                <a:cs typeface="Times New Roman"/>
              </a:rPr>
              <a:t>is returned </a:t>
            </a:r>
            <a:r>
              <a:rPr sz="2000" dirty="0">
                <a:latin typeface="Times New Roman"/>
                <a:cs typeface="Times New Roman"/>
              </a:rPr>
              <a:t>with a </a:t>
            </a:r>
            <a:r>
              <a:rPr sz="2000" spc="-4" dirty="0">
                <a:latin typeface="Times New Roman"/>
                <a:cs typeface="Times New Roman"/>
              </a:rPr>
              <a:t>length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4" dirty="0">
                <a:latin typeface="Times New Roman"/>
                <a:cs typeface="Times New Roman"/>
              </a:rPr>
              <a:t>entire vocabulary and </a:t>
            </a:r>
            <a:r>
              <a:rPr sz="2000" dirty="0">
                <a:latin typeface="Times New Roman"/>
                <a:cs typeface="Times New Roman"/>
              </a:rPr>
              <a:t>an integer </a:t>
            </a:r>
            <a:r>
              <a:rPr sz="2000" spc="-4" dirty="0">
                <a:latin typeface="Times New Roman"/>
                <a:cs typeface="Times New Roman"/>
              </a:rPr>
              <a:t>count </a:t>
            </a:r>
            <a:r>
              <a:rPr sz="2000" dirty="0">
                <a:latin typeface="Times New Roman"/>
                <a:cs typeface="Times New Roman"/>
              </a:rPr>
              <a:t>for the  number of </a:t>
            </a:r>
            <a:r>
              <a:rPr sz="2000" spc="-4" dirty="0">
                <a:latin typeface="Times New Roman"/>
                <a:cs typeface="Times New Roman"/>
              </a:rPr>
              <a:t>times each </a:t>
            </a:r>
            <a:r>
              <a:rPr sz="2000" dirty="0">
                <a:latin typeface="Times New Roman"/>
                <a:cs typeface="Times New Roman"/>
              </a:rPr>
              <a:t>word </a:t>
            </a:r>
            <a:r>
              <a:rPr sz="2000" spc="-4" dirty="0">
                <a:latin typeface="Times New Roman"/>
                <a:cs typeface="Times New Roman"/>
              </a:rPr>
              <a:t>appeared </a:t>
            </a: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document.</a:t>
            </a:r>
          </a:p>
          <a:p>
            <a:pPr>
              <a:spcBef>
                <a:spcPts val="18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975" marR="304704">
              <a:spcBef>
                <a:spcPts val="4"/>
              </a:spcBef>
            </a:pPr>
            <a:r>
              <a:rPr sz="2000" spc="-4" dirty="0">
                <a:latin typeface="Times New Roman"/>
                <a:cs typeface="Times New Roman"/>
              </a:rPr>
              <a:t>Because </a:t>
            </a:r>
            <a:r>
              <a:rPr sz="2000" dirty="0">
                <a:latin typeface="Times New Roman"/>
                <a:cs typeface="Times New Roman"/>
              </a:rPr>
              <a:t>these vectors </a:t>
            </a:r>
            <a:r>
              <a:rPr sz="2000" spc="-4" dirty="0">
                <a:latin typeface="Times New Roman"/>
                <a:cs typeface="Times New Roman"/>
              </a:rPr>
              <a:t>will contain </a:t>
            </a:r>
            <a:r>
              <a:rPr sz="2000" dirty="0">
                <a:latin typeface="Times New Roman"/>
                <a:cs typeface="Times New Roman"/>
              </a:rPr>
              <a:t>a lot of </a:t>
            </a:r>
            <a:r>
              <a:rPr sz="2000" spc="-4" dirty="0">
                <a:latin typeface="Times New Roman"/>
                <a:cs typeface="Times New Roman"/>
              </a:rPr>
              <a:t>zeros, we call </a:t>
            </a:r>
            <a:r>
              <a:rPr sz="2000" dirty="0">
                <a:latin typeface="Times New Roman"/>
                <a:cs typeface="Times New Roman"/>
              </a:rPr>
              <a:t>them </a:t>
            </a:r>
            <a:r>
              <a:rPr sz="2000" spc="-4" dirty="0">
                <a:latin typeface="Times New Roman"/>
                <a:cs typeface="Times New Roman"/>
              </a:rPr>
              <a:t>sparse. </a:t>
            </a:r>
            <a:r>
              <a:rPr sz="2000" dirty="0">
                <a:latin typeface="Times New Roman"/>
                <a:cs typeface="Times New Roman"/>
              </a:rPr>
              <a:t>Python </a:t>
            </a:r>
            <a:r>
              <a:rPr sz="2000" spc="-4" dirty="0">
                <a:latin typeface="Times New Roman"/>
                <a:cs typeface="Times New Roman"/>
              </a:rPr>
              <a:t>provides an  efficient </a:t>
            </a:r>
            <a:r>
              <a:rPr sz="2000" dirty="0">
                <a:latin typeface="Times New Roman"/>
                <a:cs typeface="Times New Roman"/>
              </a:rPr>
              <a:t>way of </a:t>
            </a:r>
            <a:r>
              <a:rPr sz="2000" spc="-4" dirty="0">
                <a:latin typeface="Times New Roman"/>
                <a:cs typeface="Times New Roman"/>
              </a:rPr>
              <a:t>handling sparse </a:t>
            </a:r>
            <a:r>
              <a:rPr sz="2000" dirty="0">
                <a:latin typeface="Times New Roman"/>
                <a:cs typeface="Times New Roman"/>
              </a:rPr>
              <a:t>vectors in the </a:t>
            </a:r>
            <a:r>
              <a:rPr sz="2000" u="sng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SciPy. Sparse</a:t>
            </a:r>
            <a:r>
              <a:rPr sz="2000" spc="18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package.</a:t>
            </a:r>
            <a:endParaRPr sz="2000" dirty="0">
              <a:latin typeface="Times New Roman"/>
              <a:cs typeface="Times New Roman"/>
            </a:endParaRPr>
          </a:p>
          <a:p>
            <a:endParaRPr sz="2000" dirty="0">
              <a:latin typeface="Times New Roman"/>
              <a:cs typeface="Times New Roman"/>
            </a:endParaRPr>
          </a:p>
          <a:p>
            <a:pPr marL="8975" marR="169180">
              <a:spcBef>
                <a:spcPts val="4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" dirty="0">
                <a:latin typeface="Times New Roman"/>
                <a:cs typeface="Times New Roman"/>
              </a:rPr>
              <a:t>vectors returned </a:t>
            </a:r>
            <a:r>
              <a:rPr sz="2000" dirty="0">
                <a:latin typeface="Times New Roman"/>
                <a:cs typeface="Times New Roman"/>
              </a:rPr>
              <a:t>from a </a:t>
            </a:r>
            <a:r>
              <a:rPr sz="2000" spc="-4" dirty="0">
                <a:latin typeface="Times New Roman"/>
                <a:cs typeface="Times New Roman"/>
              </a:rPr>
              <a:t>call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4" dirty="0">
                <a:latin typeface="Times New Roman"/>
                <a:cs typeface="Times New Roman"/>
              </a:rPr>
              <a:t>transform() </a:t>
            </a:r>
            <a:r>
              <a:rPr sz="2000" dirty="0">
                <a:latin typeface="Times New Roman"/>
                <a:cs typeface="Times New Roman"/>
              </a:rPr>
              <a:t>will be </a:t>
            </a:r>
            <a:r>
              <a:rPr sz="2000" spc="-4" dirty="0">
                <a:latin typeface="Times New Roman"/>
                <a:cs typeface="Times New Roman"/>
              </a:rPr>
              <a:t>sparse </a:t>
            </a:r>
            <a:r>
              <a:rPr sz="2000" dirty="0">
                <a:latin typeface="Times New Roman"/>
                <a:cs typeface="Times New Roman"/>
              </a:rPr>
              <a:t>vectors, </a:t>
            </a:r>
            <a:r>
              <a:rPr sz="2000" spc="-4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4" dirty="0">
                <a:latin typeface="Times New Roman"/>
                <a:cs typeface="Times New Roman"/>
              </a:rPr>
              <a:t>can transform  </a:t>
            </a:r>
            <a:r>
              <a:rPr sz="2000" dirty="0">
                <a:latin typeface="Times New Roman"/>
                <a:cs typeface="Times New Roman"/>
              </a:rPr>
              <a:t>them </a:t>
            </a:r>
            <a:r>
              <a:rPr sz="2000" spc="-4" dirty="0">
                <a:latin typeface="Times New Roman"/>
                <a:cs typeface="Times New Roman"/>
              </a:rPr>
              <a:t>back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4" dirty="0">
                <a:latin typeface="Times New Roman"/>
                <a:cs typeface="Times New Roman"/>
              </a:rPr>
              <a:t>NumPy arrays </a:t>
            </a:r>
            <a:r>
              <a:rPr sz="2000" dirty="0">
                <a:latin typeface="Times New Roman"/>
                <a:cs typeface="Times New Roman"/>
              </a:rPr>
              <a:t>to look </a:t>
            </a:r>
            <a:r>
              <a:rPr sz="2000" spc="-4" dirty="0">
                <a:latin typeface="Times New Roman"/>
                <a:cs typeface="Times New Roman"/>
              </a:rPr>
              <a:t>and better understand what is </a:t>
            </a:r>
            <a:r>
              <a:rPr sz="2000" dirty="0">
                <a:latin typeface="Times New Roman"/>
                <a:cs typeface="Times New Roman"/>
              </a:rPr>
              <a:t>going </a:t>
            </a:r>
            <a:r>
              <a:rPr sz="2000" spc="4" dirty="0">
                <a:latin typeface="Times New Roman"/>
                <a:cs typeface="Times New Roman"/>
              </a:rPr>
              <a:t>on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4" dirty="0">
                <a:latin typeface="Times New Roman"/>
                <a:cs typeface="Times New Roman"/>
              </a:rPr>
              <a:t>calling </a:t>
            </a:r>
            <a:r>
              <a:rPr sz="2000" spc="4" dirty="0">
                <a:latin typeface="Times New Roman"/>
                <a:cs typeface="Times New Roman"/>
              </a:rPr>
              <a:t>the  </a:t>
            </a:r>
            <a:r>
              <a:rPr sz="2000" spc="-4" dirty="0">
                <a:latin typeface="Times New Roman"/>
                <a:cs typeface="Times New Roman"/>
              </a:rPr>
              <a:t>toarray() function.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7894" y="7160675"/>
            <a:ext cx="1919638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958"/>
              </a:lnSpc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</a:t>
            </a:r>
            <a:r>
              <a:rPr sz="813" i="1" dirty="0">
                <a:latin typeface="Times New Roman"/>
                <a:cs typeface="Times New Roman"/>
              </a:rPr>
              <a:t>KIIT,</a:t>
            </a:r>
            <a:r>
              <a:rPr sz="813" i="1" spc="7" dirty="0">
                <a:latin typeface="Times New Roman"/>
                <a:cs typeface="Times New Roman"/>
              </a:rPr>
              <a:t> </a:t>
            </a:r>
            <a:r>
              <a:rPr sz="813" i="1" spc="-4" dirty="0">
                <a:latin typeface="Times New Roman"/>
                <a:cs typeface="Times New Roman"/>
              </a:rPr>
              <a:t>BBSR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6415" y="7102935"/>
            <a:ext cx="126091" cy="178590"/>
          </a:xfrm>
          <a:prstGeom prst="rect">
            <a:avLst/>
          </a:prstGeom>
        </p:spPr>
        <p:txBody>
          <a:bodyPr vert="horz" wrap="square" lIns="0" tIns="69103" rIns="0" bIns="0" rtlCol="0">
            <a:spAutoFit/>
          </a:bodyPr>
          <a:lstStyle/>
          <a:p>
            <a:pPr marL="17950">
              <a:spcBef>
                <a:spcPts val="544"/>
              </a:spcBef>
            </a:pPr>
            <a:r>
              <a:rPr sz="707" spc="-4" dirty="0">
                <a:latin typeface="Times New Roman"/>
                <a:cs typeface="Times New Roman"/>
              </a:rPr>
              <a:t>19</a:t>
            </a:r>
            <a:endParaRPr sz="70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01541" y="7366689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5" name="object 5"/>
          <p:cNvSpPr/>
          <p:nvPr/>
        </p:nvSpPr>
        <p:spPr>
          <a:xfrm>
            <a:off x="3301419" y="7074122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4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6" name="object 6"/>
          <p:cNvSpPr txBox="1"/>
          <p:nvPr/>
        </p:nvSpPr>
        <p:spPr>
          <a:xfrm>
            <a:off x="9690100" y="273050"/>
            <a:ext cx="540712" cy="134160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13" i="1" spc="-4" dirty="0">
                <a:latin typeface="Times New Roman"/>
                <a:cs typeface="Times New Roman"/>
              </a:rPr>
              <a:t>ALLEVIATE</a:t>
            </a:r>
            <a:endParaRPr sz="813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300" y="577850"/>
            <a:ext cx="1956882" cy="1084356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1661" dirty="0">
                <a:latin typeface="Times New Roman"/>
                <a:cs typeface="Times New Roman"/>
              </a:rPr>
              <a:t>Chapter</a:t>
            </a:r>
            <a:r>
              <a:rPr sz="1661" spc="-4" dirty="0">
                <a:latin typeface="Times New Roman"/>
                <a:cs typeface="Times New Roman"/>
              </a:rPr>
              <a:t> </a:t>
            </a:r>
            <a:r>
              <a:rPr sz="1661" dirty="0">
                <a:latin typeface="Times New Roman"/>
                <a:cs typeface="Times New Roman"/>
              </a:rPr>
              <a:t>9</a:t>
            </a:r>
          </a:p>
          <a:p>
            <a:pPr marL="8975">
              <a:spcBef>
                <a:spcPts val="1611"/>
              </a:spcBef>
            </a:pPr>
            <a:r>
              <a:rPr sz="1661" dirty="0">
                <a:latin typeface="Times New Roman"/>
                <a:cs typeface="Times New Roman"/>
              </a:rPr>
              <a:t>Screen </a:t>
            </a:r>
            <a:r>
              <a:rPr sz="1661" spc="-4" dirty="0">
                <a:latin typeface="Times New Roman"/>
                <a:cs typeface="Times New Roman"/>
              </a:rPr>
              <a:t>shots </a:t>
            </a:r>
            <a:r>
              <a:rPr sz="1661" dirty="0">
                <a:latin typeface="Times New Roman"/>
                <a:cs typeface="Times New Roman"/>
              </a:rPr>
              <a:t>of</a:t>
            </a:r>
            <a:r>
              <a:rPr sz="1661" spc="-32" dirty="0">
                <a:latin typeface="Times New Roman"/>
                <a:cs typeface="Times New Roman"/>
              </a:rPr>
              <a:t> </a:t>
            </a:r>
            <a:r>
              <a:rPr sz="1661" spc="-4" dirty="0">
                <a:latin typeface="Times New Roman"/>
                <a:cs typeface="Times New Roman"/>
              </a:rPr>
              <a:t>Project</a:t>
            </a:r>
            <a:endParaRPr sz="1661" dirty="0">
              <a:latin typeface="Times New Roman"/>
              <a:cs typeface="Times New Roman"/>
            </a:endParaRPr>
          </a:p>
          <a:p>
            <a:pPr marL="8975">
              <a:spcBef>
                <a:spcPts val="1445"/>
              </a:spcBef>
              <a:tabLst>
                <a:tab pos="323103" algn="l"/>
              </a:tabLst>
            </a:pPr>
            <a:r>
              <a:rPr sz="1166" dirty="0">
                <a:latin typeface="Times New Roman"/>
                <a:cs typeface="Times New Roman"/>
              </a:rPr>
              <a:t>9.1	HOME</a:t>
            </a:r>
            <a:r>
              <a:rPr sz="1166" spc="-11" dirty="0">
                <a:latin typeface="Times New Roman"/>
                <a:cs typeface="Times New Roman"/>
              </a:rPr>
              <a:t> </a:t>
            </a:r>
            <a:r>
              <a:rPr sz="1166" spc="-4" dirty="0">
                <a:latin typeface="Times New Roman"/>
                <a:cs typeface="Times New Roman"/>
              </a:rPr>
              <a:t>PAGE</a:t>
            </a:r>
            <a:endParaRPr sz="116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3700" y="1958275"/>
            <a:ext cx="5032093" cy="2961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10" name="object 10"/>
          <p:cNvSpPr/>
          <p:nvPr/>
        </p:nvSpPr>
        <p:spPr>
          <a:xfrm>
            <a:off x="5499100" y="1958275"/>
            <a:ext cx="5032091" cy="2961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12" name="object 12"/>
          <p:cNvSpPr txBox="1"/>
          <p:nvPr/>
        </p:nvSpPr>
        <p:spPr>
          <a:xfrm>
            <a:off x="3295891" y="7102521"/>
            <a:ext cx="1920087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958"/>
              </a:lnSpc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KIIT,</a:t>
            </a:r>
            <a:r>
              <a:rPr sz="813" i="1" spc="18" dirty="0">
                <a:latin typeface="Times New Roman"/>
                <a:cs typeface="Times New Roman"/>
              </a:rPr>
              <a:t> </a:t>
            </a:r>
            <a:r>
              <a:rPr sz="813" i="1" spc="-4" dirty="0">
                <a:latin typeface="Times New Roman"/>
                <a:cs typeface="Times New Roman"/>
              </a:rPr>
              <a:t>BBSR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64567" y="7102521"/>
            <a:ext cx="213592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0">
              <a:lnSpc>
                <a:spcPts val="958"/>
              </a:lnSpc>
            </a:pPr>
            <a:r>
              <a:rPr sz="813" dirty="0">
                <a:latin typeface="Times New Roman"/>
                <a:cs typeface="Times New Roman"/>
              </a:rPr>
              <a:t>20</a:t>
            </a:r>
            <a:endParaRPr sz="81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01541" y="7366689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/>
          <p:nvPr/>
        </p:nvSpPr>
        <p:spPr>
          <a:xfrm>
            <a:off x="3301419" y="6952967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4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5" name="object 5"/>
          <p:cNvSpPr/>
          <p:nvPr/>
        </p:nvSpPr>
        <p:spPr>
          <a:xfrm>
            <a:off x="366921" y="336276"/>
            <a:ext cx="5092560" cy="2997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7" name="object 7"/>
          <p:cNvSpPr/>
          <p:nvPr/>
        </p:nvSpPr>
        <p:spPr>
          <a:xfrm>
            <a:off x="4889500" y="3442070"/>
            <a:ext cx="5457175" cy="3211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9" name="object 9"/>
          <p:cNvSpPr txBox="1"/>
          <p:nvPr/>
        </p:nvSpPr>
        <p:spPr>
          <a:xfrm>
            <a:off x="4540657" y="6803414"/>
            <a:ext cx="1142898" cy="117422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</a:pPr>
            <a:r>
              <a:rPr sz="707" spc="-4" dirty="0">
                <a:latin typeface="Times New Roman"/>
                <a:cs typeface="Times New Roman"/>
              </a:rPr>
              <a:t>Fig 6 : </a:t>
            </a:r>
            <a:r>
              <a:rPr sz="707" dirty="0">
                <a:latin typeface="Times New Roman"/>
                <a:cs typeface="Times New Roman"/>
              </a:rPr>
              <a:t>Home </a:t>
            </a:r>
            <a:r>
              <a:rPr sz="707" spc="-4" dirty="0">
                <a:latin typeface="Times New Roman"/>
                <a:cs typeface="Times New Roman"/>
              </a:rPr>
              <a:t>Page Screenshots</a:t>
            </a:r>
            <a:endParaRPr sz="707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5891" y="7102521"/>
            <a:ext cx="1920087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958"/>
              </a:lnSpc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KIIT,</a:t>
            </a:r>
            <a:r>
              <a:rPr sz="813" i="1" spc="18" dirty="0">
                <a:latin typeface="Times New Roman"/>
                <a:cs typeface="Times New Roman"/>
              </a:rPr>
              <a:t> </a:t>
            </a:r>
            <a:r>
              <a:rPr sz="813" i="1" spc="-4" dirty="0">
                <a:latin typeface="Times New Roman"/>
                <a:cs typeface="Times New Roman"/>
              </a:rPr>
              <a:t>BBSR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4567" y="7102521"/>
            <a:ext cx="213592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0">
              <a:lnSpc>
                <a:spcPts val="958"/>
              </a:lnSpc>
            </a:pPr>
            <a:r>
              <a:rPr sz="813" dirty="0">
                <a:latin typeface="Times New Roman"/>
                <a:cs typeface="Times New Roman"/>
              </a:rPr>
              <a:t>21</a:t>
            </a:r>
            <a:endParaRPr sz="81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798401" y="7332586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6" name="object 6"/>
          <p:cNvSpPr/>
          <p:nvPr/>
        </p:nvSpPr>
        <p:spPr>
          <a:xfrm>
            <a:off x="3310843" y="7027007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5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7" name="object 7"/>
          <p:cNvSpPr txBox="1"/>
          <p:nvPr/>
        </p:nvSpPr>
        <p:spPr>
          <a:xfrm>
            <a:off x="622300" y="349250"/>
            <a:ext cx="1255528" cy="188923"/>
          </a:xfrm>
          <a:prstGeom prst="rect">
            <a:avLst/>
          </a:prstGeom>
        </p:spPr>
        <p:txBody>
          <a:bodyPr vert="horz" wrap="square" lIns="0" tIns="9423" rIns="0" bIns="0" rtlCol="0">
            <a:spAutoFit/>
          </a:bodyPr>
          <a:lstStyle/>
          <a:p>
            <a:pPr marL="8975">
              <a:spcBef>
                <a:spcPts val="74"/>
              </a:spcBef>
              <a:tabLst>
                <a:tab pos="323103" algn="l"/>
              </a:tabLst>
            </a:pPr>
            <a:r>
              <a:rPr sz="1166" dirty="0">
                <a:latin typeface="Times New Roman"/>
                <a:cs typeface="Times New Roman"/>
              </a:rPr>
              <a:t>9</a:t>
            </a:r>
            <a:r>
              <a:rPr sz="1166" spc="4" dirty="0">
                <a:latin typeface="Times New Roman"/>
                <a:cs typeface="Times New Roman"/>
              </a:rPr>
              <a:t>.</a:t>
            </a:r>
            <a:r>
              <a:rPr sz="1166" dirty="0">
                <a:latin typeface="Times New Roman"/>
                <a:cs typeface="Times New Roman"/>
              </a:rPr>
              <a:t>2	DA</a:t>
            </a:r>
            <a:r>
              <a:rPr sz="1166" spc="-11" dirty="0">
                <a:latin typeface="Times New Roman"/>
                <a:cs typeface="Times New Roman"/>
              </a:rPr>
              <a:t>S</a:t>
            </a:r>
            <a:r>
              <a:rPr sz="1166" dirty="0">
                <a:latin typeface="Times New Roman"/>
                <a:cs typeface="Times New Roman"/>
              </a:rPr>
              <a:t>H</a:t>
            </a:r>
            <a:r>
              <a:rPr sz="1166" spc="-11" dirty="0">
                <a:latin typeface="Times New Roman"/>
                <a:cs typeface="Times New Roman"/>
              </a:rPr>
              <a:t>B</a:t>
            </a:r>
            <a:r>
              <a:rPr sz="1166" dirty="0">
                <a:latin typeface="Times New Roman"/>
                <a:cs typeface="Times New Roman"/>
              </a:rPr>
              <a:t>OARD</a:t>
            </a:r>
          </a:p>
        </p:txBody>
      </p:sp>
      <p:sp>
        <p:nvSpPr>
          <p:cNvPr id="8" name="object 8"/>
          <p:cNvSpPr/>
          <p:nvPr/>
        </p:nvSpPr>
        <p:spPr>
          <a:xfrm>
            <a:off x="984488" y="971204"/>
            <a:ext cx="8462980" cy="4980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10" name="object 10"/>
          <p:cNvSpPr txBox="1"/>
          <p:nvPr/>
        </p:nvSpPr>
        <p:spPr>
          <a:xfrm>
            <a:off x="4519881" y="6476554"/>
            <a:ext cx="1653638" cy="117422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</a:pPr>
            <a:r>
              <a:rPr sz="707" spc="-4" dirty="0">
                <a:latin typeface="Times New Roman"/>
                <a:cs typeface="Times New Roman"/>
              </a:rPr>
              <a:t>Fig 7 : Dashboard</a:t>
            </a:r>
            <a:r>
              <a:rPr sz="707" spc="11" dirty="0">
                <a:latin typeface="Times New Roman"/>
                <a:cs typeface="Times New Roman"/>
              </a:rPr>
              <a:t> </a:t>
            </a:r>
            <a:r>
              <a:rPr sz="707" spc="-4" dirty="0">
                <a:latin typeface="Times New Roman"/>
                <a:cs typeface="Times New Roman"/>
              </a:rPr>
              <a:t>Sceenshot</a:t>
            </a:r>
            <a:endParaRPr sz="707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5891" y="7102521"/>
            <a:ext cx="1920087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958"/>
              </a:lnSpc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KIIT,</a:t>
            </a:r>
            <a:r>
              <a:rPr sz="813" i="1" spc="18" dirty="0">
                <a:latin typeface="Times New Roman"/>
                <a:cs typeface="Times New Roman"/>
              </a:rPr>
              <a:t> </a:t>
            </a:r>
            <a:r>
              <a:rPr sz="813" i="1" spc="-4" dirty="0">
                <a:latin typeface="Times New Roman"/>
                <a:cs typeface="Times New Roman"/>
              </a:rPr>
              <a:t>BBSR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4567" y="7102521"/>
            <a:ext cx="213592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0">
              <a:lnSpc>
                <a:spcPts val="958"/>
              </a:lnSpc>
            </a:pPr>
            <a:r>
              <a:rPr sz="813" dirty="0">
                <a:latin typeface="Times New Roman"/>
                <a:cs typeface="Times New Roman"/>
              </a:rPr>
              <a:t>22</a:t>
            </a:r>
            <a:endParaRPr sz="81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801093" y="7312394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4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6" name="object 6"/>
          <p:cNvSpPr/>
          <p:nvPr/>
        </p:nvSpPr>
        <p:spPr>
          <a:xfrm>
            <a:off x="3310843" y="6768991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5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7" name="object 7"/>
          <p:cNvSpPr txBox="1"/>
          <p:nvPr/>
        </p:nvSpPr>
        <p:spPr>
          <a:xfrm>
            <a:off x="469900" y="350442"/>
            <a:ext cx="794240" cy="188923"/>
          </a:xfrm>
          <a:prstGeom prst="rect">
            <a:avLst/>
          </a:prstGeom>
        </p:spPr>
        <p:txBody>
          <a:bodyPr vert="horz" wrap="square" lIns="0" tIns="9423" rIns="0" bIns="0" rtlCol="0">
            <a:spAutoFit/>
          </a:bodyPr>
          <a:lstStyle/>
          <a:p>
            <a:pPr marL="8975">
              <a:spcBef>
                <a:spcPts val="74"/>
              </a:spcBef>
              <a:tabLst>
                <a:tab pos="323103" algn="l"/>
              </a:tabLst>
            </a:pPr>
            <a:r>
              <a:rPr sz="1166" dirty="0">
                <a:latin typeface="Times New Roman"/>
                <a:cs typeface="Times New Roman"/>
              </a:rPr>
              <a:t>9</a:t>
            </a:r>
            <a:r>
              <a:rPr sz="1166" spc="4" dirty="0">
                <a:latin typeface="Times New Roman"/>
                <a:cs typeface="Times New Roman"/>
              </a:rPr>
              <a:t>.</a:t>
            </a:r>
            <a:r>
              <a:rPr sz="1166" dirty="0">
                <a:latin typeface="Times New Roman"/>
                <a:cs typeface="Times New Roman"/>
              </a:rPr>
              <a:t>3	LO</a:t>
            </a:r>
            <a:r>
              <a:rPr sz="1166" spc="-7" dirty="0">
                <a:latin typeface="Times New Roman"/>
                <a:cs typeface="Times New Roman"/>
              </a:rPr>
              <a:t>G</a:t>
            </a:r>
            <a:r>
              <a:rPr sz="1166" dirty="0">
                <a:latin typeface="Times New Roman"/>
                <a:cs typeface="Times New Roman"/>
              </a:rPr>
              <a:t>IN</a:t>
            </a:r>
            <a:endParaRPr sz="116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100" y="3867769"/>
            <a:ext cx="868280" cy="188923"/>
          </a:xfrm>
          <a:prstGeom prst="rect">
            <a:avLst/>
          </a:prstGeom>
        </p:spPr>
        <p:txBody>
          <a:bodyPr vert="horz" wrap="square" lIns="0" tIns="9423" rIns="0" bIns="0" rtlCol="0">
            <a:spAutoFit/>
          </a:bodyPr>
          <a:lstStyle/>
          <a:p>
            <a:pPr marL="8975">
              <a:spcBef>
                <a:spcPts val="74"/>
              </a:spcBef>
              <a:tabLst>
                <a:tab pos="323103" algn="l"/>
              </a:tabLst>
            </a:pPr>
            <a:r>
              <a:rPr sz="1166" dirty="0">
                <a:latin typeface="Times New Roman"/>
                <a:cs typeface="Times New Roman"/>
              </a:rPr>
              <a:t>9</a:t>
            </a:r>
            <a:r>
              <a:rPr sz="1166" spc="4" dirty="0">
                <a:latin typeface="Times New Roman"/>
                <a:cs typeface="Times New Roman"/>
              </a:rPr>
              <a:t>.</a:t>
            </a:r>
            <a:r>
              <a:rPr sz="1166" dirty="0">
                <a:latin typeface="Times New Roman"/>
                <a:cs typeface="Times New Roman"/>
              </a:rPr>
              <a:t>4	SIG</a:t>
            </a:r>
            <a:r>
              <a:rPr sz="1166" spc="-11" dirty="0">
                <a:latin typeface="Times New Roman"/>
                <a:cs typeface="Times New Roman"/>
              </a:rPr>
              <a:t>N</a:t>
            </a:r>
            <a:r>
              <a:rPr sz="1166" dirty="0">
                <a:latin typeface="Times New Roman"/>
                <a:cs typeface="Times New Roman"/>
              </a:rPr>
              <a:t>UP</a:t>
            </a:r>
          </a:p>
        </p:txBody>
      </p:sp>
      <p:sp>
        <p:nvSpPr>
          <p:cNvPr id="9" name="object 9"/>
          <p:cNvSpPr/>
          <p:nvPr/>
        </p:nvSpPr>
        <p:spPr>
          <a:xfrm>
            <a:off x="1460500" y="600904"/>
            <a:ext cx="4812948" cy="2832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11" name="object 11"/>
          <p:cNvSpPr/>
          <p:nvPr/>
        </p:nvSpPr>
        <p:spPr>
          <a:xfrm>
            <a:off x="1414380" y="4122966"/>
            <a:ext cx="4812948" cy="2832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13" name="object 13"/>
          <p:cNvSpPr txBox="1"/>
          <p:nvPr/>
        </p:nvSpPr>
        <p:spPr>
          <a:xfrm>
            <a:off x="7893653" y="1797050"/>
            <a:ext cx="906870" cy="117422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</a:pPr>
            <a:r>
              <a:rPr sz="707" spc="-4" dirty="0">
                <a:latin typeface="Times New Roman"/>
                <a:cs typeface="Times New Roman"/>
              </a:rPr>
              <a:t>Fig 8 : </a:t>
            </a:r>
            <a:r>
              <a:rPr sz="707" dirty="0">
                <a:latin typeface="Times New Roman"/>
                <a:cs typeface="Times New Roman"/>
              </a:rPr>
              <a:t>Login</a:t>
            </a:r>
            <a:r>
              <a:rPr sz="707" spc="-42" dirty="0">
                <a:latin typeface="Times New Roman"/>
                <a:cs typeface="Times New Roman"/>
              </a:rPr>
              <a:t> </a:t>
            </a:r>
            <a:r>
              <a:rPr sz="707" dirty="0">
                <a:latin typeface="Times New Roman"/>
                <a:cs typeface="Times New Roman"/>
              </a:rPr>
              <a:t>Screenshot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302688" y="7252089"/>
            <a:ext cx="1919638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958"/>
              </a:lnSpc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</a:t>
            </a:r>
            <a:r>
              <a:rPr sz="813" i="1" dirty="0">
                <a:latin typeface="Times New Roman"/>
                <a:cs typeface="Times New Roman"/>
              </a:rPr>
              <a:t>KIIT,</a:t>
            </a:r>
            <a:r>
              <a:rPr sz="813" i="1" spc="7" dirty="0">
                <a:latin typeface="Times New Roman"/>
                <a:cs typeface="Times New Roman"/>
              </a:rPr>
              <a:t> </a:t>
            </a:r>
            <a:r>
              <a:rPr sz="813" i="1" spc="-4" dirty="0">
                <a:latin typeface="Times New Roman"/>
                <a:cs typeface="Times New Roman"/>
              </a:rPr>
              <a:t>BBSR</a:t>
            </a:r>
            <a:endParaRPr sz="813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9724" y="7264565"/>
            <a:ext cx="106796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841"/>
              </a:lnSpc>
            </a:pPr>
            <a:r>
              <a:rPr sz="707" spc="-11" dirty="0">
                <a:latin typeface="Times New Roman"/>
                <a:cs typeface="Times New Roman"/>
              </a:rPr>
              <a:t>2</a:t>
            </a:r>
            <a:r>
              <a:rPr sz="707" spc="-4" dirty="0">
                <a:latin typeface="Times New Roman"/>
                <a:cs typeface="Times New Roman"/>
              </a:rPr>
              <a:t>3</a:t>
            </a:r>
            <a:endParaRPr sz="70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3653" y="5400536"/>
            <a:ext cx="1070654" cy="117422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</a:pPr>
            <a:r>
              <a:rPr sz="707" spc="-4" dirty="0">
                <a:latin typeface="Times New Roman"/>
                <a:cs typeface="Times New Roman"/>
              </a:rPr>
              <a:t>Fig </a:t>
            </a:r>
            <a:r>
              <a:rPr sz="707" dirty="0">
                <a:latin typeface="Times New Roman"/>
                <a:cs typeface="Times New Roman"/>
              </a:rPr>
              <a:t>9: </a:t>
            </a:r>
            <a:r>
              <a:rPr sz="707" spc="-4" dirty="0">
                <a:latin typeface="Times New Roman"/>
                <a:cs typeface="Times New Roman"/>
              </a:rPr>
              <a:t>Signup </a:t>
            </a:r>
            <a:r>
              <a:rPr sz="707" dirty="0">
                <a:latin typeface="Times New Roman"/>
                <a:cs typeface="Times New Roman"/>
              </a:rPr>
              <a:t>page</a:t>
            </a:r>
            <a:r>
              <a:rPr sz="707" spc="-11" dirty="0">
                <a:latin typeface="Times New Roman"/>
                <a:cs typeface="Times New Roman"/>
              </a:rPr>
              <a:t> </a:t>
            </a:r>
            <a:r>
              <a:rPr sz="707" spc="-4" dirty="0">
                <a:latin typeface="Times New Roman"/>
                <a:cs typeface="Times New Roman"/>
              </a:rPr>
              <a:t>sceenshot</a:t>
            </a:r>
            <a:endParaRPr sz="70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793465" y="7307459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6" name="object 6"/>
          <p:cNvSpPr/>
          <p:nvPr/>
        </p:nvSpPr>
        <p:spPr>
          <a:xfrm>
            <a:off x="3310843" y="6908543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5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7" name="object 7"/>
          <p:cNvSpPr txBox="1"/>
          <p:nvPr/>
        </p:nvSpPr>
        <p:spPr>
          <a:xfrm>
            <a:off x="546100" y="349250"/>
            <a:ext cx="1258219" cy="188923"/>
          </a:xfrm>
          <a:prstGeom prst="rect">
            <a:avLst/>
          </a:prstGeom>
        </p:spPr>
        <p:txBody>
          <a:bodyPr vert="horz" wrap="square" lIns="0" tIns="9423" rIns="0" bIns="0" rtlCol="0">
            <a:spAutoFit/>
          </a:bodyPr>
          <a:lstStyle/>
          <a:p>
            <a:pPr marL="8975">
              <a:spcBef>
                <a:spcPts val="74"/>
              </a:spcBef>
              <a:tabLst>
                <a:tab pos="323103" algn="l"/>
              </a:tabLst>
            </a:pPr>
            <a:r>
              <a:rPr sz="1166" dirty="0">
                <a:latin typeface="Times New Roman"/>
                <a:cs typeface="Times New Roman"/>
              </a:rPr>
              <a:t>9.5	DARK</a:t>
            </a:r>
            <a:r>
              <a:rPr sz="1166" spc="-49" dirty="0">
                <a:latin typeface="Times New Roman"/>
                <a:cs typeface="Times New Roman"/>
              </a:rPr>
              <a:t> </a:t>
            </a:r>
            <a:r>
              <a:rPr sz="1166" spc="-4" dirty="0">
                <a:latin typeface="Times New Roman"/>
                <a:cs typeface="Times New Roman"/>
              </a:rPr>
              <a:t>DIARY</a:t>
            </a:r>
            <a:endParaRPr sz="116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9680" y="871492"/>
            <a:ext cx="9255130" cy="5447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10" name="object 10"/>
          <p:cNvSpPr txBox="1"/>
          <p:nvPr/>
        </p:nvSpPr>
        <p:spPr>
          <a:xfrm>
            <a:off x="4673247" y="6450917"/>
            <a:ext cx="1084564" cy="117422"/>
          </a:xfrm>
          <a:prstGeom prst="rect">
            <a:avLst/>
          </a:prstGeom>
        </p:spPr>
        <p:txBody>
          <a:bodyPr vert="horz" wrap="square" lIns="0" tIns="8526" rIns="0" bIns="0" rtlCol="0">
            <a:spAutoFit/>
          </a:bodyPr>
          <a:lstStyle/>
          <a:p>
            <a:pPr marL="8975">
              <a:spcBef>
                <a:spcPts val="67"/>
              </a:spcBef>
            </a:pPr>
            <a:r>
              <a:rPr sz="707" spc="-4" dirty="0">
                <a:latin typeface="Times New Roman"/>
                <a:cs typeface="Times New Roman"/>
              </a:rPr>
              <a:t>Fig </a:t>
            </a:r>
            <a:r>
              <a:rPr sz="707" dirty="0">
                <a:latin typeface="Times New Roman"/>
                <a:cs typeface="Times New Roman"/>
              </a:rPr>
              <a:t>10: </a:t>
            </a:r>
            <a:r>
              <a:rPr sz="707" spc="-4" dirty="0">
                <a:latin typeface="Times New Roman"/>
                <a:cs typeface="Times New Roman"/>
              </a:rPr>
              <a:t>Dark diary screenshot</a:t>
            </a:r>
            <a:endParaRPr sz="707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5891" y="6974150"/>
            <a:ext cx="1919638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958"/>
              </a:lnSpc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</a:t>
            </a:r>
            <a:r>
              <a:rPr sz="813" i="1" dirty="0">
                <a:latin typeface="Times New Roman"/>
                <a:cs typeface="Times New Roman"/>
              </a:rPr>
              <a:t>KIIT,</a:t>
            </a:r>
            <a:r>
              <a:rPr sz="813" i="1" spc="7" dirty="0">
                <a:latin typeface="Times New Roman"/>
                <a:cs typeface="Times New Roman"/>
              </a:rPr>
              <a:t> </a:t>
            </a:r>
            <a:r>
              <a:rPr sz="813" i="1" spc="-4" dirty="0">
                <a:latin typeface="Times New Roman"/>
                <a:cs typeface="Times New Roman"/>
              </a:rPr>
              <a:t>BBSR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6568" y="6986626"/>
            <a:ext cx="12474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0">
              <a:lnSpc>
                <a:spcPts val="841"/>
              </a:lnSpc>
            </a:pPr>
            <a:r>
              <a:rPr sz="707" spc="-4" dirty="0">
                <a:latin typeface="Times New Roman"/>
                <a:cs typeface="Times New Roman"/>
              </a:rPr>
              <a:t>24</a:t>
            </a:r>
            <a:endParaRPr sz="70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01419" y="6867261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4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 txBox="1"/>
          <p:nvPr/>
        </p:nvSpPr>
        <p:spPr>
          <a:xfrm>
            <a:off x="9537700" y="310558"/>
            <a:ext cx="540712" cy="134160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13" i="1" spc="-4" dirty="0">
                <a:latin typeface="Times New Roman"/>
                <a:cs typeface="Times New Roman"/>
              </a:rPr>
              <a:t>ALLEVIATE</a:t>
            </a:r>
            <a:endParaRPr sz="813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5891" y="6974150"/>
            <a:ext cx="1919638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958"/>
              </a:lnSpc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</a:t>
            </a:r>
            <a:r>
              <a:rPr sz="813" i="1" dirty="0">
                <a:latin typeface="Times New Roman"/>
                <a:cs typeface="Times New Roman"/>
              </a:rPr>
              <a:t>KIIT,</a:t>
            </a:r>
            <a:r>
              <a:rPr sz="813" i="1" spc="7" dirty="0">
                <a:latin typeface="Times New Roman"/>
                <a:cs typeface="Times New Roman"/>
              </a:rPr>
              <a:t> </a:t>
            </a:r>
            <a:r>
              <a:rPr sz="813" i="1" spc="-4" dirty="0">
                <a:latin typeface="Times New Roman"/>
                <a:cs typeface="Times New Roman"/>
              </a:rPr>
              <a:t>BBSR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6568" y="6986626"/>
            <a:ext cx="12474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0">
              <a:lnSpc>
                <a:spcPts val="841"/>
              </a:lnSpc>
            </a:pPr>
            <a:r>
              <a:rPr sz="707" spc="-4" dirty="0">
                <a:latin typeface="Times New Roman"/>
                <a:cs typeface="Times New Roman"/>
              </a:rPr>
              <a:t>25</a:t>
            </a:r>
            <a:endParaRPr sz="70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8500" y="444718"/>
            <a:ext cx="2738132" cy="483807"/>
          </a:xfrm>
          <a:prstGeom prst="rect">
            <a:avLst/>
          </a:prstGeom>
        </p:spPr>
        <p:txBody>
          <a:bodyPr vert="horz" wrap="square" lIns="0" tIns="8974" rIns="0" bIns="0" rtlCol="0" anchor="ctr">
            <a:spAutoFit/>
          </a:bodyPr>
          <a:lstStyle/>
          <a:p>
            <a:pPr marL="8975">
              <a:spcBef>
                <a:spcPts val="71"/>
              </a:spcBef>
            </a:pPr>
            <a:r>
              <a:rPr dirty="0"/>
              <a:t>Chapter</a:t>
            </a:r>
            <a:r>
              <a:rPr spc="-57" dirty="0"/>
              <a:t> </a:t>
            </a:r>
            <a:r>
              <a:rPr dirty="0"/>
              <a:t>10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3300" y="1220002"/>
            <a:ext cx="4495800" cy="439949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2800" spc="-4" dirty="0">
                <a:latin typeface="Times New Roman"/>
                <a:cs typeface="Times New Roman"/>
              </a:rPr>
              <a:t>Conclusion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4" dirty="0">
                <a:latin typeface="Times New Roman"/>
                <a:cs typeface="Times New Roman"/>
              </a:rPr>
              <a:t>Future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Scope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3249" y="2330450"/>
            <a:ext cx="8291702" cy="3672056"/>
          </a:xfrm>
          <a:prstGeom prst="rect">
            <a:avLst/>
          </a:prstGeom>
        </p:spPr>
        <p:txBody>
          <a:bodyPr vert="horz" wrap="square" lIns="0" tIns="9423" rIns="0" bIns="0" rtlCol="0">
            <a:spAutoFit/>
          </a:bodyPr>
          <a:lstStyle/>
          <a:p>
            <a:pPr marL="403879" lvl="1" indent="-395353">
              <a:spcBef>
                <a:spcPts val="74"/>
              </a:spcBef>
              <a:buAutoNum type="arabicPeriod"/>
              <a:tabLst>
                <a:tab pos="403879" algn="l"/>
                <a:tab pos="404328" algn="l"/>
              </a:tabLst>
            </a:pPr>
            <a:r>
              <a:rPr sz="2000" dirty="0">
                <a:latin typeface="Times New Roman"/>
                <a:cs typeface="Times New Roman"/>
              </a:rPr>
              <a:t>Conclusion</a:t>
            </a:r>
          </a:p>
          <a:p>
            <a:pPr lvl="1">
              <a:spcBef>
                <a:spcPts val="21"/>
              </a:spcBef>
              <a:buFont typeface="Times New Roman"/>
              <a:buAutoNum type="arabicPeriod"/>
            </a:pPr>
            <a:endParaRPr dirty="0">
              <a:latin typeface="Times New Roman"/>
              <a:cs typeface="Times New Roman"/>
            </a:endParaRPr>
          </a:p>
          <a:p>
            <a:pPr marL="125203" marR="29618"/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4" dirty="0">
                <a:latin typeface="Times New Roman"/>
                <a:cs typeface="Times New Roman"/>
              </a:rPr>
              <a:t>idea behind Alleviate is to </a:t>
            </a:r>
            <a:r>
              <a:rPr sz="1400" dirty="0">
                <a:latin typeface="Times New Roman"/>
                <a:cs typeface="Times New Roman"/>
              </a:rPr>
              <a:t>spread </a:t>
            </a:r>
            <a:r>
              <a:rPr sz="1400" spc="-4" dirty="0">
                <a:latin typeface="Times New Roman"/>
                <a:cs typeface="Times New Roman"/>
              </a:rPr>
              <a:t>awareness regarding good </a:t>
            </a:r>
            <a:r>
              <a:rPr sz="1400" dirty="0">
                <a:latin typeface="Times New Roman"/>
                <a:cs typeface="Times New Roman"/>
              </a:rPr>
              <a:t>mental </a:t>
            </a:r>
            <a:r>
              <a:rPr sz="1400" spc="-4" dirty="0">
                <a:latin typeface="Times New Roman"/>
                <a:cs typeface="Times New Roman"/>
              </a:rPr>
              <a:t>health  and help those </a:t>
            </a:r>
            <a:r>
              <a:rPr sz="1400" dirty="0">
                <a:latin typeface="Times New Roman"/>
                <a:cs typeface="Times New Roman"/>
              </a:rPr>
              <a:t>who </a:t>
            </a:r>
            <a:r>
              <a:rPr sz="1400" spc="-7" dirty="0">
                <a:latin typeface="Times New Roman"/>
                <a:cs typeface="Times New Roman"/>
              </a:rPr>
              <a:t>are </a:t>
            </a:r>
            <a:r>
              <a:rPr sz="1400" spc="-4" dirty="0">
                <a:latin typeface="Times New Roman"/>
                <a:cs typeface="Times New Roman"/>
              </a:rPr>
              <a:t>need by </a:t>
            </a:r>
            <a:r>
              <a:rPr sz="1400" dirty="0">
                <a:latin typeface="Times New Roman"/>
                <a:cs typeface="Times New Roman"/>
              </a:rPr>
              <a:t>providing </a:t>
            </a:r>
            <a:r>
              <a:rPr sz="1400" spc="-7" dirty="0">
                <a:latin typeface="Times New Roman"/>
                <a:cs typeface="Times New Roman"/>
              </a:rPr>
              <a:t>them </a:t>
            </a:r>
            <a:r>
              <a:rPr sz="1400" dirty="0">
                <a:latin typeface="Times New Roman"/>
                <a:cs typeface="Times New Roman"/>
              </a:rPr>
              <a:t>with </a:t>
            </a:r>
            <a:r>
              <a:rPr sz="1400" spc="-7" dirty="0">
                <a:latin typeface="Times New Roman"/>
                <a:cs typeface="Times New Roman"/>
              </a:rPr>
              <a:t>the </a:t>
            </a:r>
            <a:r>
              <a:rPr sz="1400" spc="-4" dirty="0">
                <a:latin typeface="Times New Roman"/>
                <a:cs typeface="Times New Roman"/>
              </a:rPr>
              <a:t>insights of their </a:t>
            </a:r>
            <a:r>
              <a:rPr sz="1400" spc="7" dirty="0">
                <a:latin typeface="Times New Roman"/>
                <a:cs typeface="Times New Roman"/>
              </a:rPr>
              <a:t>own  </a:t>
            </a:r>
            <a:r>
              <a:rPr sz="1400" spc="-4" dirty="0">
                <a:latin typeface="Times New Roman"/>
                <a:cs typeface="Times New Roman"/>
              </a:rPr>
              <a:t>thoughts.</a:t>
            </a:r>
            <a:endParaRPr sz="1400" dirty="0">
              <a:latin typeface="Times New Roman"/>
              <a:cs typeface="Times New Roman"/>
            </a:endParaRPr>
          </a:p>
          <a:p>
            <a:pPr marL="125203" marR="4039">
              <a:spcBef>
                <a:spcPts val="7"/>
              </a:spcBef>
            </a:pPr>
            <a:r>
              <a:rPr sz="1400" dirty="0">
                <a:latin typeface="Times New Roman"/>
                <a:cs typeface="Times New Roman"/>
              </a:rPr>
              <a:t>This was </a:t>
            </a:r>
            <a:r>
              <a:rPr sz="1400" spc="-4" dirty="0">
                <a:latin typeface="Times New Roman"/>
                <a:cs typeface="Times New Roman"/>
              </a:rPr>
              <a:t>made possible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4" dirty="0">
                <a:latin typeface="Times New Roman"/>
                <a:cs typeface="Times New Roman"/>
              </a:rPr>
              <a:t>using </a:t>
            </a:r>
            <a:r>
              <a:rPr sz="1400" spc="-7" dirty="0">
                <a:latin typeface="Times New Roman"/>
                <a:cs typeface="Times New Roman"/>
              </a:rPr>
              <a:t>and </a:t>
            </a:r>
            <a:r>
              <a:rPr sz="1400" spc="-4" dirty="0">
                <a:latin typeface="Times New Roman"/>
                <a:cs typeface="Times New Roman"/>
              </a:rPr>
              <a:t>combing several </a:t>
            </a:r>
            <a:r>
              <a:rPr sz="1400" dirty="0">
                <a:latin typeface="Times New Roman"/>
                <a:cs typeface="Times New Roman"/>
              </a:rPr>
              <a:t>different </a:t>
            </a:r>
            <a:r>
              <a:rPr sz="1400" spc="-4" dirty="0">
                <a:latin typeface="Times New Roman"/>
                <a:cs typeface="Times New Roman"/>
              </a:rPr>
              <a:t>technologies </a:t>
            </a:r>
            <a:r>
              <a:rPr sz="1400" spc="-7" dirty="0">
                <a:latin typeface="Times New Roman"/>
                <a:cs typeface="Times New Roman"/>
              </a:rPr>
              <a:t>to  </a:t>
            </a:r>
            <a:r>
              <a:rPr sz="1400" dirty="0">
                <a:latin typeface="Times New Roman"/>
                <a:cs typeface="Times New Roman"/>
              </a:rPr>
              <a:t>create </a:t>
            </a:r>
            <a:r>
              <a:rPr sz="1400" spc="-4" dirty="0">
                <a:latin typeface="Times New Roman"/>
                <a:cs typeface="Times New Roman"/>
              </a:rPr>
              <a:t>one whole web based application backed by Machine Learning</a:t>
            </a:r>
            <a:r>
              <a:rPr sz="1400" spc="32" dirty="0">
                <a:latin typeface="Times New Roman"/>
                <a:cs typeface="Times New Roman"/>
              </a:rPr>
              <a:t> </a:t>
            </a:r>
            <a:r>
              <a:rPr sz="1400" spc="-7" dirty="0">
                <a:latin typeface="Times New Roman"/>
                <a:cs typeface="Times New Roman"/>
              </a:rPr>
              <a:t>and</a:t>
            </a:r>
            <a:endParaRPr sz="1400" dirty="0">
              <a:latin typeface="Times New Roman"/>
              <a:cs typeface="Times New Roman"/>
            </a:endParaRPr>
          </a:p>
          <a:p>
            <a:pPr marL="125203"/>
            <a:r>
              <a:rPr sz="1400" spc="-4" dirty="0">
                <a:latin typeface="Times New Roman"/>
                <a:cs typeface="Times New Roman"/>
              </a:rPr>
              <a:t>authenticated user account based system</a:t>
            </a:r>
            <a:r>
              <a:rPr sz="1400" spc="7" dirty="0">
                <a:latin typeface="Times New Roman"/>
                <a:cs typeface="Times New Roman"/>
              </a:rPr>
              <a:t> </a:t>
            </a:r>
            <a:r>
              <a:rPr sz="1400" i="1" spc="-4" dirty="0">
                <a:latin typeface="Times New Roman"/>
                <a:cs typeface="Times New Roman"/>
              </a:rPr>
              <a:t>Alleviate</a:t>
            </a:r>
            <a:r>
              <a:rPr sz="1400" spc="-4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endParaRPr sz="2400" dirty="0">
              <a:latin typeface="Times New Roman"/>
              <a:cs typeface="Times New Roman"/>
            </a:endParaRPr>
          </a:p>
          <a:p>
            <a:pPr marL="403879" lvl="1" indent="-395353">
              <a:buAutoNum type="arabicPeriod" startAt="2"/>
              <a:tabLst>
                <a:tab pos="403879" algn="l"/>
                <a:tab pos="404328" algn="l"/>
              </a:tabLst>
            </a:pPr>
            <a:r>
              <a:rPr dirty="0">
                <a:latin typeface="Times New Roman"/>
                <a:cs typeface="Times New Roman"/>
              </a:rPr>
              <a:t>Future</a:t>
            </a:r>
            <a:r>
              <a:rPr spc="-14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Scope</a:t>
            </a:r>
            <a:endParaRPr dirty="0">
              <a:latin typeface="Times New Roman"/>
              <a:cs typeface="Times New Roman"/>
            </a:endParaRPr>
          </a:p>
          <a:p>
            <a:pPr lvl="1">
              <a:spcBef>
                <a:spcPts val="21"/>
              </a:spcBef>
              <a:buFont typeface="Times New Roman"/>
              <a:buAutoNum type="arabicPeriod" startAt="2"/>
            </a:pPr>
            <a:endParaRPr sz="1600" dirty="0">
              <a:latin typeface="Times New Roman"/>
              <a:cs typeface="Times New Roman"/>
            </a:endParaRPr>
          </a:p>
          <a:p>
            <a:pPr marL="654733" lvl="2" indent="-162000">
              <a:buSzPct val="72727"/>
              <a:buAutoNum type="arabicPeriod"/>
              <a:tabLst>
                <a:tab pos="655182" algn="l"/>
              </a:tabLst>
            </a:pPr>
            <a:r>
              <a:rPr spc="-4" dirty="0">
                <a:latin typeface="Times New Roman"/>
                <a:cs typeface="Times New Roman"/>
              </a:rPr>
              <a:t>Better </a:t>
            </a:r>
            <a:r>
              <a:rPr dirty="0">
                <a:latin typeface="Times New Roman"/>
                <a:cs typeface="Times New Roman"/>
              </a:rPr>
              <a:t>prediction </a:t>
            </a:r>
            <a:r>
              <a:rPr spc="-4" dirty="0">
                <a:latin typeface="Times New Roman"/>
                <a:cs typeface="Times New Roman"/>
              </a:rPr>
              <a:t>accuracy</a:t>
            </a:r>
            <a:endParaRPr dirty="0">
              <a:latin typeface="Times New Roman"/>
              <a:cs typeface="Times New Roman"/>
            </a:endParaRPr>
          </a:p>
          <a:p>
            <a:pPr marL="654733" lvl="2" indent="-162000">
              <a:buSzPct val="72727"/>
              <a:buAutoNum type="arabicPeriod"/>
              <a:tabLst>
                <a:tab pos="655182" algn="l"/>
              </a:tabLst>
            </a:pPr>
            <a:r>
              <a:rPr dirty="0">
                <a:latin typeface="Times New Roman"/>
                <a:cs typeface="Times New Roman"/>
              </a:rPr>
              <a:t>Complex sentence and sentiment</a:t>
            </a:r>
            <a:r>
              <a:rPr spc="-28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analysis</a:t>
            </a:r>
            <a:endParaRPr dirty="0">
              <a:latin typeface="Times New Roman"/>
              <a:cs typeface="Times New Roman"/>
            </a:endParaRPr>
          </a:p>
          <a:p>
            <a:pPr marL="654733" lvl="2" indent="-162000">
              <a:buSzPct val="72727"/>
              <a:buAutoNum type="arabicPeriod"/>
              <a:tabLst>
                <a:tab pos="655182" algn="l"/>
              </a:tabLst>
            </a:pPr>
            <a:r>
              <a:rPr dirty="0">
                <a:latin typeface="Times New Roman"/>
                <a:cs typeface="Times New Roman"/>
              </a:rPr>
              <a:t>More secure </a:t>
            </a:r>
            <a:r>
              <a:rPr spc="-4" dirty="0">
                <a:latin typeface="Times New Roman"/>
                <a:cs typeface="Times New Roman"/>
              </a:rPr>
              <a:t>digital </a:t>
            </a:r>
            <a:r>
              <a:rPr dirty="0">
                <a:latin typeface="Times New Roman"/>
                <a:cs typeface="Times New Roman"/>
              </a:rPr>
              <a:t>journaling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system</a:t>
            </a:r>
            <a:endParaRPr dirty="0">
              <a:latin typeface="Times New Roman"/>
              <a:cs typeface="Times New Roman"/>
            </a:endParaRPr>
          </a:p>
          <a:p>
            <a:pPr marL="654733" lvl="2" indent="-162000">
              <a:buSzPct val="72727"/>
              <a:buAutoNum type="arabicPeriod"/>
              <a:tabLst>
                <a:tab pos="655182" algn="l"/>
              </a:tabLst>
            </a:pPr>
            <a:r>
              <a:rPr dirty="0">
                <a:latin typeface="Times New Roman"/>
                <a:cs typeface="Times New Roman"/>
              </a:rPr>
              <a:t>More secure </a:t>
            </a:r>
            <a:r>
              <a:rPr spc="-4" dirty="0">
                <a:latin typeface="Times New Roman"/>
                <a:cs typeface="Times New Roman"/>
              </a:rPr>
              <a:t>and </a:t>
            </a:r>
            <a:r>
              <a:rPr dirty="0">
                <a:latin typeface="Times New Roman"/>
                <a:cs typeface="Times New Roman"/>
              </a:rPr>
              <a:t>expandable</a:t>
            </a:r>
            <a:r>
              <a:rPr spc="-7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databases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1541" y="7366689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3" name="object 3"/>
          <p:cNvSpPr txBox="1"/>
          <p:nvPr/>
        </p:nvSpPr>
        <p:spPr>
          <a:xfrm>
            <a:off x="774700" y="174103"/>
            <a:ext cx="767766" cy="264644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1661" spc="-4" dirty="0">
                <a:latin typeface="Times New Roman"/>
                <a:cs typeface="Times New Roman"/>
              </a:rPr>
              <a:t>Contents</a:t>
            </a:r>
            <a:endParaRPr sz="1661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75108"/>
              </p:ext>
            </p:extLst>
          </p:nvPr>
        </p:nvGraphicFramePr>
        <p:xfrm>
          <a:off x="1158583" y="501650"/>
          <a:ext cx="8760116" cy="6749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5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7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1691">
                <a:tc>
                  <a:txBody>
                    <a:bodyPr/>
                    <a:lstStyle/>
                    <a:p>
                      <a:pPr marL="127000">
                        <a:lnSpc>
                          <a:spcPts val="14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ts val="148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4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Overview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3462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Introduction to Machine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Learning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6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3013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Natural Language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Processing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59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38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Literature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Survey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00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Software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Specification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4359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9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Purpose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59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3.3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3462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9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Functional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Requirements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59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5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3.3.1) Dark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Diary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59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5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3.3.2) Dashboard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59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3013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Non-Functional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Requirements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59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38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Requirement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Analysis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4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Design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9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Data Flow Diagram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(DFD)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8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Use-Case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Diagram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0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5.3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Class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Diagram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38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Testing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Planning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6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31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949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Screenshots of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94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949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8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Home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9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Dashboard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9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5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9.3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Login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56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8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Signup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0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Dark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Diary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054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6090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Conclusion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Scope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60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609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3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50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50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50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051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3180">
                        <a:lnSpc>
                          <a:spcPts val="150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10.2 Future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Scope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50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03059">
                <a:tc gridSpan="3">
                  <a:txBody>
                    <a:bodyPr/>
                    <a:lstStyle/>
                    <a:p>
                      <a:pPr marL="127000">
                        <a:lnSpc>
                          <a:spcPts val="1545"/>
                        </a:lnSpc>
                        <a:spcBef>
                          <a:spcPts val="620"/>
                        </a:spcBef>
                        <a:tabLst>
                          <a:tab pos="42862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11	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References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545"/>
                        </a:lnSpc>
                        <a:spcBef>
                          <a:spcPts val="62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26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5642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93791" y="6987518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4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 txBox="1"/>
          <p:nvPr/>
        </p:nvSpPr>
        <p:spPr>
          <a:xfrm>
            <a:off x="9766300" y="273050"/>
            <a:ext cx="540712" cy="134160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13" i="1" spc="-4" dirty="0">
                <a:latin typeface="Times New Roman"/>
                <a:cs typeface="Times New Roman"/>
              </a:rPr>
              <a:t>ALLEVIATE</a:t>
            </a:r>
            <a:endParaRPr sz="813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890" y="7086151"/>
            <a:ext cx="1918741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958"/>
              </a:lnSpc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KIIT,</a:t>
            </a:r>
            <a:r>
              <a:rPr sz="813" i="1" spc="21" dirty="0">
                <a:latin typeface="Times New Roman"/>
                <a:cs typeface="Times New Roman"/>
              </a:rPr>
              <a:t> </a:t>
            </a:r>
            <a:r>
              <a:rPr sz="813" i="1" spc="-4" dirty="0">
                <a:latin typeface="Times New Roman"/>
                <a:cs typeface="Times New Roman"/>
              </a:rPr>
              <a:t>BBSR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3542" y="7086151"/>
            <a:ext cx="121604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958"/>
              </a:lnSpc>
            </a:pPr>
            <a:r>
              <a:rPr sz="813" dirty="0">
                <a:latin typeface="Times New Roman"/>
                <a:cs typeface="Times New Roman"/>
              </a:rPr>
              <a:t>26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2222" y="730250"/>
            <a:ext cx="2965209" cy="483807"/>
          </a:xfrm>
          <a:prstGeom prst="rect">
            <a:avLst/>
          </a:prstGeom>
        </p:spPr>
        <p:txBody>
          <a:bodyPr vert="horz" wrap="square" lIns="0" tIns="8974" rIns="0" bIns="0" rtlCol="0" anchor="ctr">
            <a:spAutoFit/>
          </a:bodyPr>
          <a:lstStyle/>
          <a:p>
            <a:pPr marL="8975">
              <a:spcBef>
                <a:spcPts val="71"/>
              </a:spcBef>
            </a:pPr>
            <a:r>
              <a:rPr dirty="0"/>
              <a:t>Re</a:t>
            </a:r>
            <a:r>
              <a:rPr spc="-4" dirty="0"/>
              <a:t>f</a:t>
            </a:r>
            <a:r>
              <a:rPr dirty="0"/>
              <a:t>erences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7500" y="2009386"/>
            <a:ext cx="10218112" cy="2091401"/>
          </a:xfrm>
          <a:prstGeom prst="rect">
            <a:avLst/>
          </a:prstGeom>
        </p:spPr>
        <p:txBody>
          <a:bodyPr vert="horz" wrap="square" lIns="0" tIns="19744" rIns="0" bIns="0" rtlCol="0">
            <a:spAutoFit/>
          </a:bodyPr>
          <a:lstStyle/>
          <a:p>
            <a:pPr marL="170078" indent="-161552">
              <a:lnSpc>
                <a:spcPct val="150000"/>
              </a:lnSpc>
              <a:spcBef>
                <a:spcPts val="155"/>
              </a:spcBef>
              <a:buClr>
                <a:schemeClr val="tx1"/>
              </a:buClr>
              <a:buAutoNum type="arabicPeriod"/>
              <a:tabLst>
                <a:tab pos="170527" algn="l"/>
              </a:tabLst>
            </a:pPr>
            <a:r>
              <a:rPr u="sng" dirty="0">
                <a:solidFill>
                  <a:srgbClr val="00B0F0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SimSu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https://www.oosay.net/</a:t>
            </a:r>
            <a:r>
              <a:rPr dirty="0">
                <a:solidFill>
                  <a:srgbClr val="00B0F0"/>
                </a:solidFill>
                <a:latin typeface="Consolas" panose="020B0609020204030204" pitchFamily="49" charset="0"/>
                <a:cs typeface="SimSun"/>
              </a:rPr>
              <a:t> </a:t>
            </a:r>
          </a:p>
          <a:p>
            <a:pPr marL="170078" marR="3590" indent="-161552">
              <a:lnSpc>
                <a:spcPct val="150000"/>
              </a:lnSpc>
              <a:buClr>
                <a:schemeClr val="tx1"/>
              </a:buClr>
              <a:buAutoNum type="arabicPeriod"/>
              <a:tabLst>
                <a:tab pos="170527" algn="l"/>
              </a:tabLst>
            </a:pPr>
            <a:r>
              <a:rPr u="sng" dirty="0">
                <a:solidFill>
                  <a:srgbClr val="00B0F0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SimSu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https://www.quora.com/Whats-one-anonymous-confession-you-want-to-make-on-Quora</a:t>
            </a:r>
            <a:r>
              <a:rPr dirty="0">
                <a:solidFill>
                  <a:srgbClr val="00B0F0"/>
                </a:solidFill>
                <a:latin typeface="Consolas" panose="020B0609020204030204" pitchFamily="49" charset="0"/>
                <a:cs typeface="SimSun"/>
              </a:rPr>
              <a:t> </a:t>
            </a:r>
          </a:p>
          <a:p>
            <a:pPr marL="170078" indent="-161552">
              <a:lnSpc>
                <a:spcPct val="150000"/>
              </a:lnSpc>
              <a:spcBef>
                <a:spcPts val="74"/>
              </a:spcBef>
              <a:buClr>
                <a:schemeClr val="tx1"/>
              </a:buClr>
              <a:buAutoNum type="arabicPeriod"/>
              <a:tabLst>
                <a:tab pos="170527" algn="l"/>
              </a:tabLst>
            </a:pPr>
            <a:r>
              <a:rPr u="sng" dirty="0">
                <a:solidFill>
                  <a:srgbClr val="00B0F0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SimSu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http://www.confessions.net/</a:t>
            </a:r>
            <a:r>
              <a:rPr dirty="0">
                <a:solidFill>
                  <a:srgbClr val="00B0F0"/>
                </a:solidFill>
                <a:latin typeface="Consolas" panose="020B0609020204030204" pitchFamily="49" charset="0"/>
                <a:cs typeface="SimSun"/>
              </a:rPr>
              <a:t> </a:t>
            </a:r>
          </a:p>
          <a:p>
            <a:pPr marL="170078" indent="-161552">
              <a:lnSpc>
                <a:spcPct val="150000"/>
              </a:lnSpc>
              <a:spcBef>
                <a:spcPts val="85"/>
              </a:spcBef>
              <a:buClr>
                <a:schemeClr val="tx1"/>
              </a:buClr>
              <a:buAutoNum type="arabicPeriod"/>
              <a:tabLst>
                <a:tab pos="170527" algn="l"/>
              </a:tabLst>
            </a:pPr>
            <a:r>
              <a:rPr u="sng" dirty="0">
                <a:solidFill>
                  <a:srgbClr val="00B0F0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SimSu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https://www.secret-confessions.com/</a:t>
            </a:r>
            <a:r>
              <a:rPr dirty="0">
                <a:solidFill>
                  <a:srgbClr val="00B0F0"/>
                </a:solidFill>
                <a:latin typeface="Consolas" panose="020B0609020204030204" pitchFamily="49" charset="0"/>
                <a:cs typeface="SimSun"/>
              </a:rPr>
              <a:t> </a:t>
            </a:r>
          </a:p>
          <a:p>
            <a:pPr marL="170078" indent="-161552">
              <a:lnSpc>
                <a:spcPct val="150000"/>
              </a:lnSpc>
              <a:spcBef>
                <a:spcPts val="88"/>
              </a:spcBef>
              <a:buClr>
                <a:schemeClr val="tx1"/>
              </a:buClr>
              <a:buAutoNum type="arabicPeriod"/>
              <a:tabLst>
                <a:tab pos="170527" algn="l"/>
              </a:tabLst>
            </a:pPr>
            <a:r>
              <a:rPr u="sng" dirty="0">
                <a:solidFill>
                  <a:srgbClr val="00B0F0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SimSu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http://www.confessions4u.com/</a:t>
            </a:r>
            <a:r>
              <a:rPr dirty="0">
                <a:solidFill>
                  <a:srgbClr val="00B0F0"/>
                </a:solidFill>
                <a:latin typeface="Consolas" panose="020B0609020204030204" pitchFamily="49" charset="0"/>
                <a:cs typeface="SimSun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01541" y="7366689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 txBox="1"/>
          <p:nvPr/>
        </p:nvSpPr>
        <p:spPr>
          <a:xfrm>
            <a:off x="546100" y="425450"/>
            <a:ext cx="1260015" cy="264644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1661" dirty="0">
                <a:latin typeface="Times New Roman"/>
                <a:cs typeface="Times New Roman"/>
              </a:rPr>
              <a:t>List of</a:t>
            </a:r>
            <a:r>
              <a:rPr sz="1661" spc="-74" dirty="0">
                <a:latin typeface="Times New Roman"/>
                <a:cs typeface="Times New Roman"/>
              </a:rPr>
              <a:t> </a:t>
            </a:r>
            <a:r>
              <a:rPr sz="1661" dirty="0">
                <a:latin typeface="Times New Roman"/>
                <a:cs typeface="Times New Roman"/>
              </a:rPr>
              <a:t>Figures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31499"/>
              </p:ext>
            </p:extLst>
          </p:nvPr>
        </p:nvGraphicFramePr>
        <p:xfrm>
          <a:off x="1384300" y="1187449"/>
          <a:ext cx="7620000" cy="495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784">
                <a:tc>
                  <a:txBody>
                    <a:bodyPr/>
                    <a:lstStyle/>
                    <a:p>
                      <a:pPr marL="127000">
                        <a:lnSpc>
                          <a:spcPts val="1480"/>
                        </a:lnSpc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Fig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8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Level – 0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DFD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48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Fig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Level – 1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DFD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Fig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Level – 2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DFD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Fig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Use Case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Diagram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Fig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Diagram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Fig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Home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Screenshots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4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Fig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911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Dashboard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Screenshot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911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91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6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Fig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Login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Screenshot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6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Fig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Signup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Screenshot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marL="127000">
                        <a:lnSpc>
                          <a:spcPts val="1545"/>
                        </a:lnSpc>
                        <a:spcBef>
                          <a:spcPts val="540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Fig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545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Dark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Diary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Screenshot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545"/>
                        </a:lnSpc>
                        <a:spcBef>
                          <a:spcPts val="54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8462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09047" y="7077712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5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 txBox="1"/>
          <p:nvPr/>
        </p:nvSpPr>
        <p:spPr>
          <a:xfrm>
            <a:off x="9529802" y="200392"/>
            <a:ext cx="631802" cy="156350"/>
          </a:xfrm>
          <a:prstGeom prst="rect">
            <a:avLst/>
          </a:prstGeom>
        </p:spPr>
        <p:txBody>
          <a:bodyPr vert="horz" wrap="square" lIns="0" tIns="9423" rIns="0" bIns="0" rtlCol="0">
            <a:spAutoFit/>
          </a:bodyPr>
          <a:lstStyle/>
          <a:p>
            <a:pPr marL="8975">
              <a:spcBef>
                <a:spcPts val="74"/>
              </a:spcBef>
            </a:pPr>
            <a:r>
              <a:rPr sz="954" i="1" dirty="0">
                <a:latin typeface="Times New Roman"/>
                <a:cs typeface="Times New Roman"/>
              </a:rPr>
              <a:t>ALL</a:t>
            </a:r>
            <a:r>
              <a:rPr sz="954" i="1" spc="-7" dirty="0">
                <a:latin typeface="Times New Roman"/>
                <a:cs typeface="Times New Roman"/>
              </a:rPr>
              <a:t>E</a:t>
            </a:r>
            <a:r>
              <a:rPr sz="954" i="1" dirty="0">
                <a:latin typeface="Times New Roman"/>
                <a:cs typeface="Times New Roman"/>
              </a:rPr>
              <a:t>VI</a:t>
            </a:r>
            <a:r>
              <a:rPr sz="954" i="1" spc="-7" dirty="0">
                <a:latin typeface="Times New Roman"/>
                <a:cs typeface="Times New Roman"/>
              </a:rPr>
              <a:t>A</a:t>
            </a:r>
            <a:r>
              <a:rPr sz="954" i="1" dirty="0">
                <a:latin typeface="Times New Roman"/>
                <a:cs typeface="Times New Roman"/>
              </a:rPr>
              <a:t>TE</a:t>
            </a:r>
            <a:endParaRPr sz="954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890" y="7126213"/>
            <a:ext cx="1918741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958"/>
              </a:lnSpc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KIIT,</a:t>
            </a:r>
            <a:r>
              <a:rPr sz="813" i="1" spc="18" dirty="0">
                <a:latin typeface="Times New Roman"/>
                <a:cs typeface="Times New Roman"/>
              </a:rPr>
              <a:t> </a:t>
            </a:r>
            <a:r>
              <a:rPr sz="813" i="1" spc="-4" dirty="0">
                <a:latin typeface="Times New Roman"/>
                <a:cs typeface="Times New Roman"/>
              </a:rPr>
              <a:t>BBSR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7492" y="7095397"/>
            <a:ext cx="80770" cy="151404"/>
          </a:xfrm>
          <a:prstGeom prst="rect">
            <a:avLst/>
          </a:prstGeom>
        </p:spPr>
        <p:txBody>
          <a:bodyPr vert="horz" wrap="square" lIns="0" tIns="42180" rIns="0" bIns="0" rtlCol="0">
            <a:spAutoFit/>
          </a:bodyPr>
          <a:lstStyle/>
          <a:p>
            <a:pPr marL="17950">
              <a:spcBef>
                <a:spcPts val="332"/>
              </a:spcBef>
            </a:pPr>
            <a:r>
              <a:rPr sz="707" spc="-4" dirty="0">
                <a:latin typeface="Times New Roman"/>
                <a:cs typeface="Times New Roman"/>
              </a:rPr>
              <a:t>1</a:t>
            </a:r>
            <a:endParaRPr sz="70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100" y="278567"/>
            <a:ext cx="3117610" cy="1309867"/>
          </a:xfrm>
          <a:prstGeom prst="rect">
            <a:avLst/>
          </a:prstGeom>
        </p:spPr>
        <p:txBody>
          <a:bodyPr vert="horz" wrap="square" lIns="0" tIns="8974" rIns="0" bIns="0" rtlCol="0" anchor="ctr">
            <a:spAutoFit/>
          </a:bodyPr>
          <a:lstStyle/>
          <a:p>
            <a:pPr marL="8975" marR="3590">
              <a:lnSpc>
                <a:spcPct val="145500"/>
              </a:lnSpc>
              <a:spcBef>
                <a:spcPts val="71"/>
              </a:spcBef>
            </a:pPr>
            <a:r>
              <a:rPr dirty="0"/>
              <a:t>Chapter 1  In</a:t>
            </a:r>
            <a:r>
              <a:rPr spc="-7" dirty="0"/>
              <a:t>t</a:t>
            </a:r>
            <a:r>
              <a:rPr dirty="0"/>
              <a:t>roduc</a:t>
            </a:r>
            <a:r>
              <a:rPr spc="-7" dirty="0"/>
              <a:t>t</a:t>
            </a:r>
            <a:r>
              <a:rPr dirty="0"/>
              <a:t>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00" y="1872974"/>
            <a:ext cx="9753600" cy="5068079"/>
          </a:xfrm>
          <a:prstGeom prst="rect">
            <a:avLst/>
          </a:prstGeom>
        </p:spPr>
        <p:txBody>
          <a:bodyPr vert="horz" wrap="square" lIns="0" tIns="9423" rIns="0" bIns="0" rtlCol="0">
            <a:spAutoFit/>
          </a:bodyPr>
          <a:lstStyle/>
          <a:p>
            <a:pPr marL="8975">
              <a:spcBef>
                <a:spcPts val="74"/>
              </a:spcBef>
              <a:tabLst>
                <a:tab pos="323103" algn="l"/>
              </a:tabLst>
            </a:pPr>
            <a:r>
              <a:rPr dirty="0">
                <a:latin typeface="Times New Roman"/>
                <a:cs typeface="Times New Roman"/>
              </a:rPr>
              <a:t>1.1	OVERVIEW</a:t>
            </a:r>
          </a:p>
          <a:p>
            <a:pPr marL="62826" marR="58338">
              <a:lnSpc>
                <a:spcPct val="95800"/>
              </a:lnSpc>
              <a:spcBef>
                <a:spcPts val="827"/>
              </a:spcBef>
            </a:pPr>
            <a:r>
              <a:rPr sz="1050" spc="-4" dirty="0">
                <a:latin typeface="Times New Roman"/>
                <a:cs typeface="Times New Roman"/>
              </a:rPr>
              <a:t>According to </a:t>
            </a:r>
            <a:r>
              <a:rPr sz="1050" i="1" dirty="0">
                <a:latin typeface="Times New Roman"/>
                <a:cs typeface="Times New Roman"/>
              </a:rPr>
              <a:t>World </a:t>
            </a:r>
            <a:r>
              <a:rPr sz="1050" i="1" spc="-4" dirty="0">
                <a:latin typeface="Times New Roman"/>
                <a:cs typeface="Times New Roman"/>
              </a:rPr>
              <a:t>Health </a:t>
            </a:r>
            <a:r>
              <a:rPr sz="1050" i="1" dirty="0">
                <a:latin typeface="Times New Roman"/>
                <a:cs typeface="Times New Roman"/>
              </a:rPr>
              <a:t>Organization</a:t>
            </a:r>
            <a:r>
              <a:rPr sz="10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“Mental </a:t>
            </a:r>
            <a:r>
              <a:rPr sz="1050" u="sng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health refers to cognitive, behavioural, 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1050" u="sng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emotional </a:t>
            </a:r>
            <a:r>
              <a:rPr sz="1050" spc="-4" dirty="0">
                <a:latin typeface="Times New Roman"/>
                <a:cs typeface="Times New Roman"/>
              </a:rPr>
              <a:t> </a:t>
            </a:r>
            <a:r>
              <a:rPr sz="1050" u="sng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well-being. It is all 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about </a:t>
            </a:r>
            <a:r>
              <a:rPr sz="1050" u="sng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how people think, feel, and behave</a:t>
            </a:r>
            <a:r>
              <a:rPr sz="1050" spc="-4" dirty="0">
                <a:latin typeface="Times New Roman"/>
                <a:cs typeface="Times New Roman"/>
              </a:rPr>
              <a:t>”. People sometimes </a:t>
            </a:r>
            <a:r>
              <a:rPr sz="1050" dirty="0">
                <a:latin typeface="Times New Roman"/>
                <a:cs typeface="Times New Roman"/>
              </a:rPr>
              <a:t>use </a:t>
            </a:r>
            <a:r>
              <a:rPr sz="1050" spc="-4" dirty="0">
                <a:latin typeface="Times New Roman"/>
                <a:cs typeface="Times New Roman"/>
              </a:rPr>
              <a:t>the term mental  health to signify the absence </a:t>
            </a:r>
            <a:r>
              <a:rPr sz="1050" dirty="0">
                <a:latin typeface="Times New Roman"/>
                <a:cs typeface="Times New Roman"/>
              </a:rPr>
              <a:t>of a </a:t>
            </a:r>
            <a:r>
              <a:rPr sz="1050" spc="-4" dirty="0">
                <a:latin typeface="Times New Roman"/>
                <a:cs typeface="Times New Roman"/>
              </a:rPr>
              <a:t>mental disorder. It </a:t>
            </a:r>
            <a:r>
              <a:rPr sz="1050" dirty="0">
                <a:latin typeface="Times New Roman"/>
                <a:cs typeface="Times New Roman"/>
              </a:rPr>
              <a:t>can </a:t>
            </a:r>
            <a:r>
              <a:rPr sz="1050" spc="-4" dirty="0">
                <a:latin typeface="Times New Roman"/>
                <a:cs typeface="Times New Roman"/>
              </a:rPr>
              <a:t>also affect daily living, relationships, </a:t>
            </a:r>
            <a:r>
              <a:rPr sz="1050" dirty="0">
                <a:latin typeface="Times New Roman"/>
                <a:cs typeface="Times New Roman"/>
              </a:rPr>
              <a:t>and  physical </a:t>
            </a:r>
            <a:r>
              <a:rPr sz="1050" spc="-4" dirty="0">
                <a:latin typeface="Times New Roman"/>
                <a:cs typeface="Times New Roman"/>
              </a:rPr>
              <a:t>health. Mental composure is </a:t>
            </a:r>
            <a:r>
              <a:rPr sz="1050" dirty="0">
                <a:latin typeface="Times New Roman"/>
                <a:cs typeface="Times New Roman"/>
              </a:rPr>
              <a:t>a </a:t>
            </a:r>
            <a:r>
              <a:rPr sz="1050" spc="-4" dirty="0">
                <a:latin typeface="Times New Roman"/>
                <a:cs typeface="Times New Roman"/>
              </a:rPr>
              <a:t>distinguishable feature </a:t>
            </a:r>
            <a:r>
              <a:rPr sz="1050" dirty="0">
                <a:latin typeface="Times New Roman"/>
                <a:cs typeface="Times New Roman"/>
              </a:rPr>
              <a:t>of a </a:t>
            </a:r>
            <a:r>
              <a:rPr sz="1050" spc="-4" dirty="0">
                <a:latin typeface="Times New Roman"/>
                <a:cs typeface="Times New Roman"/>
              </a:rPr>
              <a:t>human </a:t>
            </a:r>
            <a:r>
              <a:rPr sz="1050" dirty="0">
                <a:latin typeface="Times New Roman"/>
                <a:cs typeface="Times New Roman"/>
              </a:rPr>
              <a:t>being. </a:t>
            </a:r>
            <a:r>
              <a:rPr sz="1050" spc="-4" dirty="0">
                <a:latin typeface="Times New Roman"/>
                <a:cs typeface="Times New Roman"/>
              </a:rPr>
              <a:t>Various behaviour  </a:t>
            </a:r>
            <a:r>
              <a:rPr sz="1050" dirty="0">
                <a:latin typeface="Times New Roman"/>
                <a:cs typeface="Times New Roman"/>
              </a:rPr>
              <a:t>changes </a:t>
            </a:r>
            <a:r>
              <a:rPr sz="1050" spc="-4" dirty="0">
                <a:latin typeface="Times New Roman"/>
                <a:cs typeface="Times New Roman"/>
              </a:rPr>
              <a:t>like-</a:t>
            </a:r>
            <a:r>
              <a:rPr sz="1050" i="1" spc="-4" dirty="0">
                <a:latin typeface="Times New Roman"/>
                <a:cs typeface="Times New Roman"/>
              </a:rPr>
              <a:t>long lasting sadness </a:t>
            </a:r>
            <a:r>
              <a:rPr sz="1050" i="1" dirty="0">
                <a:latin typeface="Times New Roman"/>
                <a:cs typeface="Times New Roman"/>
              </a:rPr>
              <a:t>or </a:t>
            </a:r>
            <a:r>
              <a:rPr sz="1050" i="1" spc="-4" dirty="0">
                <a:latin typeface="Times New Roman"/>
                <a:cs typeface="Times New Roman"/>
              </a:rPr>
              <a:t>irritability</a:t>
            </a:r>
            <a:r>
              <a:rPr sz="1050" spc="-4" dirty="0">
                <a:latin typeface="Times New Roman"/>
                <a:cs typeface="Times New Roman"/>
              </a:rPr>
              <a:t>, </a:t>
            </a:r>
            <a:r>
              <a:rPr sz="1050" i="1" dirty="0">
                <a:latin typeface="Times New Roman"/>
                <a:cs typeface="Times New Roman"/>
              </a:rPr>
              <a:t>high and </a:t>
            </a:r>
            <a:r>
              <a:rPr sz="1050" i="1" spc="-4" dirty="0">
                <a:latin typeface="Times New Roman"/>
                <a:cs typeface="Times New Roman"/>
              </a:rPr>
              <a:t>low </a:t>
            </a:r>
            <a:r>
              <a:rPr sz="1050" i="1" dirty="0">
                <a:latin typeface="Times New Roman"/>
                <a:cs typeface="Times New Roman"/>
              </a:rPr>
              <a:t>mood </a:t>
            </a:r>
            <a:r>
              <a:rPr sz="1050" i="1" spc="-4" dirty="0">
                <a:latin typeface="Times New Roman"/>
                <a:cs typeface="Times New Roman"/>
              </a:rPr>
              <a:t>swings</a:t>
            </a:r>
            <a:r>
              <a:rPr sz="1050" spc="-4" dirty="0">
                <a:latin typeface="Times New Roman"/>
                <a:cs typeface="Times New Roman"/>
              </a:rPr>
              <a:t>, </a:t>
            </a:r>
            <a:r>
              <a:rPr sz="1050" i="1" spc="-4" dirty="0">
                <a:latin typeface="Times New Roman"/>
                <a:cs typeface="Times New Roman"/>
              </a:rPr>
              <a:t>social withdrawal</a:t>
            </a:r>
            <a:r>
              <a:rPr sz="1050" spc="-4" dirty="0">
                <a:latin typeface="Times New Roman"/>
                <a:cs typeface="Times New Roman"/>
              </a:rPr>
              <a:t>,  </a:t>
            </a:r>
            <a:r>
              <a:rPr sz="1050" i="1" dirty="0">
                <a:latin typeface="Times New Roman"/>
                <a:cs typeface="Times New Roman"/>
              </a:rPr>
              <a:t>dramatic changes </a:t>
            </a:r>
            <a:r>
              <a:rPr sz="1050" i="1" spc="-4" dirty="0">
                <a:latin typeface="Times New Roman"/>
                <a:cs typeface="Times New Roman"/>
              </a:rPr>
              <a:t>in sleeping </a:t>
            </a:r>
            <a:r>
              <a:rPr sz="1050" i="1" dirty="0">
                <a:latin typeface="Times New Roman"/>
                <a:cs typeface="Times New Roman"/>
              </a:rPr>
              <a:t>and </a:t>
            </a:r>
            <a:r>
              <a:rPr sz="1050" i="1" spc="-4" dirty="0">
                <a:latin typeface="Times New Roman"/>
                <a:cs typeface="Times New Roman"/>
              </a:rPr>
              <a:t>eating habits </a:t>
            </a:r>
            <a:r>
              <a:rPr sz="1050" dirty="0">
                <a:latin typeface="Times New Roman"/>
                <a:cs typeface="Times New Roman"/>
              </a:rPr>
              <a:t>are </a:t>
            </a:r>
            <a:r>
              <a:rPr sz="1050" spc="-4" dirty="0">
                <a:latin typeface="Times New Roman"/>
                <a:cs typeface="Times New Roman"/>
              </a:rPr>
              <a:t>considered </a:t>
            </a:r>
            <a:r>
              <a:rPr sz="1050" dirty="0">
                <a:latin typeface="Times New Roman"/>
                <a:cs typeface="Times New Roman"/>
              </a:rPr>
              <a:t>as </a:t>
            </a:r>
            <a:r>
              <a:rPr sz="1050" spc="-4" dirty="0">
                <a:latin typeface="Times New Roman"/>
                <a:cs typeface="Times New Roman"/>
              </a:rPr>
              <a:t>the primary warning </a:t>
            </a:r>
            <a:r>
              <a:rPr sz="1050" dirty="0">
                <a:latin typeface="Times New Roman"/>
                <a:cs typeface="Times New Roman"/>
              </a:rPr>
              <a:t>signs of Mental  </a:t>
            </a:r>
            <a:r>
              <a:rPr sz="1050" spc="-4" dirty="0">
                <a:latin typeface="Times New Roman"/>
                <a:cs typeface="Times New Roman"/>
              </a:rPr>
              <a:t>Illness.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i="1" spc="-7" dirty="0">
                <a:latin typeface="Times New Roman"/>
                <a:cs typeface="Times New Roman"/>
              </a:rPr>
              <a:t>WHO </a:t>
            </a:r>
            <a:r>
              <a:rPr sz="1050" spc="-4" dirty="0">
                <a:latin typeface="Times New Roman"/>
                <a:cs typeface="Times New Roman"/>
              </a:rPr>
              <a:t>stress that mental health is “more </a:t>
            </a:r>
            <a:r>
              <a:rPr sz="1050" dirty="0">
                <a:latin typeface="Times New Roman"/>
                <a:cs typeface="Times New Roman"/>
              </a:rPr>
              <a:t>than </a:t>
            </a:r>
            <a:r>
              <a:rPr sz="1050" spc="-4" dirty="0">
                <a:latin typeface="Times New Roman"/>
                <a:cs typeface="Times New Roman"/>
              </a:rPr>
              <a:t>just the </a:t>
            </a:r>
            <a:r>
              <a:rPr sz="1050" dirty="0">
                <a:latin typeface="Times New Roman"/>
                <a:cs typeface="Times New Roman"/>
              </a:rPr>
              <a:t>absence of </a:t>
            </a:r>
            <a:r>
              <a:rPr sz="1050" spc="-4" dirty="0">
                <a:latin typeface="Times New Roman"/>
                <a:cs typeface="Times New Roman"/>
              </a:rPr>
              <a:t>mental disorders </a:t>
            </a:r>
            <a:r>
              <a:rPr sz="1050" dirty="0">
                <a:latin typeface="Times New Roman"/>
                <a:cs typeface="Times New Roman"/>
              </a:rPr>
              <a:t>or  </a:t>
            </a:r>
            <a:r>
              <a:rPr sz="1050" spc="-4" dirty="0">
                <a:latin typeface="Times New Roman"/>
                <a:cs typeface="Times New Roman"/>
              </a:rPr>
              <a:t>disabilities.”</a:t>
            </a:r>
            <a:endParaRPr sz="1050" dirty="0">
              <a:latin typeface="Times New Roman"/>
              <a:cs typeface="Times New Roman"/>
            </a:endParaRPr>
          </a:p>
          <a:p>
            <a:pPr>
              <a:spcBef>
                <a:spcPts val="21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62826" marR="150333" indent="47119">
              <a:lnSpc>
                <a:spcPct val="95700"/>
              </a:lnSpc>
            </a:pPr>
            <a:r>
              <a:rPr sz="1050" dirty="0">
                <a:latin typeface="Times New Roman"/>
                <a:cs typeface="Times New Roman"/>
              </a:rPr>
              <a:t>Peak </a:t>
            </a:r>
            <a:r>
              <a:rPr sz="1050" spc="-4" dirty="0">
                <a:latin typeface="Times New Roman"/>
                <a:cs typeface="Times New Roman"/>
              </a:rPr>
              <a:t>mental health is </a:t>
            </a:r>
            <a:r>
              <a:rPr sz="1050" dirty="0">
                <a:latin typeface="Times New Roman"/>
                <a:cs typeface="Times New Roman"/>
              </a:rPr>
              <a:t>about not only </a:t>
            </a:r>
            <a:r>
              <a:rPr sz="1050" spc="-4" dirty="0">
                <a:latin typeface="Times New Roman"/>
                <a:cs typeface="Times New Roman"/>
              </a:rPr>
              <a:t>avoiding active conditions </a:t>
            </a:r>
            <a:r>
              <a:rPr sz="1050" dirty="0">
                <a:latin typeface="Times New Roman"/>
                <a:cs typeface="Times New Roman"/>
              </a:rPr>
              <a:t>but </a:t>
            </a:r>
            <a:r>
              <a:rPr sz="1050" spc="-4" dirty="0">
                <a:latin typeface="Times New Roman"/>
                <a:cs typeface="Times New Roman"/>
              </a:rPr>
              <a:t>also looking after </a:t>
            </a:r>
            <a:r>
              <a:rPr sz="1050" dirty="0">
                <a:latin typeface="Times New Roman"/>
                <a:cs typeface="Times New Roman"/>
              </a:rPr>
              <a:t>ongoing  </a:t>
            </a:r>
            <a:r>
              <a:rPr sz="1050" spc="-4" dirty="0">
                <a:latin typeface="Times New Roman"/>
                <a:cs typeface="Times New Roman"/>
              </a:rPr>
              <a:t>wellness </a:t>
            </a:r>
            <a:r>
              <a:rPr sz="1050" dirty="0">
                <a:latin typeface="Times New Roman"/>
                <a:cs typeface="Times New Roman"/>
              </a:rPr>
              <a:t>and </a:t>
            </a:r>
            <a:r>
              <a:rPr sz="1050" spc="-4" dirty="0">
                <a:latin typeface="Times New Roman"/>
                <a:cs typeface="Times New Roman"/>
              </a:rPr>
              <a:t>happiness. They also emphasize that </a:t>
            </a:r>
            <a:r>
              <a:rPr sz="1050" dirty="0">
                <a:latin typeface="Times New Roman"/>
                <a:cs typeface="Times New Roman"/>
              </a:rPr>
              <a:t>preserving and </a:t>
            </a:r>
            <a:r>
              <a:rPr sz="1050" spc="-4" dirty="0">
                <a:latin typeface="Times New Roman"/>
                <a:cs typeface="Times New Roman"/>
              </a:rPr>
              <a:t>restoring mental health is crucial </a:t>
            </a:r>
            <a:r>
              <a:rPr sz="1050" dirty="0">
                <a:latin typeface="Times New Roman"/>
                <a:cs typeface="Times New Roman"/>
              </a:rPr>
              <a:t>on  an </a:t>
            </a:r>
            <a:r>
              <a:rPr sz="1050" spc="-4" dirty="0">
                <a:latin typeface="Times New Roman"/>
                <a:cs typeface="Times New Roman"/>
              </a:rPr>
              <a:t>individual basis, </a:t>
            </a:r>
            <a:r>
              <a:rPr sz="1050" dirty="0">
                <a:latin typeface="Times New Roman"/>
                <a:cs typeface="Times New Roman"/>
              </a:rPr>
              <a:t>as well </a:t>
            </a:r>
            <a:r>
              <a:rPr sz="1050" spc="-7" dirty="0">
                <a:latin typeface="Times New Roman"/>
                <a:cs typeface="Times New Roman"/>
              </a:rPr>
              <a:t>as </a:t>
            </a:r>
            <a:r>
              <a:rPr sz="1050" dirty="0">
                <a:latin typeface="Times New Roman"/>
                <a:cs typeface="Times New Roman"/>
              </a:rPr>
              <a:t>throughout </a:t>
            </a:r>
            <a:r>
              <a:rPr sz="1050" spc="-4" dirty="0">
                <a:latin typeface="Times New Roman"/>
                <a:cs typeface="Times New Roman"/>
              </a:rPr>
              <a:t>different communities </a:t>
            </a:r>
            <a:r>
              <a:rPr sz="1050" dirty="0">
                <a:latin typeface="Times New Roman"/>
                <a:cs typeface="Times New Roman"/>
              </a:rPr>
              <a:t>and </a:t>
            </a:r>
            <a:r>
              <a:rPr sz="1050" spc="-4" dirty="0">
                <a:latin typeface="Times New Roman"/>
                <a:cs typeface="Times New Roman"/>
              </a:rPr>
              <a:t>societies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" dirty="0">
                <a:latin typeface="Times New Roman"/>
                <a:cs typeface="Times New Roman"/>
              </a:rPr>
              <a:t>the world. </a:t>
            </a:r>
            <a:r>
              <a:rPr sz="1050" dirty="0">
                <a:latin typeface="Times New Roman"/>
                <a:cs typeface="Times New Roman"/>
              </a:rPr>
              <a:t>In </a:t>
            </a:r>
            <a:r>
              <a:rPr sz="1050" spc="-4" dirty="0">
                <a:latin typeface="Times New Roman"/>
                <a:cs typeface="Times New Roman"/>
              </a:rPr>
              <a:t>the  United States, the </a:t>
            </a:r>
            <a:r>
              <a:rPr sz="1050" dirty="0">
                <a:latin typeface="Times New Roman"/>
                <a:cs typeface="Times New Roman"/>
              </a:rPr>
              <a:t>National </a:t>
            </a:r>
            <a:r>
              <a:rPr sz="1050" spc="-4" dirty="0">
                <a:latin typeface="Times New Roman"/>
                <a:cs typeface="Times New Roman"/>
              </a:rPr>
              <a:t>Alliance </a:t>
            </a:r>
            <a:r>
              <a:rPr sz="1050" dirty="0">
                <a:latin typeface="Times New Roman"/>
                <a:cs typeface="Times New Roman"/>
              </a:rPr>
              <a:t>on Mental </a:t>
            </a:r>
            <a:r>
              <a:rPr sz="1050" spc="-4" dirty="0">
                <a:latin typeface="Times New Roman"/>
                <a:cs typeface="Times New Roman"/>
              </a:rPr>
              <a:t>Illness estimate that </a:t>
            </a:r>
            <a:r>
              <a:rPr sz="1050" dirty="0">
                <a:latin typeface="Times New Roman"/>
                <a:cs typeface="Times New Roman"/>
              </a:rPr>
              <a:t>for every 5 </a:t>
            </a:r>
            <a:r>
              <a:rPr sz="1050" spc="-4" dirty="0">
                <a:latin typeface="Times New Roman"/>
                <a:cs typeface="Times New Roman"/>
              </a:rPr>
              <a:t>adults, </a:t>
            </a:r>
            <a:r>
              <a:rPr sz="1050" dirty="0">
                <a:latin typeface="Times New Roman"/>
                <a:cs typeface="Times New Roman"/>
              </a:rPr>
              <a:t>one </a:t>
            </a:r>
            <a:r>
              <a:rPr sz="1050" spc="-4" dirty="0">
                <a:latin typeface="Times New Roman"/>
                <a:cs typeface="Times New Roman"/>
              </a:rPr>
              <a:t>adult  </a:t>
            </a:r>
            <a:r>
              <a:rPr sz="1050" dirty="0">
                <a:latin typeface="Times New Roman"/>
                <a:cs typeface="Times New Roman"/>
              </a:rPr>
              <a:t>experience </a:t>
            </a:r>
            <a:r>
              <a:rPr sz="1050" spc="-4" dirty="0">
                <a:latin typeface="Times New Roman"/>
                <a:cs typeface="Times New Roman"/>
              </a:rPr>
              <a:t>mental health problem </a:t>
            </a:r>
            <a:r>
              <a:rPr sz="1050" dirty="0">
                <a:latin typeface="Times New Roman"/>
                <a:cs typeface="Times New Roman"/>
              </a:rPr>
              <a:t>each </a:t>
            </a:r>
            <a:r>
              <a:rPr sz="1050" spc="-4" dirty="0">
                <a:latin typeface="Times New Roman"/>
                <a:cs typeface="Times New Roman"/>
              </a:rPr>
              <a:t>year. </a:t>
            </a:r>
            <a:r>
              <a:rPr sz="1050" dirty="0">
                <a:latin typeface="Times New Roman"/>
                <a:cs typeface="Times New Roman"/>
              </a:rPr>
              <a:t>In </a:t>
            </a:r>
            <a:r>
              <a:rPr sz="1050" spc="-4" dirty="0">
                <a:latin typeface="Times New Roman"/>
                <a:cs typeface="Times New Roman"/>
              </a:rPr>
              <a:t>the year 2017, </a:t>
            </a:r>
            <a:r>
              <a:rPr sz="1050" dirty="0">
                <a:latin typeface="Times New Roman"/>
                <a:cs typeface="Times New Roman"/>
              </a:rPr>
              <a:t>an </a:t>
            </a:r>
            <a:r>
              <a:rPr sz="1050" spc="-4" dirty="0">
                <a:latin typeface="Times New Roman"/>
                <a:cs typeface="Times New Roman"/>
              </a:rPr>
              <a:t>estimated </a:t>
            </a:r>
            <a:r>
              <a:rPr sz="1050" dirty="0">
                <a:latin typeface="Times New Roman"/>
                <a:cs typeface="Times New Roman"/>
              </a:rPr>
              <a:t>11.2 </a:t>
            </a:r>
            <a:r>
              <a:rPr sz="1050" spc="-4" dirty="0">
                <a:latin typeface="Times New Roman"/>
                <a:cs typeface="Times New Roman"/>
              </a:rPr>
              <a:t>million </a:t>
            </a:r>
            <a:r>
              <a:rPr sz="1050" dirty="0">
                <a:latin typeface="Times New Roman"/>
                <a:cs typeface="Times New Roman"/>
              </a:rPr>
              <a:t>people </a:t>
            </a:r>
            <a:r>
              <a:rPr sz="1050" spc="-4" dirty="0">
                <a:latin typeface="Times New Roman"/>
                <a:cs typeface="Times New Roman"/>
              </a:rPr>
              <a:t>in</a:t>
            </a:r>
            <a:r>
              <a:rPr sz="1050" spc="78" dirty="0">
                <a:latin typeface="Times New Roman"/>
                <a:cs typeface="Times New Roman"/>
              </a:rPr>
              <a:t> </a:t>
            </a:r>
            <a:r>
              <a:rPr sz="1050" spc="-4" dirty="0">
                <a:latin typeface="Times New Roman"/>
                <a:cs typeface="Times New Roman"/>
              </a:rPr>
              <a:t>the</a:t>
            </a:r>
            <a:endParaRPr sz="1050" dirty="0">
              <a:latin typeface="Times New Roman"/>
              <a:cs typeface="Times New Roman"/>
            </a:endParaRPr>
          </a:p>
          <a:p>
            <a:pPr marL="62826" marR="82570">
              <a:lnSpc>
                <a:spcPct val="95700"/>
              </a:lnSpc>
              <a:spcBef>
                <a:spcPts val="4"/>
              </a:spcBef>
            </a:pPr>
            <a:r>
              <a:rPr sz="1050" dirty="0">
                <a:latin typeface="Times New Roman"/>
                <a:cs typeface="Times New Roman"/>
              </a:rPr>
              <a:t>U.S </a:t>
            </a:r>
            <a:r>
              <a:rPr sz="1050" spc="-4" dirty="0">
                <a:latin typeface="Times New Roman"/>
                <a:cs typeface="Times New Roman"/>
              </a:rPr>
              <a:t>(about 4.5%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" dirty="0">
                <a:latin typeface="Times New Roman"/>
                <a:cs typeface="Times New Roman"/>
              </a:rPr>
              <a:t>adults) </a:t>
            </a:r>
            <a:r>
              <a:rPr sz="1050" dirty="0">
                <a:latin typeface="Times New Roman"/>
                <a:cs typeface="Times New Roman"/>
              </a:rPr>
              <a:t>had a severe </a:t>
            </a:r>
            <a:r>
              <a:rPr sz="1050" spc="-4" dirty="0">
                <a:latin typeface="Times New Roman"/>
                <a:cs typeface="Times New Roman"/>
              </a:rPr>
              <a:t>psychological condition, </a:t>
            </a:r>
            <a:r>
              <a:rPr sz="1050" dirty="0">
                <a:latin typeface="Times New Roman"/>
                <a:cs typeface="Times New Roman"/>
              </a:rPr>
              <a:t>as per </a:t>
            </a:r>
            <a:r>
              <a:rPr sz="1050" spc="-4" dirty="0">
                <a:latin typeface="Times New Roman"/>
                <a:cs typeface="Times New Roman"/>
              </a:rPr>
              <a:t>the reports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i="1" dirty="0">
                <a:latin typeface="Times New Roman"/>
                <a:cs typeface="Times New Roman"/>
              </a:rPr>
              <a:t>National </a:t>
            </a:r>
            <a:r>
              <a:rPr sz="1050" i="1" spc="-4" dirty="0">
                <a:latin typeface="Times New Roman"/>
                <a:cs typeface="Times New Roman"/>
              </a:rPr>
              <a:t>Institute  </a:t>
            </a:r>
            <a:r>
              <a:rPr sz="1050" i="1" dirty="0">
                <a:latin typeface="Times New Roman"/>
                <a:cs typeface="Times New Roman"/>
              </a:rPr>
              <a:t>of Mental </a:t>
            </a:r>
            <a:r>
              <a:rPr sz="1050" i="1" spc="-4" dirty="0">
                <a:latin typeface="Times New Roman"/>
                <a:cs typeface="Times New Roman"/>
              </a:rPr>
              <a:t>Health (NIMH)</a:t>
            </a:r>
            <a:r>
              <a:rPr sz="1050" spc="-4" dirty="0">
                <a:latin typeface="Times New Roman"/>
                <a:cs typeface="Times New Roman"/>
              </a:rPr>
              <a:t>.The situations like </a:t>
            </a:r>
            <a:r>
              <a:rPr sz="1050" dirty="0">
                <a:latin typeface="Times New Roman"/>
                <a:cs typeface="Times New Roman"/>
              </a:rPr>
              <a:t>lockdown, </a:t>
            </a:r>
            <a:r>
              <a:rPr sz="1050" spc="-4" dirty="0">
                <a:latin typeface="Times New Roman"/>
                <a:cs typeface="Times New Roman"/>
              </a:rPr>
              <a:t>unemployment, economic </a:t>
            </a:r>
            <a:r>
              <a:rPr sz="1050" spc="-7" dirty="0">
                <a:latin typeface="Times New Roman"/>
                <a:cs typeface="Times New Roman"/>
              </a:rPr>
              <a:t>crisis </a:t>
            </a:r>
            <a:r>
              <a:rPr sz="1050" spc="-4" dirty="0">
                <a:latin typeface="Times New Roman"/>
                <a:cs typeface="Times New Roman"/>
              </a:rPr>
              <a:t>etc. are  pertaining to worsen the current situation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" dirty="0">
                <a:latin typeface="Times New Roman"/>
                <a:cs typeface="Times New Roman"/>
              </a:rPr>
              <a:t>mental</a:t>
            </a:r>
            <a:r>
              <a:rPr sz="1050" spc="14" dirty="0">
                <a:latin typeface="Times New Roman"/>
                <a:cs typeface="Times New Roman"/>
              </a:rPr>
              <a:t> </a:t>
            </a:r>
            <a:r>
              <a:rPr sz="1050" spc="-4" dirty="0">
                <a:latin typeface="Times New Roman"/>
                <a:cs typeface="Times New Roman"/>
              </a:rPr>
              <a:t>wellbeing.</a:t>
            </a:r>
            <a:endParaRPr sz="1050" dirty="0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62826" marR="466256" indent="47119">
              <a:lnSpc>
                <a:spcPct val="101899"/>
              </a:lnSpc>
            </a:pPr>
            <a:r>
              <a:rPr sz="1050" spc="-4" dirty="0">
                <a:latin typeface="Calibri"/>
                <a:cs typeface="Calibri"/>
              </a:rPr>
              <a:t>The project </a:t>
            </a:r>
            <a:r>
              <a:rPr sz="1050" dirty="0">
                <a:latin typeface="Calibri"/>
                <a:cs typeface="Calibri"/>
              </a:rPr>
              <a:t>is </a:t>
            </a:r>
            <a:r>
              <a:rPr sz="1050" spc="-4" dirty="0">
                <a:latin typeface="Calibri"/>
                <a:cs typeface="Calibri"/>
              </a:rPr>
              <a:t>designed </a:t>
            </a:r>
            <a:r>
              <a:rPr sz="1050" spc="4" dirty="0">
                <a:latin typeface="Calibri"/>
                <a:cs typeface="Calibri"/>
              </a:rPr>
              <a:t>to </a:t>
            </a:r>
            <a:r>
              <a:rPr sz="1050" spc="-4" dirty="0">
                <a:latin typeface="Calibri"/>
                <a:cs typeface="Calibri"/>
              </a:rPr>
              <a:t>tackle </a:t>
            </a:r>
            <a:r>
              <a:rPr sz="1050" dirty="0">
                <a:latin typeface="Calibri"/>
                <a:cs typeface="Calibri"/>
              </a:rPr>
              <a:t>the </a:t>
            </a:r>
            <a:r>
              <a:rPr sz="1050" spc="-4" dirty="0">
                <a:latin typeface="Calibri"/>
                <a:cs typeface="Calibri"/>
              </a:rPr>
              <a:t>experiences, counter </a:t>
            </a:r>
            <a:r>
              <a:rPr sz="1050" dirty="0">
                <a:latin typeface="Calibri"/>
                <a:cs typeface="Calibri"/>
              </a:rPr>
              <a:t>attacks and </a:t>
            </a:r>
            <a:r>
              <a:rPr sz="1050" spc="-4" dirty="0">
                <a:latin typeface="Calibri"/>
                <a:cs typeface="Calibri"/>
              </a:rPr>
              <a:t>responses </a:t>
            </a:r>
            <a:r>
              <a:rPr sz="1050" dirty="0">
                <a:latin typeface="Calibri"/>
                <a:cs typeface="Calibri"/>
              </a:rPr>
              <a:t>to </a:t>
            </a:r>
            <a:r>
              <a:rPr sz="1050" spc="-4" dirty="0">
                <a:latin typeface="Calibri"/>
                <a:cs typeface="Calibri"/>
              </a:rPr>
              <a:t>various  situations/ stimulus that </a:t>
            </a:r>
            <a:r>
              <a:rPr sz="1050" dirty="0">
                <a:latin typeface="Calibri"/>
                <a:cs typeface="Calibri"/>
              </a:rPr>
              <a:t>a </a:t>
            </a:r>
            <a:r>
              <a:rPr sz="1050" spc="-4" dirty="0">
                <a:latin typeface="Calibri"/>
                <a:cs typeface="Calibri"/>
              </a:rPr>
              <a:t>human being confronts </a:t>
            </a:r>
            <a:r>
              <a:rPr sz="1050" dirty="0">
                <a:latin typeface="Calibri"/>
                <a:cs typeface="Calibri"/>
              </a:rPr>
              <a:t>in </a:t>
            </a:r>
            <a:r>
              <a:rPr sz="1050" spc="-4" dirty="0">
                <a:latin typeface="Calibri"/>
                <a:cs typeface="Calibri"/>
              </a:rPr>
              <a:t>his everyday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life.</a:t>
            </a:r>
            <a:endParaRPr sz="1050" dirty="0">
              <a:latin typeface="Calibri"/>
              <a:cs typeface="Calibri"/>
            </a:endParaRPr>
          </a:p>
          <a:p>
            <a:pPr marL="62826" marR="77635">
              <a:lnSpc>
                <a:spcPct val="101800"/>
              </a:lnSpc>
              <a:spcBef>
                <a:spcPts val="4"/>
              </a:spcBef>
            </a:pPr>
            <a:r>
              <a:rPr sz="1050" dirty="0">
                <a:latin typeface="Calibri"/>
                <a:cs typeface="Calibri"/>
              </a:rPr>
              <a:t>A </a:t>
            </a:r>
            <a:r>
              <a:rPr sz="1050" spc="-4" dirty="0">
                <a:latin typeface="Calibri"/>
                <a:cs typeface="Calibri"/>
              </a:rPr>
              <a:t>result </a:t>
            </a:r>
            <a:r>
              <a:rPr sz="1050" dirty="0">
                <a:latin typeface="Calibri"/>
                <a:cs typeface="Calibri"/>
              </a:rPr>
              <a:t>of changes </a:t>
            </a:r>
            <a:r>
              <a:rPr sz="1050" spc="-4" dirty="0">
                <a:latin typeface="Calibri"/>
                <a:cs typeface="Calibri"/>
              </a:rPr>
              <a:t>like </a:t>
            </a:r>
            <a:r>
              <a:rPr sz="1050" i="1" spc="-4" dirty="0">
                <a:latin typeface="Calibri"/>
                <a:cs typeface="Calibri"/>
              </a:rPr>
              <a:t>Global Pandemics </a:t>
            </a:r>
            <a:r>
              <a:rPr sz="1050" dirty="0">
                <a:latin typeface="Calibri"/>
                <a:cs typeface="Calibri"/>
              </a:rPr>
              <a:t>and </a:t>
            </a:r>
            <a:r>
              <a:rPr sz="1050" spc="-4" dirty="0">
                <a:latin typeface="Calibri"/>
                <a:cs typeface="Calibri"/>
              </a:rPr>
              <a:t>situations </a:t>
            </a:r>
            <a:r>
              <a:rPr sz="1050" dirty="0">
                <a:latin typeface="Calibri"/>
                <a:cs typeface="Calibri"/>
              </a:rPr>
              <a:t>like </a:t>
            </a:r>
            <a:r>
              <a:rPr sz="1050" i="1" spc="-4" dirty="0">
                <a:latin typeface="Calibri"/>
                <a:cs typeface="Calibri"/>
              </a:rPr>
              <a:t>Economic crisis </a:t>
            </a:r>
            <a:r>
              <a:rPr sz="1050" spc="-4" dirty="0">
                <a:latin typeface="Calibri"/>
                <a:cs typeface="Calibri"/>
              </a:rPr>
              <a:t>overhead this </a:t>
            </a:r>
            <a:r>
              <a:rPr sz="1050" dirty="0">
                <a:latin typeface="Calibri"/>
                <a:cs typeface="Calibri"/>
              </a:rPr>
              <a:t>year, </a:t>
            </a:r>
            <a:r>
              <a:rPr sz="1050" spc="-4" dirty="0">
                <a:latin typeface="Calibri"/>
                <a:cs typeface="Calibri"/>
              </a:rPr>
              <a:t>the  </a:t>
            </a:r>
            <a:r>
              <a:rPr sz="1050" dirty="0">
                <a:latin typeface="Calibri"/>
                <a:cs typeface="Calibri"/>
              </a:rPr>
              <a:t>mental </a:t>
            </a:r>
            <a:r>
              <a:rPr sz="1050" spc="-4" dirty="0">
                <a:latin typeface="Calibri"/>
                <a:cs typeface="Calibri"/>
              </a:rPr>
              <a:t>status </a:t>
            </a:r>
            <a:r>
              <a:rPr sz="1050" dirty="0">
                <a:latin typeface="Calibri"/>
                <a:cs typeface="Calibri"/>
              </a:rPr>
              <a:t>and wellbeing is essential </a:t>
            </a:r>
            <a:r>
              <a:rPr sz="1050" spc="4" dirty="0">
                <a:latin typeface="Calibri"/>
                <a:cs typeface="Calibri"/>
              </a:rPr>
              <a:t>to </a:t>
            </a:r>
            <a:r>
              <a:rPr sz="1050" dirty="0">
                <a:latin typeface="Calibri"/>
                <a:cs typeface="Calibri"/>
              </a:rPr>
              <a:t>be </a:t>
            </a:r>
            <a:r>
              <a:rPr sz="1050" spc="-4" dirty="0">
                <a:latin typeface="Calibri"/>
                <a:cs typeface="Calibri"/>
              </a:rPr>
              <a:t>maintained </a:t>
            </a:r>
            <a:r>
              <a:rPr sz="1050" dirty="0">
                <a:latin typeface="Calibri"/>
                <a:cs typeface="Calibri"/>
              </a:rPr>
              <a:t>for </a:t>
            </a:r>
            <a:r>
              <a:rPr sz="1050" spc="-4" dirty="0">
                <a:latin typeface="Calibri"/>
                <a:cs typeface="Calibri"/>
              </a:rPr>
              <a:t>anyone, whether it’s </a:t>
            </a:r>
            <a:r>
              <a:rPr sz="1050" dirty="0">
                <a:latin typeface="Calibri"/>
                <a:cs typeface="Calibri"/>
              </a:rPr>
              <a:t>a </a:t>
            </a:r>
            <a:r>
              <a:rPr sz="1050" spc="-4" dirty="0">
                <a:latin typeface="Calibri"/>
                <a:cs typeface="Calibri"/>
              </a:rPr>
              <a:t>school going  </a:t>
            </a:r>
            <a:r>
              <a:rPr sz="1050" dirty="0">
                <a:latin typeface="Calibri"/>
                <a:cs typeface="Calibri"/>
              </a:rPr>
              <a:t>teenager or an elderly </a:t>
            </a:r>
            <a:r>
              <a:rPr sz="1050" spc="-4" dirty="0">
                <a:latin typeface="Calibri"/>
                <a:cs typeface="Calibri"/>
              </a:rPr>
              <a:t>recovering </a:t>
            </a:r>
            <a:r>
              <a:rPr sz="1050" dirty="0">
                <a:latin typeface="Calibri"/>
                <a:cs typeface="Calibri"/>
              </a:rPr>
              <a:t>with </a:t>
            </a:r>
            <a:r>
              <a:rPr sz="1050" spc="-4" dirty="0">
                <a:latin typeface="Calibri"/>
                <a:cs typeface="Calibri"/>
              </a:rPr>
              <a:t>some prolonged chronic ailment. </a:t>
            </a:r>
            <a:r>
              <a:rPr sz="1050" dirty="0">
                <a:latin typeface="Calibri"/>
                <a:cs typeface="Calibri"/>
              </a:rPr>
              <a:t>One of the </a:t>
            </a:r>
            <a:r>
              <a:rPr sz="1050" spc="-4" dirty="0">
                <a:latin typeface="Calibri"/>
                <a:cs typeface="Calibri"/>
              </a:rPr>
              <a:t>crucial aspects </a:t>
            </a:r>
            <a:r>
              <a:rPr sz="1050" spc="4" dirty="0">
                <a:latin typeface="Calibri"/>
                <a:cs typeface="Calibri"/>
              </a:rPr>
              <a:t>to  </a:t>
            </a:r>
            <a:r>
              <a:rPr sz="1050" spc="-4" dirty="0">
                <a:latin typeface="Calibri"/>
                <a:cs typeface="Calibri"/>
              </a:rPr>
              <a:t>study </a:t>
            </a:r>
            <a:r>
              <a:rPr sz="1050" dirty="0">
                <a:latin typeface="Calibri"/>
                <a:cs typeface="Calibri"/>
              </a:rPr>
              <a:t>the mental </a:t>
            </a:r>
            <a:r>
              <a:rPr sz="1050" spc="-4" dirty="0">
                <a:latin typeface="Calibri"/>
                <a:cs typeface="Calibri"/>
              </a:rPr>
              <a:t>health is by the means </a:t>
            </a:r>
            <a:r>
              <a:rPr sz="1050" dirty="0">
                <a:latin typeface="Calibri"/>
                <a:cs typeface="Calibri"/>
              </a:rPr>
              <a:t>of </a:t>
            </a:r>
            <a:r>
              <a:rPr sz="1050" i="1" spc="-4" dirty="0">
                <a:latin typeface="Calibri"/>
                <a:cs typeface="Calibri"/>
              </a:rPr>
              <a:t>human confessions</a:t>
            </a:r>
            <a:r>
              <a:rPr sz="1050" spc="-4" dirty="0">
                <a:latin typeface="Calibri"/>
                <a:cs typeface="Calibri"/>
              </a:rPr>
              <a:t>, how </a:t>
            </a:r>
            <a:r>
              <a:rPr sz="1050" dirty="0">
                <a:latin typeface="Calibri"/>
                <a:cs typeface="Calibri"/>
              </a:rPr>
              <a:t>a </a:t>
            </a:r>
            <a:r>
              <a:rPr sz="1050" spc="-4" dirty="0">
                <a:latin typeface="Calibri"/>
                <a:cs typeface="Calibri"/>
              </a:rPr>
              <a:t>person thinks </a:t>
            </a:r>
            <a:r>
              <a:rPr sz="1050" spc="-7" dirty="0">
                <a:latin typeface="Calibri"/>
                <a:cs typeface="Calibri"/>
              </a:rPr>
              <a:t>is </a:t>
            </a:r>
            <a:r>
              <a:rPr sz="1050" dirty="0">
                <a:latin typeface="Calibri"/>
                <a:cs typeface="Calibri"/>
              </a:rPr>
              <a:t>what </a:t>
            </a:r>
            <a:r>
              <a:rPr sz="1050" spc="-4" dirty="0">
                <a:latin typeface="Calibri"/>
                <a:cs typeface="Calibri"/>
              </a:rPr>
              <a:t>he </a:t>
            </a:r>
            <a:r>
              <a:rPr sz="1050" dirty="0">
                <a:latin typeface="Calibri"/>
                <a:cs typeface="Calibri"/>
              </a:rPr>
              <a:t>writes  and </a:t>
            </a:r>
            <a:r>
              <a:rPr sz="1050" spc="-4" dirty="0">
                <a:latin typeface="Calibri"/>
                <a:cs typeface="Calibri"/>
              </a:rPr>
              <a:t>chalks </a:t>
            </a:r>
            <a:r>
              <a:rPr sz="1050" dirty="0">
                <a:latin typeface="Calibri"/>
                <a:cs typeface="Calibri"/>
              </a:rPr>
              <a:t>down, </a:t>
            </a:r>
            <a:r>
              <a:rPr sz="1050" spc="-4" dirty="0">
                <a:latin typeface="Calibri"/>
                <a:cs typeface="Calibri"/>
              </a:rPr>
              <a:t>thereby, acts accordingly. We have tried </a:t>
            </a:r>
            <a:r>
              <a:rPr sz="1050" dirty="0">
                <a:latin typeface="Calibri"/>
                <a:cs typeface="Calibri"/>
              </a:rPr>
              <a:t>to </a:t>
            </a:r>
            <a:r>
              <a:rPr sz="1050" spc="-4" dirty="0">
                <a:latin typeface="Calibri"/>
                <a:cs typeface="Calibri"/>
              </a:rPr>
              <a:t>capture </a:t>
            </a:r>
            <a:r>
              <a:rPr sz="1050" dirty="0">
                <a:latin typeface="Calibri"/>
                <a:cs typeface="Calibri"/>
              </a:rPr>
              <a:t>all </a:t>
            </a:r>
            <a:r>
              <a:rPr sz="1050" spc="-4" dirty="0">
                <a:latin typeface="Calibri"/>
                <a:cs typeface="Calibri"/>
              </a:rPr>
              <a:t>these natural human instincts  </a:t>
            </a:r>
            <a:r>
              <a:rPr sz="1050" spc="4" dirty="0">
                <a:latin typeface="Calibri"/>
                <a:cs typeface="Calibri"/>
              </a:rPr>
              <a:t>to </a:t>
            </a:r>
            <a:r>
              <a:rPr sz="1050" spc="-4" dirty="0">
                <a:latin typeface="Calibri"/>
                <a:cs typeface="Calibri"/>
              </a:rPr>
              <a:t>understand the psychology behind it. Without invading </a:t>
            </a:r>
            <a:r>
              <a:rPr sz="1050" dirty="0">
                <a:latin typeface="Calibri"/>
                <a:cs typeface="Calibri"/>
              </a:rPr>
              <a:t>any </a:t>
            </a:r>
            <a:r>
              <a:rPr sz="1050" spc="-4" dirty="0">
                <a:latin typeface="Calibri"/>
                <a:cs typeface="Calibri"/>
              </a:rPr>
              <a:t>individual privacy, </a:t>
            </a:r>
            <a:r>
              <a:rPr sz="1050" dirty="0">
                <a:latin typeface="Calibri"/>
                <a:cs typeface="Calibri"/>
              </a:rPr>
              <a:t>we have </a:t>
            </a:r>
            <a:r>
              <a:rPr sz="1050" spc="-4" dirty="0">
                <a:latin typeface="Calibri"/>
                <a:cs typeface="Calibri"/>
              </a:rPr>
              <a:t>extracted  </a:t>
            </a:r>
            <a:r>
              <a:rPr sz="1050" dirty="0">
                <a:latin typeface="Calibri"/>
                <a:cs typeface="Calibri"/>
              </a:rPr>
              <a:t>and web </a:t>
            </a:r>
            <a:r>
              <a:rPr sz="1050" spc="-4" dirty="0">
                <a:latin typeface="Calibri"/>
                <a:cs typeface="Calibri"/>
              </a:rPr>
              <a:t>scrapped our textual </a:t>
            </a:r>
            <a:r>
              <a:rPr sz="1050" dirty="0">
                <a:latin typeface="Calibri"/>
                <a:cs typeface="Calibri"/>
              </a:rPr>
              <a:t>data and </a:t>
            </a:r>
            <a:r>
              <a:rPr sz="1050" spc="-4" dirty="0">
                <a:latin typeface="Calibri"/>
                <a:cs typeface="Calibri"/>
              </a:rPr>
              <a:t>have made </a:t>
            </a:r>
            <a:r>
              <a:rPr sz="1050" dirty="0">
                <a:latin typeface="Calibri"/>
                <a:cs typeface="Calibri"/>
              </a:rPr>
              <a:t>a </a:t>
            </a:r>
            <a:r>
              <a:rPr sz="1050" spc="-4" dirty="0">
                <a:latin typeface="Calibri"/>
                <a:cs typeface="Calibri"/>
              </a:rPr>
              <a:t>Machine learning based model </a:t>
            </a:r>
            <a:r>
              <a:rPr sz="1050" spc="4" dirty="0">
                <a:latin typeface="Calibri"/>
                <a:cs typeface="Calibri"/>
              </a:rPr>
              <a:t>to </a:t>
            </a:r>
            <a:r>
              <a:rPr sz="1050" spc="-4" dirty="0">
                <a:latin typeface="Calibri"/>
                <a:cs typeface="Calibri"/>
              </a:rPr>
              <a:t>classify </a:t>
            </a:r>
            <a:r>
              <a:rPr sz="1050" dirty="0">
                <a:latin typeface="Calibri"/>
                <a:cs typeface="Calibri"/>
              </a:rPr>
              <a:t>the  </a:t>
            </a:r>
            <a:r>
              <a:rPr sz="1050" spc="-4" dirty="0">
                <a:latin typeface="Calibri"/>
                <a:cs typeface="Calibri"/>
              </a:rPr>
              <a:t>human emotions broadly now </a:t>
            </a:r>
            <a:r>
              <a:rPr sz="1050" dirty="0">
                <a:latin typeface="Calibri"/>
                <a:cs typeface="Calibri"/>
              </a:rPr>
              <a:t>into </a:t>
            </a:r>
            <a:r>
              <a:rPr sz="1050" spc="-4" dirty="0">
                <a:latin typeface="Calibri"/>
                <a:cs typeface="Calibri"/>
              </a:rPr>
              <a:t>two </a:t>
            </a:r>
            <a:r>
              <a:rPr sz="1050" dirty="0">
                <a:latin typeface="Calibri"/>
                <a:cs typeface="Calibri"/>
              </a:rPr>
              <a:t>categories of </a:t>
            </a:r>
            <a:r>
              <a:rPr sz="1050" spc="-4" dirty="0">
                <a:latin typeface="Calibri"/>
                <a:cs typeface="Calibri"/>
              </a:rPr>
              <a:t>being </a:t>
            </a:r>
            <a:r>
              <a:rPr sz="1050" dirty="0">
                <a:latin typeface="Calibri"/>
                <a:cs typeface="Calibri"/>
              </a:rPr>
              <a:t>sad or</a:t>
            </a:r>
            <a:r>
              <a:rPr sz="1050" spc="-28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happy.</a:t>
            </a:r>
            <a:endParaRPr sz="1050" dirty="0"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62826" marR="3590">
              <a:lnSpc>
                <a:spcPct val="101800"/>
              </a:lnSpc>
            </a:pPr>
            <a:r>
              <a:rPr sz="1050" spc="-4" dirty="0">
                <a:latin typeface="Calibri"/>
                <a:cs typeface="Calibri"/>
              </a:rPr>
              <a:t>The project also </a:t>
            </a:r>
            <a:r>
              <a:rPr sz="1050" dirty="0">
                <a:latin typeface="Calibri"/>
                <a:cs typeface="Calibri"/>
              </a:rPr>
              <a:t>aims </a:t>
            </a:r>
            <a:r>
              <a:rPr sz="1050" spc="4" dirty="0">
                <a:latin typeface="Calibri"/>
                <a:cs typeface="Calibri"/>
              </a:rPr>
              <a:t>to </a:t>
            </a:r>
            <a:r>
              <a:rPr sz="1050" spc="-4" dirty="0">
                <a:latin typeface="Calibri"/>
                <a:cs typeface="Calibri"/>
              </a:rPr>
              <a:t>provide </a:t>
            </a:r>
            <a:r>
              <a:rPr sz="1050" dirty="0">
                <a:latin typeface="Calibri"/>
                <a:cs typeface="Calibri"/>
              </a:rPr>
              <a:t>a </a:t>
            </a:r>
            <a:r>
              <a:rPr sz="1050" spc="-4" dirty="0">
                <a:latin typeface="Calibri"/>
                <a:cs typeface="Calibri"/>
              </a:rPr>
              <a:t>user interface </a:t>
            </a:r>
            <a:r>
              <a:rPr sz="1050" dirty="0">
                <a:latin typeface="Calibri"/>
                <a:cs typeface="Calibri"/>
              </a:rPr>
              <a:t>on the </a:t>
            </a:r>
            <a:r>
              <a:rPr sz="1050" spc="-4" dirty="0">
                <a:latin typeface="Calibri"/>
                <a:cs typeface="Calibri"/>
              </a:rPr>
              <a:t>internet </a:t>
            </a:r>
            <a:r>
              <a:rPr sz="1050" spc="4" dirty="0">
                <a:latin typeface="Calibri"/>
                <a:cs typeface="Calibri"/>
              </a:rPr>
              <a:t>to </a:t>
            </a:r>
            <a:r>
              <a:rPr sz="1050" dirty="0">
                <a:latin typeface="Calibri"/>
                <a:cs typeface="Calibri"/>
              </a:rPr>
              <a:t>give </a:t>
            </a:r>
            <a:r>
              <a:rPr sz="1050" spc="-4" dirty="0">
                <a:latin typeface="Calibri"/>
                <a:cs typeface="Calibri"/>
              </a:rPr>
              <a:t>our </a:t>
            </a:r>
            <a:r>
              <a:rPr sz="1050" dirty="0">
                <a:latin typeface="Calibri"/>
                <a:cs typeface="Calibri"/>
              </a:rPr>
              <a:t>end </a:t>
            </a:r>
            <a:r>
              <a:rPr sz="1050" spc="-4" dirty="0">
                <a:latin typeface="Calibri"/>
                <a:cs typeface="Calibri"/>
              </a:rPr>
              <a:t>user </a:t>
            </a:r>
            <a:r>
              <a:rPr sz="1050" dirty="0">
                <a:latin typeface="Calibri"/>
                <a:cs typeface="Calibri"/>
              </a:rPr>
              <a:t>a liberty </a:t>
            </a:r>
            <a:r>
              <a:rPr sz="1050" spc="4" dirty="0">
                <a:latin typeface="Calibri"/>
                <a:cs typeface="Calibri"/>
              </a:rPr>
              <a:t>to </a:t>
            </a:r>
            <a:r>
              <a:rPr sz="1050" spc="-4" dirty="0">
                <a:latin typeface="Calibri"/>
                <a:cs typeface="Calibri"/>
              </a:rPr>
              <a:t>provide  their confessions </a:t>
            </a:r>
            <a:r>
              <a:rPr sz="1050" dirty="0">
                <a:latin typeface="Calibri"/>
                <a:cs typeface="Calibri"/>
              </a:rPr>
              <a:t>and find </a:t>
            </a:r>
            <a:r>
              <a:rPr sz="1050" spc="-4" dirty="0">
                <a:latin typeface="Calibri"/>
                <a:cs typeface="Calibri"/>
              </a:rPr>
              <a:t>meaningful insights from </a:t>
            </a:r>
            <a:r>
              <a:rPr sz="1050" dirty="0">
                <a:latin typeface="Calibri"/>
                <a:cs typeface="Calibri"/>
              </a:rPr>
              <a:t>the </a:t>
            </a:r>
            <a:r>
              <a:rPr sz="1050" spc="-4" dirty="0">
                <a:latin typeface="Calibri"/>
                <a:cs typeface="Calibri"/>
              </a:rPr>
              <a:t>same, </a:t>
            </a:r>
            <a:r>
              <a:rPr sz="1050" dirty="0">
                <a:latin typeface="Calibri"/>
                <a:cs typeface="Calibri"/>
              </a:rPr>
              <a:t>related </a:t>
            </a:r>
            <a:r>
              <a:rPr sz="1050" spc="4" dirty="0">
                <a:latin typeface="Calibri"/>
                <a:cs typeface="Calibri"/>
              </a:rPr>
              <a:t>to </a:t>
            </a:r>
            <a:r>
              <a:rPr sz="1050" spc="-4" dirty="0">
                <a:latin typeface="Calibri"/>
                <a:cs typeface="Calibri"/>
              </a:rPr>
              <a:t>their hate content </a:t>
            </a:r>
            <a:r>
              <a:rPr sz="1050" dirty="0">
                <a:latin typeface="Calibri"/>
                <a:cs typeface="Calibri"/>
              </a:rPr>
              <a:t>and a </a:t>
            </a:r>
            <a:r>
              <a:rPr sz="1050" spc="-4" dirty="0">
                <a:latin typeface="Calibri"/>
                <a:cs typeface="Calibri"/>
              </a:rPr>
              <a:t>work  </a:t>
            </a:r>
            <a:r>
              <a:rPr sz="1050" spc="4" dirty="0">
                <a:latin typeface="Calibri"/>
                <a:cs typeface="Calibri"/>
              </a:rPr>
              <a:t>to </a:t>
            </a:r>
            <a:r>
              <a:rPr sz="1050" dirty="0">
                <a:latin typeface="Calibri"/>
                <a:cs typeface="Calibri"/>
              </a:rPr>
              <a:t>give </a:t>
            </a:r>
            <a:r>
              <a:rPr sz="1050" spc="-4" dirty="0">
                <a:latin typeface="Calibri"/>
                <a:cs typeface="Calibri"/>
              </a:rPr>
              <a:t>specific recommendations </a:t>
            </a:r>
            <a:r>
              <a:rPr sz="1050" dirty="0">
                <a:latin typeface="Calibri"/>
                <a:cs typeface="Calibri"/>
              </a:rPr>
              <a:t>is </a:t>
            </a:r>
            <a:r>
              <a:rPr sz="1050" spc="-4" dirty="0">
                <a:latin typeface="Calibri"/>
                <a:cs typeface="Calibri"/>
              </a:rPr>
              <a:t>currently being done. The data collection, storage, manipulation,  </a:t>
            </a:r>
            <a:r>
              <a:rPr sz="1050" dirty="0">
                <a:latin typeface="Calibri"/>
                <a:cs typeface="Calibri"/>
              </a:rPr>
              <a:t>analysis and </a:t>
            </a:r>
            <a:r>
              <a:rPr sz="1050" spc="-4" dirty="0">
                <a:latin typeface="Calibri"/>
                <a:cs typeface="Calibri"/>
              </a:rPr>
              <a:t>labeling </a:t>
            </a:r>
            <a:r>
              <a:rPr sz="1050" spc="-7" dirty="0">
                <a:latin typeface="Calibri"/>
                <a:cs typeface="Calibri"/>
              </a:rPr>
              <a:t>it </a:t>
            </a:r>
            <a:r>
              <a:rPr sz="1050" dirty="0">
                <a:latin typeface="Calibri"/>
                <a:cs typeface="Calibri"/>
              </a:rPr>
              <a:t>into a </a:t>
            </a:r>
            <a:r>
              <a:rPr sz="1050" spc="-4" dirty="0">
                <a:latin typeface="Calibri"/>
                <a:cs typeface="Calibri"/>
              </a:rPr>
              <a:t>supervised learning binary classification is being done manually </a:t>
            </a:r>
            <a:r>
              <a:rPr sz="1050" dirty="0">
                <a:latin typeface="Calibri"/>
                <a:cs typeface="Calibri"/>
              </a:rPr>
              <a:t>by </a:t>
            </a:r>
            <a:r>
              <a:rPr sz="1050" spc="-7" dirty="0">
                <a:latin typeface="Calibri"/>
                <a:cs typeface="Calibri"/>
              </a:rPr>
              <a:t>our  </a:t>
            </a:r>
            <a:r>
              <a:rPr sz="1050" dirty="0">
                <a:latin typeface="Calibri"/>
                <a:cs typeface="Calibri"/>
              </a:rPr>
              <a:t>team. </a:t>
            </a:r>
            <a:r>
              <a:rPr sz="1050" spc="-4" dirty="0">
                <a:latin typeface="Calibri"/>
                <a:cs typeface="Calibri"/>
              </a:rPr>
              <a:t>Facing stress, dilemma </a:t>
            </a:r>
            <a:r>
              <a:rPr sz="1050" dirty="0">
                <a:latin typeface="Calibri"/>
                <a:cs typeface="Calibri"/>
              </a:rPr>
              <a:t>and </a:t>
            </a:r>
            <a:r>
              <a:rPr sz="1050" spc="-4" dirty="0">
                <a:latin typeface="Calibri"/>
                <a:cs typeface="Calibri"/>
              </a:rPr>
              <a:t>anxiety </a:t>
            </a:r>
            <a:r>
              <a:rPr sz="1050" dirty="0">
                <a:latin typeface="Calibri"/>
                <a:cs typeface="Calibri"/>
              </a:rPr>
              <a:t>is </a:t>
            </a:r>
            <a:r>
              <a:rPr sz="1050" spc="-4" dirty="0">
                <a:latin typeface="Calibri"/>
                <a:cs typeface="Calibri"/>
              </a:rPr>
              <a:t>common for </a:t>
            </a:r>
            <a:r>
              <a:rPr sz="1050" dirty="0">
                <a:latin typeface="Calibri"/>
                <a:cs typeface="Calibri"/>
              </a:rPr>
              <a:t>anyone in </a:t>
            </a:r>
            <a:r>
              <a:rPr sz="1050" spc="-4" dirty="0">
                <a:latin typeface="Calibri"/>
                <a:cs typeface="Calibri"/>
              </a:rPr>
              <a:t>their lives, </a:t>
            </a:r>
            <a:r>
              <a:rPr sz="1050" dirty="0">
                <a:latin typeface="Calibri"/>
                <a:cs typeface="Calibri"/>
              </a:rPr>
              <a:t>so the </a:t>
            </a:r>
            <a:r>
              <a:rPr sz="1050" spc="-4" dirty="0">
                <a:latin typeface="Calibri"/>
                <a:cs typeface="Calibri"/>
              </a:rPr>
              <a:t>project has </a:t>
            </a:r>
            <a:r>
              <a:rPr sz="1050" dirty="0">
                <a:latin typeface="Calibri"/>
                <a:cs typeface="Calibri"/>
              </a:rPr>
              <a:t>taken  data </a:t>
            </a:r>
            <a:r>
              <a:rPr sz="1050" spc="-4" dirty="0">
                <a:latin typeface="Calibri"/>
                <a:cs typeface="Calibri"/>
              </a:rPr>
              <a:t>from </a:t>
            </a:r>
            <a:r>
              <a:rPr sz="1050" dirty="0">
                <a:latin typeface="Calibri"/>
                <a:cs typeface="Calibri"/>
              </a:rPr>
              <a:t>the real world </a:t>
            </a:r>
            <a:r>
              <a:rPr sz="1050" spc="4" dirty="0">
                <a:latin typeface="Calibri"/>
                <a:cs typeface="Calibri"/>
              </a:rPr>
              <a:t>to </a:t>
            </a:r>
            <a:r>
              <a:rPr sz="1050" spc="-4" dirty="0">
                <a:latin typeface="Calibri"/>
                <a:cs typeface="Calibri"/>
              </a:rPr>
              <a:t>come </a:t>
            </a:r>
            <a:r>
              <a:rPr sz="1050" dirty="0">
                <a:latin typeface="Calibri"/>
                <a:cs typeface="Calibri"/>
              </a:rPr>
              <a:t>up with plausible </a:t>
            </a:r>
            <a:r>
              <a:rPr sz="1050" spc="-4" dirty="0">
                <a:latin typeface="Calibri"/>
                <a:cs typeface="Calibri"/>
              </a:rPr>
              <a:t>solutions without losing </a:t>
            </a:r>
            <a:r>
              <a:rPr sz="1050" dirty="0">
                <a:latin typeface="Calibri"/>
                <a:cs typeface="Calibri"/>
              </a:rPr>
              <a:t>the </a:t>
            </a:r>
            <a:r>
              <a:rPr sz="1050" spc="-4" dirty="0">
                <a:latin typeface="Calibri"/>
                <a:cs typeface="Calibri"/>
              </a:rPr>
              <a:t>human</a:t>
            </a:r>
            <a:r>
              <a:rPr sz="1050" spc="-57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touch.</a:t>
            </a:r>
            <a:endParaRPr sz="1050" dirty="0">
              <a:latin typeface="Calibri"/>
              <a:cs typeface="Calibri"/>
            </a:endParaRPr>
          </a:p>
          <a:p>
            <a:pPr>
              <a:spcBef>
                <a:spcPts val="7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62826" marR="88853">
              <a:lnSpc>
                <a:spcPct val="101699"/>
              </a:lnSpc>
            </a:pPr>
            <a:r>
              <a:rPr sz="1050" spc="-4" dirty="0">
                <a:latin typeface="Calibri"/>
                <a:cs typeface="Calibri"/>
              </a:rPr>
              <a:t>Conclusively, the project uses </a:t>
            </a:r>
            <a:r>
              <a:rPr sz="1050" dirty="0">
                <a:latin typeface="Calibri"/>
                <a:cs typeface="Calibri"/>
              </a:rPr>
              <a:t>the Machine </a:t>
            </a:r>
            <a:r>
              <a:rPr sz="1050" spc="-4" dirty="0">
                <a:latin typeface="Calibri"/>
                <a:cs typeface="Calibri"/>
              </a:rPr>
              <a:t>learning </a:t>
            </a:r>
            <a:r>
              <a:rPr sz="1050" dirty="0">
                <a:latin typeface="Calibri"/>
                <a:cs typeface="Calibri"/>
              </a:rPr>
              <a:t>tools of </a:t>
            </a:r>
            <a:r>
              <a:rPr sz="1050" i="1" spc="-4" dirty="0">
                <a:latin typeface="Calibri"/>
                <a:cs typeface="Calibri"/>
              </a:rPr>
              <a:t>Natural Language processing </a:t>
            </a:r>
            <a:r>
              <a:rPr sz="1050" dirty="0">
                <a:latin typeface="Calibri"/>
                <a:cs typeface="Calibri"/>
              </a:rPr>
              <a:t>techniques  </a:t>
            </a:r>
            <a:r>
              <a:rPr sz="1050" spc="4" dirty="0">
                <a:latin typeface="Calibri"/>
                <a:cs typeface="Calibri"/>
              </a:rPr>
              <a:t>to </a:t>
            </a:r>
            <a:r>
              <a:rPr sz="1050" spc="-4" dirty="0">
                <a:latin typeface="Calibri"/>
                <a:cs typeface="Calibri"/>
              </a:rPr>
              <a:t>analyze the human sentiments </a:t>
            </a:r>
            <a:r>
              <a:rPr sz="1050" dirty="0">
                <a:latin typeface="Calibri"/>
                <a:cs typeface="Calibri"/>
              </a:rPr>
              <a:t>and </a:t>
            </a:r>
            <a:r>
              <a:rPr sz="1050" spc="-4" dirty="0">
                <a:latin typeface="Calibri"/>
                <a:cs typeface="Calibri"/>
              </a:rPr>
              <a:t>has come </a:t>
            </a:r>
            <a:r>
              <a:rPr sz="1050" dirty="0">
                <a:latin typeface="Calibri"/>
                <a:cs typeface="Calibri"/>
              </a:rPr>
              <a:t>up </a:t>
            </a:r>
            <a:r>
              <a:rPr sz="1050" spc="-4" dirty="0">
                <a:latin typeface="Calibri"/>
                <a:cs typeface="Calibri"/>
              </a:rPr>
              <a:t>with </a:t>
            </a:r>
            <a:r>
              <a:rPr sz="1050" dirty="0">
                <a:latin typeface="Calibri"/>
                <a:cs typeface="Calibri"/>
              </a:rPr>
              <a:t>a </a:t>
            </a:r>
            <a:r>
              <a:rPr sz="1050" spc="-4" dirty="0">
                <a:latin typeface="Calibri"/>
                <a:cs typeface="Calibri"/>
              </a:rPr>
              <a:t>solution </a:t>
            </a:r>
            <a:r>
              <a:rPr sz="1050" spc="4" dirty="0">
                <a:latin typeface="Calibri"/>
                <a:cs typeface="Calibri"/>
              </a:rPr>
              <a:t>to </a:t>
            </a:r>
            <a:r>
              <a:rPr sz="1050" dirty="0">
                <a:latin typeface="Calibri"/>
                <a:cs typeface="Calibri"/>
              </a:rPr>
              <a:t>identify and </a:t>
            </a:r>
            <a:r>
              <a:rPr sz="1050" spc="-4" dirty="0">
                <a:latin typeface="Calibri"/>
                <a:cs typeface="Calibri"/>
              </a:rPr>
              <a:t>cope </a:t>
            </a:r>
            <a:r>
              <a:rPr sz="1050" dirty="0">
                <a:latin typeface="Calibri"/>
                <a:cs typeface="Calibri"/>
              </a:rPr>
              <a:t>up with the  </a:t>
            </a:r>
            <a:r>
              <a:rPr sz="1050" spc="-4" dirty="0">
                <a:latin typeface="Calibri"/>
                <a:cs typeface="Calibri"/>
              </a:rPr>
              <a:t>adverse effects </a:t>
            </a:r>
            <a:r>
              <a:rPr sz="1050" dirty="0">
                <a:latin typeface="Calibri"/>
                <a:cs typeface="Calibri"/>
              </a:rPr>
              <a:t>of mental </a:t>
            </a:r>
            <a:r>
              <a:rPr sz="1050" spc="-4" dirty="0">
                <a:latin typeface="Calibri"/>
                <a:cs typeface="Calibri"/>
              </a:rPr>
              <a:t>health </a:t>
            </a:r>
            <a:r>
              <a:rPr sz="1050" dirty="0">
                <a:latin typeface="Calibri"/>
                <a:cs typeface="Calibri"/>
              </a:rPr>
              <a:t>via </a:t>
            </a:r>
            <a:r>
              <a:rPr sz="1050" spc="-4" dirty="0">
                <a:latin typeface="Calibri"/>
                <a:cs typeface="Calibri"/>
              </a:rPr>
              <a:t>training </a:t>
            </a:r>
            <a:r>
              <a:rPr sz="1050" dirty="0">
                <a:latin typeface="Calibri"/>
                <a:cs typeface="Calibri"/>
              </a:rPr>
              <a:t>a </a:t>
            </a:r>
            <a:r>
              <a:rPr sz="1050" spc="-4" dirty="0">
                <a:latin typeface="Calibri"/>
                <a:cs typeface="Calibri"/>
              </a:rPr>
              <a:t>model </a:t>
            </a:r>
            <a:r>
              <a:rPr sz="1050" dirty="0">
                <a:latin typeface="Calibri"/>
                <a:cs typeface="Calibri"/>
              </a:rPr>
              <a:t>on </a:t>
            </a:r>
            <a:r>
              <a:rPr sz="1050" spc="-4" dirty="0">
                <a:latin typeface="Calibri"/>
                <a:cs typeface="Calibri"/>
              </a:rPr>
              <a:t>the textual confessions </a:t>
            </a:r>
            <a:r>
              <a:rPr sz="1050" dirty="0">
                <a:latin typeface="Calibri"/>
                <a:cs typeface="Calibri"/>
              </a:rPr>
              <a:t>data extracted from  the </a:t>
            </a:r>
            <a:r>
              <a:rPr sz="1050" spc="-4" dirty="0">
                <a:latin typeface="Calibri"/>
                <a:cs typeface="Calibri"/>
              </a:rPr>
              <a:t>popular social </a:t>
            </a:r>
            <a:r>
              <a:rPr sz="1050" dirty="0">
                <a:latin typeface="Calibri"/>
                <a:cs typeface="Calibri"/>
              </a:rPr>
              <a:t>media </a:t>
            </a:r>
            <a:r>
              <a:rPr sz="1050" spc="-4" dirty="0">
                <a:latin typeface="Calibri"/>
                <a:cs typeface="Calibri"/>
              </a:rPr>
              <a:t>confessions pages on the internet. </a:t>
            </a:r>
            <a:r>
              <a:rPr sz="1050" dirty="0">
                <a:latin typeface="Calibri"/>
                <a:cs typeface="Calibri"/>
              </a:rPr>
              <a:t>An </a:t>
            </a:r>
            <a:r>
              <a:rPr sz="1050" spc="-4" dirty="0">
                <a:latin typeface="Calibri"/>
                <a:cs typeface="Calibri"/>
              </a:rPr>
              <a:t>effort </a:t>
            </a:r>
            <a:r>
              <a:rPr sz="1050" dirty="0">
                <a:latin typeface="Calibri"/>
                <a:cs typeface="Calibri"/>
              </a:rPr>
              <a:t>is </a:t>
            </a:r>
            <a:r>
              <a:rPr sz="1050" spc="-4" dirty="0">
                <a:latin typeface="Calibri"/>
                <a:cs typeface="Calibri"/>
              </a:rPr>
              <a:t>being </a:t>
            </a:r>
            <a:r>
              <a:rPr sz="1050" dirty="0">
                <a:latin typeface="Calibri"/>
                <a:cs typeface="Calibri"/>
              </a:rPr>
              <a:t>made </a:t>
            </a:r>
            <a:r>
              <a:rPr sz="1050" spc="4" dirty="0">
                <a:latin typeface="Calibri"/>
                <a:cs typeface="Calibri"/>
              </a:rPr>
              <a:t>to </a:t>
            </a:r>
            <a:r>
              <a:rPr sz="1050" dirty="0">
                <a:latin typeface="Calibri"/>
                <a:cs typeface="Calibri"/>
              </a:rPr>
              <a:t>create a web  </a:t>
            </a:r>
            <a:r>
              <a:rPr sz="1050" spc="-4" dirty="0">
                <a:latin typeface="Calibri"/>
                <a:cs typeface="Calibri"/>
              </a:rPr>
              <a:t>hosted application of </a:t>
            </a:r>
            <a:r>
              <a:rPr sz="1050" dirty="0">
                <a:latin typeface="Calibri"/>
                <a:cs typeface="Calibri"/>
              </a:rPr>
              <a:t>the </a:t>
            </a:r>
            <a:r>
              <a:rPr sz="1050" spc="-4" dirty="0">
                <a:latin typeface="Calibri"/>
                <a:cs typeface="Calibri"/>
              </a:rPr>
              <a:t>project. The data has been </a:t>
            </a:r>
            <a:r>
              <a:rPr sz="1050" dirty="0">
                <a:latin typeface="Calibri"/>
                <a:cs typeface="Calibri"/>
              </a:rPr>
              <a:t>cleaned, </a:t>
            </a:r>
            <a:r>
              <a:rPr sz="1050" spc="-4" dirty="0">
                <a:latin typeface="Calibri"/>
                <a:cs typeface="Calibri"/>
              </a:rPr>
              <a:t>converted </a:t>
            </a:r>
            <a:r>
              <a:rPr sz="1050" spc="4" dirty="0">
                <a:latin typeface="Calibri"/>
                <a:cs typeface="Calibri"/>
              </a:rPr>
              <a:t>to </a:t>
            </a:r>
            <a:r>
              <a:rPr sz="1050" spc="-4" dirty="0">
                <a:latin typeface="Calibri"/>
                <a:cs typeface="Calibri"/>
              </a:rPr>
              <a:t>its base form </a:t>
            </a:r>
            <a:r>
              <a:rPr sz="1050" dirty="0">
                <a:latin typeface="Calibri"/>
                <a:cs typeface="Calibri"/>
              </a:rPr>
              <a:t>and is  analyzed with the </a:t>
            </a:r>
            <a:r>
              <a:rPr sz="1050" spc="-4" dirty="0">
                <a:latin typeface="Calibri"/>
                <a:cs typeface="Calibri"/>
              </a:rPr>
              <a:t>state-of-the-art </a:t>
            </a:r>
            <a:r>
              <a:rPr sz="1050" dirty="0">
                <a:latin typeface="Calibri"/>
                <a:cs typeface="Calibri"/>
              </a:rPr>
              <a:t>Natural </a:t>
            </a:r>
            <a:r>
              <a:rPr sz="1050" spc="-4" dirty="0">
                <a:latin typeface="Calibri"/>
                <a:cs typeface="Calibri"/>
              </a:rPr>
              <a:t>language processing </a:t>
            </a:r>
            <a:r>
              <a:rPr sz="1050" dirty="0">
                <a:latin typeface="Calibri"/>
                <a:cs typeface="Calibri"/>
              </a:rPr>
              <a:t>tools </a:t>
            </a:r>
            <a:r>
              <a:rPr sz="1050" spc="-4" dirty="0">
                <a:latin typeface="Calibri"/>
                <a:cs typeface="Calibri"/>
              </a:rPr>
              <a:t>found in </a:t>
            </a:r>
            <a:r>
              <a:rPr sz="1050" spc="4" dirty="0">
                <a:latin typeface="Calibri"/>
                <a:cs typeface="Calibri"/>
              </a:rPr>
              <a:t>the </a:t>
            </a:r>
            <a:r>
              <a:rPr sz="1050" spc="-4" dirty="0">
                <a:latin typeface="Calibri"/>
                <a:cs typeface="Calibri"/>
              </a:rPr>
              <a:t>python NLTK library.  The model training has been done </a:t>
            </a:r>
            <a:r>
              <a:rPr sz="1050" dirty="0">
                <a:latin typeface="Calibri"/>
                <a:cs typeface="Calibri"/>
              </a:rPr>
              <a:t>on </a:t>
            </a:r>
            <a:r>
              <a:rPr sz="1050" spc="-4" dirty="0">
                <a:latin typeface="Calibri"/>
                <a:cs typeface="Calibri"/>
              </a:rPr>
              <a:t>Random forest classifiers, Gaussian Naive Bayes classification  model, Multiple Layer </a:t>
            </a:r>
            <a:r>
              <a:rPr sz="1050" dirty="0">
                <a:latin typeface="Calibri"/>
                <a:cs typeface="Calibri"/>
              </a:rPr>
              <a:t>Perceptron </a:t>
            </a:r>
            <a:r>
              <a:rPr sz="1050" spc="-4" dirty="0">
                <a:latin typeface="Calibri"/>
                <a:cs typeface="Calibri"/>
              </a:rPr>
              <a:t>model </a:t>
            </a:r>
            <a:r>
              <a:rPr sz="1050" dirty="0">
                <a:latin typeface="Calibri"/>
                <a:cs typeface="Calibri"/>
              </a:rPr>
              <a:t>and the </a:t>
            </a:r>
            <a:r>
              <a:rPr sz="1050" spc="-4" dirty="0">
                <a:latin typeface="Calibri"/>
                <a:cs typeface="Calibri"/>
              </a:rPr>
              <a:t>accuracy </a:t>
            </a:r>
            <a:r>
              <a:rPr sz="1050" dirty="0">
                <a:latin typeface="Calibri"/>
                <a:cs typeface="Calibri"/>
              </a:rPr>
              <a:t>evaluation </a:t>
            </a:r>
            <a:r>
              <a:rPr sz="1050" spc="-4" dirty="0">
                <a:latin typeface="Calibri"/>
                <a:cs typeface="Calibri"/>
              </a:rPr>
              <a:t>on </a:t>
            </a:r>
            <a:r>
              <a:rPr sz="1050" dirty="0">
                <a:latin typeface="Calibri"/>
                <a:cs typeface="Calibri"/>
              </a:rPr>
              <a:t>all </a:t>
            </a:r>
            <a:r>
              <a:rPr sz="1050" spc="-4" dirty="0">
                <a:latin typeface="Calibri"/>
                <a:cs typeface="Calibri"/>
              </a:rPr>
              <a:t>these </a:t>
            </a:r>
            <a:r>
              <a:rPr sz="1050" spc="-7" dirty="0">
                <a:latin typeface="Calibri"/>
                <a:cs typeface="Calibri"/>
              </a:rPr>
              <a:t>has </a:t>
            </a:r>
            <a:r>
              <a:rPr sz="1050" dirty="0">
                <a:latin typeface="Calibri"/>
                <a:cs typeface="Calibri"/>
              </a:rPr>
              <a:t>been </a:t>
            </a:r>
            <a:r>
              <a:rPr sz="1050" spc="-4" dirty="0">
                <a:latin typeface="Calibri"/>
                <a:cs typeface="Calibri"/>
              </a:rPr>
              <a:t>shown </a:t>
            </a:r>
            <a:r>
              <a:rPr sz="1050" dirty="0">
                <a:latin typeface="Calibri"/>
                <a:cs typeface="Calibri"/>
              </a:rPr>
              <a:t>in  the </a:t>
            </a:r>
            <a:r>
              <a:rPr sz="1050" spc="-4" dirty="0">
                <a:latin typeface="Calibri"/>
                <a:cs typeface="Calibri"/>
              </a:rPr>
              <a:t>notebook </a:t>
            </a:r>
            <a:r>
              <a:rPr sz="1050" dirty="0">
                <a:latin typeface="Calibri"/>
                <a:cs typeface="Calibri"/>
              </a:rPr>
              <a:t>as a </a:t>
            </a:r>
            <a:r>
              <a:rPr sz="1050" spc="-4" dirty="0">
                <a:latin typeface="Calibri"/>
                <a:cs typeface="Calibri"/>
              </a:rPr>
              <a:t>part </a:t>
            </a:r>
            <a:r>
              <a:rPr sz="1050" spc="-7" dirty="0">
                <a:latin typeface="Calibri"/>
                <a:cs typeface="Calibri"/>
              </a:rPr>
              <a:t>of our</a:t>
            </a:r>
            <a:r>
              <a:rPr sz="1050" dirty="0">
                <a:latin typeface="Calibri"/>
                <a:cs typeface="Calibri"/>
              </a:rPr>
              <a:t> research.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1419" y="6970916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4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6" name="object 6"/>
          <p:cNvSpPr/>
          <p:nvPr/>
        </p:nvSpPr>
        <p:spPr>
          <a:xfrm>
            <a:off x="2793465" y="7341113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7" name="object 7"/>
          <p:cNvSpPr txBox="1"/>
          <p:nvPr/>
        </p:nvSpPr>
        <p:spPr>
          <a:xfrm>
            <a:off x="299731" y="127797"/>
            <a:ext cx="9829799" cy="7367940"/>
          </a:xfrm>
          <a:prstGeom prst="rect">
            <a:avLst/>
          </a:prstGeom>
        </p:spPr>
        <p:txBody>
          <a:bodyPr vert="horz" wrap="square" lIns="0" tIns="9423" rIns="0" bIns="0" rtlCol="0">
            <a:spAutoFit/>
          </a:bodyPr>
          <a:lstStyle/>
          <a:p>
            <a:pPr marL="8975">
              <a:spcBef>
                <a:spcPts val="74"/>
              </a:spcBef>
              <a:tabLst>
                <a:tab pos="358555" algn="l"/>
              </a:tabLst>
            </a:pPr>
            <a:r>
              <a:rPr sz="1400" dirty="0">
                <a:latin typeface="Times New Roman"/>
                <a:cs typeface="Times New Roman"/>
              </a:rPr>
              <a:t>1.2	</a:t>
            </a:r>
            <a:r>
              <a:rPr sz="1400" spc="-4" dirty="0">
                <a:latin typeface="Times New Roman"/>
                <a:cs typeface="Times New Roman"/>
              </a:rPr>
              <a:t>INTRODUCTION TO MACHINE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Times New Roman"/>
                <a:cs typeface="Times New Roman"/>
              </a:rPr>
              <a:t>LEARNING</a:t>
            </a:r>
            <a:endParaRPr lang="en-IN" sz="1400" spc="-4" dirty="0">
              <a:latin typeface="Times New Roman"/>
              <a:cs typeface="Times New Roman"/>
            </a:endParaRPr>
          </a:p>
          <a:p>
            <a:pPr marL="8975">
              <a:spcBef>
                <a:spcPts val="74"/>
              </a:spcBef>
              <a:tabLst>
                <a:tab pos="358555" algn="l"/>
              </a:tabLst>
            </a:pPr>
            <a:endParaRPr sz="1400" dirty="0">
              <a:latin typeface="Times New Roman"/>
              <a:cs typeface="Times New Roman"/>
            </a:endParaRPr>
          </a:p>
          <a:p>
            <a:pPr marL="8975">
              <a:spcBef>
                <a:spcPts val="915"/>
              </a:spcBef>
            </a:pPr>
            <a:r>
              <a:rPr sz="1200" b="1" u="heavy" dirty="0">
                <a:uFill>
                  <a:solidFill>
                    <a:srgbClr val="1F1F1F"/>
                  </a:solidFill>
                </a:uFill>
                <a:latin typeface="Arial"/>
                <a:cs typeface="Arial"/>
              </a:rPr>
              <a:t>What is </a:t>
            </a:r>
            <a:r>
              <a:rPr sz="1200" b="1" u="heavy" spc="-4" dirty="0">
                <a:uFill>
                  <a:solidFill>
                    <a:srgbClr val="1F1F1F"/>
                  </a:solidFill>
                </a:uFill>
                <a:latin typeface="Arial"/>
                <a:cs typeface="Arial"/>
              </a:rPr>
              <a:t>Machine</a:t>
            </a:r>
            <a:r>
              <a:rPr sz="1200" b="1" u="heavy" spc="-14" dirty="0">
                <a:uFill>
                  <a:solidFill>
                    <a:srgbClr val="1F1F1F"/>
                  </a:solidFill>
                </a:uFill>
                <a:latin typeface="Arial"/>
                <a:cs typeface="Arial"/>
              </a:rPr>
              <a:t> </a:t>
            </a:r>
            <a:r>
              <a:rPr sz="1200" b="1" u="heavy" spc="-4" dirty="0">
                <a:uFill>
                  <a:solidFill>
                    <a:srgbClr val="1F1F1F"/>
                  </a:solidFill>
                </a:uFill>
                <a:latin typeface="Arial"/>
                <a:cs typeface="Arial"/>
              </a:rPr>
              <a:t>Learning?</a:t>
            </a:r>
            <a:endParaRPr sz="1000" dirty="0">
              <a:latin typeface="Arial"/>
              <a:cs typeface="Arial"/>
            </a:endParaRPr>
          </a:p>
          <a:p>
            <a:pPr marL="8975" marR="129241">
              <a:spcBef>
                <a:spcPts val="601"/>
              </a:spcBef>
            </a:pPr>
            <a:r>
              <a:rPr sz="1200" spc="-4" dirty="0">
                <a:latin typeface="Arial"/>
                <a:cs typeface="Arial"/>
              </a:rPr>
              <a:t>Two definitions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4" dirty="0">
                <a:latin typeface="Arial"/>
                <a:cs typeface="Arial"/>
              </a:rPr>
              <a:t>Machine Learning </a:t>
            </a:r>
            <a:r>
              <a:rPr sz="1200" spc="-7" dirty="0">
                <a:latin typeface="Arial"/>
                <a:cs typeface="Arial"/>
              </a:rPr>
              <a:t>are </a:t>
            </a:r>
            <a:r>
              <a:rPr sz="1200" spc="-4" dirty="0">
                <a:latin typeface="Arial"/>
                <a:cs typeface="Arial"/>
              </a:rPr>
              <a:t>offered. Arthur Samuel described </a:t>
            </a:r>
            <a:r>
              <a:rPr sz="1200" dirty="0">
                <a:latin typeface="Arial"/>
                <a:cs typeface="Arial"/>
              </a:rPr>
              <a:t>it </a:t>
            </a:r>
            <a:r>
              <a:rPr sz="1200" spc="-4" dirty="0">
                <a:latin typeface="Arial"/>
                <a:cs typeface="Arial"/>
              </a:rPr>
              <a:t>as: "the  field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4" dirty="0">
                <a:latin typeface="Arial"/>
                <a:cs typeface="Arial"/>
              </a:rPr>
              <a:t>study that gives computers the</a:t>
            </a:r>
            <a:endParaRPr lang="en-IN" sz="1200" spc="-4" dirty="0">
              <a:latin typeface="Arial"/>
              <a:cs typeface="Arial"/>
            </a:endParaRPr>
          </a:p>
          <a:p>
            <a:pPr marL="8975" marR="129241">
              <a:spcBef>
                <a:spcPts val="601"/>
              </a:spcBef>
            </a:pPr>
            <a:r>
              <a:rPr sz="1200" spc="-4" dirty="0">
                <a:latin typeface="Arial"/>
                <a:cs typeface="Arial"/>
              </a:rPr>
              <a:t> ability to learn without being explicitly  programmed." </a:t>
            </a:r>
            <a:r>
              <a:rPr sz="1200" dirty="0">
                <a:latin typeface="Arial"/>
                <a:cs typeface="Arial"/>
              </a:rPr>
              <a:t>This </a:t>
            </a:r>
            <a:r>
              <a:rPr sz="1200" spc="-4" dirty="0">
                <a:latin typeface="Arial"/>
                <a:cs typeface="Arial"/>
              </a:rPr>
              <a:t>is an older, informal</a:t>
            </a:r>
            <a:r>
              <a:rPr sz="1200" spc="18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definition.</a:t>
            </a:r>
            <a:endParaRPr sz="1200" dirty="0">
              <a:latin typeface="Arial"/>
              <a:cs typeface="Arial"/>
            </a:endParaRPr>
          </a:p>
          <a:p>
            <a:pPr marL="8975" marR="33208" algn="just">
              <a:spcBef>
                <a:spcPts val="702"/>
              </a:spcBef>
            </a:pPr>
            <a:r>
              <a:rPr sz="1200" dirty="0">
                <a:latin typeface="Arial"/>
                <a:cs typeface="Arial"/>
              </a:rPr>
              <a:t>Tom </a:t>
            </a:r>
            <a:r>
              <a:rPr sz="1200" spc="-4" dirty="0">
                <a:latin typeface="Arial"/>
                <a:cs typeface="Arial"/>
              </a:rPr>
              <a:t>Mitchell </a:t>
            </a:r>
            <a:r>
              <a:rPr sz="1200" dirty="0">
                <a:latin typeface="Arial"/>
                <a:cs typeface="Arial"/>
              </a:rPr>
              <a:t>provides </a:t>
            </a:r>
            <a:r>
              <a:rPr sz="1200" spc="-4" dirty="0">
                <a:latin typeface="Arial"/>
                <a:cs typeface="Arial"/>
              </a:rPr>
              <a:t>a more modern definition: </a:t>
            </a:r>
            <a:r>
              <a:rPr sz="1200" dirty="0">
                <a:latin typeface="Arial"/>
                <a:cs typeface="Arial"/>
              </a:rPr>
              <a:t>"A </a:t>
            </a:r>
            <a:r>
              <a:rPr sz="1200" spc="-4" dirty="0">
                <a:latin typeface="Arial"/>
                <a:cs typeface="Arial"/>
              </a:rPr>
              <a:t>computer program is said to learn  </a:t>
            </a:r>
            <a:r>
              <a:rPr sz="1200" dirty="0">
                <a:latin typeface="Arial"/>
                <a:cs typeface="Arial"/>
              </a:rPr>
              <a:t>from </a:t>
            </a:r>
            <a:r>
              <a:rPr sz="1200" spc="-4" dirty="0">
                <a:latin typeface="Arial"/>
                <a:cs typeface="Arial"/>
              </a:rPr>
              <a:t>experience 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4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respect to</a:t>
            </a:r>
            <a:endParaRPr lang="en-IN" sz="1200" dirty="0">
              <a:latin typeface="Arial"/>
              <a:cs typeface="Arial"/>
            </a:endParaRPr>
          </a:p>
          <a:p>
            <a:pPr marL="8975" marR="33208" algn="just">
              <a:spcBef>
                <a:spcPts val="702"/>
              </a:spcBef>
            </a:pPr>
            <a:r>
              <a:rPr sz="1200" dirty="0">
                <a:latin typeface="Arial"/>
                <a:cs typeface="Arial"/>
              </a:rPr>
              <a:t> some </a:t>
            </a:r>
            <a:r>
              <a:rPr sz="1200" spc="-4" dirty="0">
                <a:latin typeface="Arial"/>
                <a:cs typeface="Arial"/>
              </a:rPr>
              <a:t>class </a:t>
            </a:r>
            <a:r>
              <a:rPr sz="1200" dirty="0">
                <a:latin typeface="Arial"/>
                <a:cs typeface="Arial"/>
              </a:rPr>
              <a:t>of tasks T </a:t>
            </a:r>
            <a:r>
              <a:rPr sz="1200" spc="-4" dirty="0">
                <a:latin typeface="Arial"/>
                <a:cs typeface="Arial"/>
              </a:rPr>
              <a:t>and performance measure </a:t>
            </a:r>
            <a:r>
              <a:rPr sz="1200" dirty="0">
                <a:latin typeface="Arial"/>
                <a:cs typeface="Arial"/>
              </a:rPr>
              <a:t>P,  </a:t>
            </a:r>
            <a:r>
              <a:rPr sz="1200" spc="-4" dirty="0">
                <a:latin typeface="Arial"/>
                <a:cs typeface="Arial"/>
              </a:rPr>
              <a:t>if </a:t>
            </a:r>
            <a:r>
              <a:rPr sz="1200" dirty="0">
                <a:latin typeface="Arial"/>
                <a:cs typeface="Arial"/>
              </a:rPr>
              <a:t>its </a:t>
            </a:r>
            <a:r>
              <a:rPr sz="1200" spc="-4" dirty="0">
                <a:latin typeface="Arial"/>
                <a:cs typeface="Arial"/>
              </a:rPr>
              <a:t>performance </a:t>
            </a:r>
            <a:r>
              <a:rPr sz="1200" dirty="0">
                <a:latin typeface="Arial"/>
                <a:cs typeface="Arial"/>
              </a:rPr>
              <a:t>at </a:t>
            </a:r>
            <a:r>
              <a:rPr sz="1200" spc="-4" dirty="0">
                <a:latin typeface="Arial"/>
                <a:cs typeface="Arial"/>
              </a:rPr>
              <a:t>tasks in </a:t>
            </a:r>
            <a:r>
              <a:rPr sz="1200" dirty="0">
                <a:latin typeface="Arial"/>
                <a:cs typeface="Arial"/>
              </a:rPr>
              <a:t>T, </a:t>
            </a:r>
            <a:r>
              <a:rPr sz="1200" spc="-4" dirty="0">
                <a:latin typeface="Arial"/>
                <a:cs typeface="Arial"/>
              </a:rPr>
              <a:t>as measured by </a:t>
            </a:r>
            <a:r>
              <a:rPr sz="1200" dirty="0">
                <a:latin typeface="Arial"/>
                <a:cs typeface="Arial"/>
              </a:rPr>
              <a:t>P, </a:t>
            </a:r>
            <a:r>
              <a:rPr sz="1200" spc="-4" dirty="0">
                <a:latin typeface="Arial"/>
                <a:cs typeface="Arial"/>
              </a:rPr>
              <a:t>improves with experience</a:t>
            </a:r>
            <a:r>
              <a:rPr sz="1200" spc="46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E."</a:t>
            </a:r>
            <a:endParaRPr sz="1200" dirty="0">
              <a:latin typeface="Arial"/>
              <a:cs typeface="Arial"/>
            </a:endParaRPr>
          </a:p>
          <a:p>
            <a:pPr marL="8975">
              <a:spcBef>
                <a:spcPts val="636"/>
              </a:spcBef>
            </a:pPr>
            <a:r>
              <a:rPr sz="1200" spc="-4" dirty="0">
                <a:latin typeface="Arial"/>
                <a:cs typeface="Arial"/>
              </a:rPr>
              <a:t>Example: playing</a:t>
            </a:r>
            <a:r>
              <a:rPr sz="1200" spc="-11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checkers.</a:t>
            </a:r>
            <a:endParaRPr sz="1200" dirty="0">
              <a:latin typeface="Arial"/>
              <a:cs typeface="Arial"/>
            </a:endParaRPr>
          </a:p>
          <a:p>
            <a:pPr marL="8975" marR="927127">
              <a:spcBef>
                <a:spcPts val="159"/>
              </a:spcBef>
            </a:pPr>
            <a:r>
              <a:rPr sz="1200" dirty="0">
                <a:latin typeface="Arial"/>
                <a:cs typeface="Arial"/>
              </a:rPr>
              <a:t>E = the </a:t>
            </a:r>
            <a:r>
              <a:rPr sz="1200" spc="-4" dirty="0">
                <a:latin typeface="Arial"/>
                <a:cs typeface="Arial"/>
              </a:rPr>
              <a:t>experience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4" dirty="0">
                <a:latin typeface="Arial"/>
                <a:cs typeface="Arial"/>
              </a:rPr>
              <a:t>playing process many confession statements  </a:t>
            </a:r>
            <a:r>
              <a:rPr sz="1200" dirty="0">
                <a:latin typeface="Arial"/>
                <a:cs typeface="Arial"/>
              </a:rPr>
              <a:t>T = </a:t>
            </a:r>
            <a:r>
              <a:rPr sz="1200" spc="-4" dirty="0">
                <a:latin typeface="Arial"/>
                <a:cs typeface="Arial"/>
              </a:rPr>
              <a:t>the task of pprocessing</a:t>
            </a:r>
            <a:r>
              <a:rPr sz="1200" spc="1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statements</a:t>
            </a:r>
            <a:endParaRPr sz="1200" dirty="0">
              <a:latin typeface="Arial"/>
              <a:cs typeface="Arial"/>
            </a:endParaRPr>
          </a:p>
          <a:p>
            <a:pPr marL="8975">
              <a:spcBef>
                <a:spcPts val="495"/>
              </a:spcBef>
            </a:pPr>
            <a:r>
              <a:rPr sz="1200" dirty="0">
                <a:latin typeface="Arial"/>
                <a:cs typeface="Arial"/>
              </a:rPr>
              <a:t>P = </a:t>
            </a:r>
            <a:r>
              <a:rPr sz="1200" spc="-4" dirty="0">
                <a:latin typeface="Arial"/>
                <a:cs typeface="Arial"/>
              </a:rPr>
              <a:t>the probability that the program will give the right</a:t>
            </a:r>
            <a:r>
              <a:rPr sz="1200" spc="21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output.</a:t>
            </a:r>
            <a:endParaRPr sz="1200" dirty="0">
              <a:latin typeface="Arial"/>
              <a:cs typeface="Arial"/>
            </a:endParaRPr>
          </a:p>
          <a:p>
            <a:pPr marL="8975" marR="373364">
              <a:spcBef>
                <a:spcPts val="728"/>
              </a:spcBef>
            </a:pPr>
            <a:r>
              <a:rPr sz="1200" dirty="0">
                <a:latin typeface="Arial"/>
                <a:cs typeface="Arial"/>
              </a:rPr>
              <a:t>In </a:t>
            </a:r>
            <a:r>
              <a:rPr sz="1200" spc="-4" dirty="0">
                <a:latin typeface="Arial"/>
                <a:cs typeface="Arial"/>
              </a:rPr>
              <a:t>general, </a:t>
            </a:r>
            <a:r>
              <a:rPr sz="1200" dirty="0">
                <a:latin typeface="Arial"/>
                <a:cs typeface="Arial"/>
              </a:rPr>
              <a:t>any </a:t>
            </a:r>
            <a:r>
              <a:rPr sz="1200" spc="-4" dirty="0">
                <a:latin typeface="Arial"/>
                <a:cs typeface="Arial"/>
              </a:rPr>
              <a:t>machine learning problem can </a:t>
            </a:r>
            <a:r>
              <a:rPr sz="1200" dirty="0">
                <a:latin typeface="Arial"/>
                <a:cs typeface="Arial"/>
              </a:rPr>
              <a:t>be </a:t>
            </a:r>
            <a:r>
              <a:rPr sz="1200" spc="-4" dirty="0">
                <a:latin typeface="Arial"/>
                <a:cs typeface="Arial"/>
              </a:rPr>
              <a:t>assigned to one </a:t>
            </a:r>
            <a:r>
              <a:rPr sz="1200" dirty="0">
                <a:latin typeface="Arial"/>
                <a:cs typeface="Arial"/>
              </a:rPr>
              <a:t>of two </a:t>
            </a:r>
            <a:r>
              <a:rPr sz="1200" spc="-4" dirty="0">
                <a:latin typeface="Arial"/>
                <a:cs typeface="Arial"/>
              </a:rPr>
              <a:t>broad  classifications:</a:t>
            </a:r>
            <a:endParaRPr sz="1200" dirty="0">
              <a:latin typeface="Arial"/>
              <a:cs typeface="Arial"/>
            </a:endParaRPr>
          </a:p>
          <a:p>
            <a:pPr marL="8975">
              <a:spcBef>
                <a:spcPts val="643"/>
              </a:spcBef>
            </a:pPr>
            <a:r>
              <a:rPr sz="1200" spc="-4" dirty="0">
                <a:latin typeface="Arial"/>
                <a:cs typeface="Arial"/>
              </a:rPr>
              <a:t>Supervised learning and Unsupervised</a:t>
            </a:r>
            <a:r>
              <a:rPr sz="1200" spc="7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learning.</a:t>
            </a:r>
            <a:endParaRPr lang="en-IN" sz="1200" spc="-4" dirty="0">
              <a:latin typeface="Arial"/>
              <a:cs typeface="Arial"/>
            </a:endParaRPr>
          </a:p>
          <a:p>
            <a:pPr marL="8975">
              <a:spcBef>
                <a:spcPts val="643"/>
              </a:spcBef>
            </a:pPr>
            <a:endParaRPr sz="1200" dirty="0">
              <a:latin typeface="Arial"/>
              <a:cs typeface="Arial"/>
            </a:endParaRPr>
          </a:p>
          <a:p>
            <a:pPr marL="8975">
              <a:spcBef>
                <a:spcPts val="647"/>
              </a:spcBef>
            </a:pPr>
            <a:r>
              <a:rPr sz="1400" b="1" u="heavy" spc="-4" dirty="0">
                <a:uFill>
                  <a:solidFill>
                    <a:srgbClr val="1F1F1F"/>
                  </a:solidFill>
                </a:uFill>
                <a:latin typeface="Arial"/>
                <a:cs typeface="Arial"/>
              </a:rPr>
              <a:t>Supervised</a:t>
            </a:r>
            <a:r>
              <a:rPr sz="1400" b="1" u="heavy" spc="-7" dirty="0">
                <a:uFill>
                  <a:solidFill>
                    <a:srgbClr val="1F1F1F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4" dirty="0">
                <a:uFill>
                  <a:solidFill>
                    <a:srgbClr val="1F1F1F"/>
                  </a:solidFill>
                </a:uFill>
                <a:latin typeface="Arial"/>
                <a:cs typeface="Arial"/>
              </a:rPr>
              <a:t>Learning</a:t>
            </a:r>
            <a:endParaRPr sz="1400" dirty="0">
              <a:latin typeface="Arial"/>
              <a:cs typeface="Arial"/>
            </a:endParaRPr>
          </a:p>
          <a:p>
            <a:pPr marL="8975" marR="122510">
              <a:spcBef>
                <a:spcPts val="601"/>
              </a:spcBef>
            </a:pPr>
            <a:r>
              <a:rPr sz="1200" dirty="0">
                <a:latin typeface="Arial"/>
                <a:cs typeface="Arial"/>
              </a:rPr>
              <a:t>In </a:t>
            </a:r>
            <a:r>
              <a:rPr sz="1200" spc="-4" dirty="0">
                <a:latin typeface="Arial"/>
                <a:cs typeface="Arial"/>
              </a:rPr>
              <a:t>supervised learning, we are given a data set and already know what our </a:t>
            </a:r>
            <a:r>
              <a:rPr sz="1200" dirty="0">
                <a:latin typeface="Arial"/>
                <a:cs typeface="Arial"/>
              </a:rPr>
              <a:t>correct  </a:t>
            </a:r>
            <a:r>
              <a:rPr sz="1200" spc="-4" dirty="0">
                <a:latin typeface="Arial"/>
                <a:cs typeface="Arial"/>
              </a:rPr>
              <a:t>output should look like, having the idea that there is a relationship between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4" dirty="0">
                <a:latin typeface="Arial"/>
                <a:cs typeface="Arial"/>
              </a:rPr>
              <a:t>input  and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4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output.</a:t>
            </a:r>
            <a:endParaRPr sz="1200" dirty="0">
              <a:latin typeface="Arial"/>
              <a:cs typeface="Arial"/>
            </a:endParaRPr>
          </a:p>
          <a:p>
            <a:pPr marL="8975" marR="3590">
              <a:spcBef>
                <a:spcPts val="678"/>
              </a:spcBef>
            </a:pPr>
            <a:r>
              <a:rPr sz="1200" spc="-4" dirty="0">
                <a:latin typeface="Arial"/>
                <a:cs typeface="Arial"/>
              </a:rPr>
              <a:t>Supervised learning problems </a:t>
            </a:r>
            <a:r>
              <a:rPr sz="1200" dirty="0">
                <a:latin typeface="Arial"/>
                <a:cs typeface="Arial"/>
              </a:rPr>
              <a:t>are </a:t>
            </a:r>
            <a:r>
              <a:rPr sz="1200" spc="-4" dirty="0">
                <a:latin typeface="Arial"/>
                <a:cs typeface="Arial"/>
              </a:rPr>
              <a:t>categorized into "regression" and "classification"  problems. In a regression problem, we are trying to predict </a:t>
            </a:r>
            <a:r>
              <a:rPr sz="1200" dirty="0">
                <a:latin typeface="Arial"/>
                <a:cs typeface="Arial"/>
              </a:rPr>
              <a:t>results </a:t>
            </a:r>
            <a:r>
              <a:rPr sz="1200" spc="-4" dirty="0">
                <a:latin typeface="Arial"/>
                <a:cs typeface="Arial"/>
              </a:rPr>
              <a:t>within a continuous  output, meaning that </a:t>
            </a:r>
            <a:r>
              <a:rPr sz="1200" spc="-7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are </a:t>
            </a:r>
            <a:r>
              <a:rPr sz="1200" spc="-4" dirty="0">
                <a:latin typeface="Arial"/>
                <a:cs typeface="Arial"/>
              </a:rPr>
              <a:t>trying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4" dirty="0">
                <a:latin typeface="Arial"/>
                <a:cs typeface="Arial"/>
              </a:rPr>
              <a:t>map input variables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4" dirty="0">
                <a:latin typeface="Arial"/>
                <a:cs typeface="Arial"/>
              </a:rPr>
              <a:t>some continuous function. 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-4" dirty="0">
                <a:latin typeface="Arial"/>
                <a:cs typeface="Arial"/>
              </a:rPr>
              <a:t>a classification problem, we </a:t>
            </a:r>
            <a:r>
              <a:rPr sz="1200" dirty="0">
                <a:latin typeface="Arial"/>
                <a:cs typeface="Arial"/>
              </a:rPr>
              <a:t>are </a:t>
            </a:r>
            <a:r>
              <a:rPr sz="1200" spc="-4" dirty="0">
                <a:latin typeface="Arial"/>
                <a:cs typeface="Arial"/>
              </a:rPr>
              <a:t>instead trying to predict results </a:t>
            </a:r>
            <a:r>
              <a:rPr sz="1200" spc="-7" dirty="0">
                <a:latin typeface="Arial"/>
                <a:cs typeface="Arial"/>
              </a:rPr>
              <a:t>in </a:t>
            </a:r>
            <a:r>
              <a:rPr sz="1200" spc="-4" dirty="0">
                <a:latin typeface="Arial"/>
                <a:cs typeface="Arial"/>
              </a:rPr>
              <a:t>a discrete output. 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-4" dirty="0">
                <a:latin typeface="Arial"/>
                <a:cs typeface="Arial"/>
              </a:rPr>
              <a:t>other words, we </a:t>
            </a:r>
            <a:r>
              <a:rPr sz="1200" spc="-7" dirty="0">
                <a:latin typeface="Arial"/>
                <a:cs typeface="Arial"/>
              </a:rPr>
              <a:t>are </a:t>
            </a:r>
            <a:r>
              <a:rPr sz="1200" spc="-4" dirty="0">
                <a:latin typeface="Arial"/>
                <a:cs typeface="Arial"/>
              </a:rPr>
              <a:t>trying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4" dirty="0">
                <a:latin typeface="Arial"/>
                <a:cs typeface="Arial"/>
              </a:rPr>
              <a:t>map input variables into discrete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categories.</a:t>
            </a:r>
            <a:endParaRPr sz="1200" dirty="0">
              <a:latin typeface="Arial"/>
              <a:cs typeface="Arial"/>
            </a:endParaRPr>
          </a:p>
          <a:p>
            <a:pPr marL="8975" marR="129690">
              <a:spcBef>
                <a:spcPts val="728"/>
              </a:spcBef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4" dirty="0">
                <a:latin typeface="Arial"/>
                <a:cs typeface="Arial"/>
              </a:rPr>
              <a:t>problem we’re going to </a:t>
            </a:r>
            <a:r>
              <a:rPr sz="1200" dirty="0">
                <a:latin typeface="Arial"/>
                <a:cs typeface="Arial"/>
              </a:rPr>
              <a:t>discuss </a:t>
            </a:r>
            <a:r>
              <a:rPr sz="1200" spc="-4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also </a:t>
            </a:r>
            <a:r>
              <a:rPr sz="1200" spc="-4" dirty="0">
                <a:latin typeface="Arial"/>
                <a:cs typeface="Arial"/>
              </a:rPr>
              <a:t>a supervised learning problem where we  give our model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4" dirty="0">
                <a:latin typeface="Arial"/>
                <a:cs typeface="Arial"/>
              </a:rPr>
              <a:t>labels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4" dirty="0">
                <a:latin typeface="Arial"/>
                <a:cs typeface="Arial"/>
              </a:rPr>
              <a:t>learn </a:t>
            </a:r>
            <a:r>
              <a:rPr sz="1200" dirty="0">
                <a:latin typeface="Arial"/>
                <a:cs typeface="Arial"/>
              </a:rPr>
              <a:t>. </a:t>
            </a:r>
            <a:r>
              <a:rPr sz="1200" spc="-4" dirty="0">
                <a:latin typeface="Arial"/>
                <a:cs typeface="Arial"/>
              </a:rPr>
              <a:t>It’s basically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4" dirty="0">
                <a:latin typeface="Arial"/>
                <a:cs typeface="Arial"/>
              </a:rPr>
              <a:t>binary classification problem</a:t>
            </a:r>
            <a:r>
              <a:rPr sz="1200" spc="5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</a:t>
            </a:r>
            <a:endParaRPr lang="en-IN" sz="1200" dirty="0">
              <a:latin typeface="Arial"/>
              <a:cs typeface="Arial"/>
            </a:endParaRPr>
          </a:p>
          <a:p>
            <a:pPr marL="8975" marR="129690">
              <a:spcBef>
                <a:spcPts val="728"/>
              </a:spcBef>
            </a:pPr>
            <a:endParaRPr sz="1200" dirty="0">
              <a:latin typeface="Arial"/>
              <a:cs typeface="Arial"/>
            </a:endParaRPr>
          </a:p>
          <a:p>
            <a:pPr marL="8975">
              <a:spcBef>
                <a:spcPts val="632"/>
              </a:spcBef>
            </a:pPr>
            <a:r>
              <a:rPr sz="1400" b="1" u="heavy" spc="-4" dirty="0">
                <a:uFill>
                  <a:solidFill>
                    <a:srgbClr val="1F1F1F"/>
                  </a:solidFill>
                </a:uFill>
                <a:latin typeface="Arial"/>
                <a:cs typeface="Arial"/>
              </a:rPr>
              <a:t>Unsupervised</a:t>
            </a:r>
            <a:r>
              <a:rPr sz="1400" b="1" u="heavy" spc="-11" dirty="0">
                <a:uFill>
                  <a:solidFill>
                    <a:srgbClr val="1F1F1F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4" dirty="0">
                <a:uFill>
                  <a:solidFill>
                    <a:srgbClr val="1F1F1F"/>
                  </a:solidFill>
                </a:uFill>
                <a:latin typeface="Arial"/>
                <a:cs typeface="Arial"/>
              </a:rPr>
              <a:t>Learning</a:t>
            </a:r>
            <a:endParaRPr sz="1400" dirty="0">
              <a:latin typeface="Arial"/>
              <a:cs typeface="Arial"/>
            </a:endParaRPr>
          </a:p>
          <a:p>
            <a:pPr marL="8975" marR="74493">
              <a:spcBef>
                <a:spcPts val="572"/>
              </a:spcBef>
            </a:pPr>
            <a:r>
              <a:rPr sz="1200" dirty="0">
                <a:latin typeface="Arial"/>
                <a:cs typeface="Arial"/>
              </a:rPr>
              <a:t>In </a:t>
            </a:r>
            <a:r>
              <a:rPr sz="1200" spc="-4" dirty="0">
                <a:latin typeface="Arial"/>
                <a:cs typeface="Arial"/>
              </a:rPr>
              <a:t>unsupervised learning,the model is </a:t>
            </a:r>
            <a:r>
              <a:rPr sz="1200" dirty="0">
                <a:latin typeface="Arial"/>
                <a:cs typeface="Arial"/>
              </a:rPr>
              <a:t>trained on </a:t>
            </a:r>
            <a:r>
              <a:rPr sz="1200" spc="-4" dirty="0">
                <a:latin typeface="Arial"/>
                <a:cs typeface="Arial"/>
              </a:rPr>
              <a:t>unlabeled data I.e data which is not  given any labels. Unsupervised learning focuses </a:t>
            </a:r>
            <a:r>
              <a:rPr sz="1200" dirty="0">
                <a:latin typeface="Arial"/>
                <a:cs typeface="Arial"/>
              </a:rPr>
              <a:t>on </a:t>
            </a:r>
            <a:r>
              <a:rPr sz="1200" spc="-4" dirty="0">
                <a:latin typeface="Arial"/>
                <a:cs typeface="Arial"/>
              </a:rPr>
              <a:t>generating patterns in the data  and remembering them 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4" dirty="0">
                <a:latin typeface="Arial"/>
                <a:cs typeface="Arial"/>
              </a:rPr>
              <a:t>learning from them. One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4" dirty="0">
                <a:latin typeface="Arial"/>
                <a:cs typeface="Arial"/>
              </a:rPr>
              <a:t>the most common approach </a:t>
            </a:r>
            <a:r>
              <a:rPr sz="1200" spc="14" dirty="0">
                <a:latin typeface="Arial"/>
                <a:cs typeface="Arial"/>
              </a:rPr>
              <a:t>in  </a:t>
            </a:r>
            <a:r>
              <a:rPr sz="1200" spc="-4" dirty="0">
                <a:latin typeface="Arial"/>
                <a:cs typeface="Arial"/>
              </a:rPr>
              <a:t>unsupervised learning is “clustering” 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4" dirty="0">
                <a:latin typeface="Arial"/>
                <a:cs typeface="Arial"/>
              </a:rPr>
              <a:t>grouping of data through means of some kind 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4" dirty="0">
                <a:latin typeface="Arial"/>
                <a:cs typeface="Arial"/>
              </a:rPr>
              <a:t>analysis. New Data </a:t>
            </a:r>
            <a:r>
              <a:rPr sz="1200" spc="-7" dirty="0">
                <a:latin typeface="Arial"/>
                <a:cs typeface="Arial"/>
              </a:rPr>
              <a:t>is </a:t>
            </a:r>
            <a:r>
              <a:rPr sz="1200" spc="-4" dirty="0">
                <a:latin typeface="Arial"/>
                <a:cs typeface="Arial"/>
              </a:rPr>
              <a:t>then assigned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4" dirty="0">
                <a:latin typeface="Arial"/>
                <a:cs typeface="Arial"/>
              </a:rPr>
              <a:t>one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4" dirty="0">
                <a:latin typeface="Arial"/>
                <a:cs typeface="Arial"/>
              </a:rPr>
              <a:t>those newly found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4" dirty="0">
                <a:latin typeface="Arial"/>
                <a:cs typeface="Arial"/>
              </a:rPr>
              <a:t>groups.</a:t>
            </a:r>
            <a:endParaRPr sz="1200" dirty="0">
              <a:latin typeface="Arial"/>
              <a:cs typeface="Arial"/>
            </a:endParaRPr>
          </a:p>
          <a:p>
            <a:endParaRPr sz="1400" dirty="0">
              <a:latin typeface="Times New Roman"/>
              <a:cs typeface="Times New Roman"/>
            </a:endParaRPr>
          </a:p>
          <a:p>
            <a:pPr marL="8975">
              <a:spcBef>
                <a:spcPts val="583"/>
              </a:spcBef>
            </a:pPr>
            <a:r>
              <a:rPr sz="1400" b="1" u="heavy" spc="-4" dirty="0">
                <a:uFill>
                  <a:solidFill>
                    <a:srgbClr val="1F1F1F"/>
                  </a:solidFill>
                </a:uFill>
                <a:latin typeface="Arial"/>
                <a:cs typeface="Arial"/>
              </a:rPr>
              <a:t>Reinforcement Learning</a:t>
            </a:r>
            <a:endParaRPr sz="1400" dirty="0">
              <a:latin typeface="Arial"/>
              <a:cs typeface="Arial"/>
            </a:endParaRPr>
          </a:p>
          <a:p>
            <a:pPr marL="8975" marR="119817" algn="just">
              <a:spcBef>
                <a:spcPts val="601"/>
              </a:spcBef>
            </a:pPr>
            <a:r>
              <a:rPr sz="1200" dirty="0">
                <a:latin typeface="Arial"/>
                <a:cs typeface="Arial"/>
              </a:rPr>
              <a:t>In </a:t>
            </a:r>
            <a:r>
              <a:rPr sz="1200" spc="-4" dirty="0">
                <a:latin typeface="Arial"/>
                <a:cs typeface="Arial"/>
              </a:rPr>
              <a:t>this </a:t>
            </a:r>
            <a:r>
              <a:rPr sz="1200" dirty="0">
                <a:latin typeface="Arial"/>
                <a:cs typeface="Arial"/>
              </a:rPr>
              <a:t>type of </a:t>
            </a:r>
            <a:r>
              <a:rPr sz="1200" spc="-4" dirty="0">
                <a:latin typeface="Arial"/>
                <a:cs typeface="Arial"/>
              </a:rPr>
              <a:t>Learning </a:t>
            </a:r>
            <a:r>
              <a:rPr sz="1200" dirty="0">
                <a:latin typeface="Arial"/>
                <a:cs typeface="Arial"/>
              </a:rPr>
              <a:t>, every </a:t>
            </a:r>
            <a:r>
              <a:rPr sz="1200" spc="-4" dirty="0">
                <a:latin typeface="Arial"/>
                <a:cs typeface="Arial"/>
              </a:rPr>
              <a:t>good prediction done by the model </a:t>
            </a:r>
            <a:r>
              <a:rPr sz="1200" dirty="0">
                <a:latin typeface="Arial"/>
                <a:cs typeface="Arial"/>
              </a:rPr>
              <a:t>includes </a:t>
            </a:r>
            <a:r>
              <a:rPr sz="1200" spc="-4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reward  </a:t>
            </a:r>
            <a:r>
              <a:rPr sz="1200" spc="-4" dirty="0">
                <a:latin typeface="Arial"/>
                <a:cs typeface="Arial"/>
              </a:rPr>
              <a:t>and every wrong prediction </a:t>
            </a:r>
            <a:r>
              <a:rPr sz="1200" dirty="0">
                <a:latin typeface="Arial"/>
                <a:cs typeface="Arial"/>
              </a:rPr>
              <a:t>includes </a:t>
            </a:r>
            <a:r>
              <a:rPr sz="1200" spc="-4" dirty="0">
                <a:latin typeface="Arial"/>
                <a:cs typeface="Arial"/>
              </a:rPr>
              <a:t>a penalty.In this way a feedback mechanism is  incorporated with the learning process.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7492" y="7095397"/>
            <a:ext cx="80770" cy="151404"/>
          </a:xfrm>
          <a:prstGeom prst="rect">
            <a:avLst/>
          </a:prstGeom>
        </p:spPr>
        <p:txBody>
          <a:bodyPr vert="horz" wrap="square" lIns="0" tIns="42180" rIns="0" bIns="0" rtlCol="0">
            <a:spAutoFit/>
          </a:bodyPr>
          <a:lstStyle/>
          <a:p>
            <a:pPr marL="17950">
              <a:spcBef>
                <a:spcPts val="332"/>
              </a:spcBef>
            </a:pPr>
            <a:r>
              <a:rPr sz="707" spc="-4" dirty="0">
                <a:latin typeface="Times New Roman"/>
                <a:cs typeface="Times New Roman"/>
              </a:rPr>
              <a:t>2</a:t>
            </a:r>
            <a:endParaRPr sz="70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793914" y="7322266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5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6" name="object 6"/>
          <p:cNvSpPr/>
          <p:nvPr/>
        </p:nvSpPr>
        <p:spPr>
          <a:xfrm>
            <a:off x="3301419" y="7094315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4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7" name="object 7"/>
          <p:cNvSpPr txBox="1"/>
          <p:nvPr/>
        </p:nvSpPr>
        <p:spPr>
          <a:xfrm>
            <a:off x="546100" y="348349"/>
            <a:ext cx="4267200" cy="686170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1600" b="1" spc="-4" dirty="0">
                <a:latin typeface="SimSun"/>
                <a:cs typeface="SimSun"/>
              </a:rPr>
              <a:t>1.3 NATURAL </a:t>
            </a:r>
            <a:r>
              <a:rPr sz="1600" b="1" dirty="0">
                <a:latin typeface="SimSun"/>
                <a:cs typeface="SimSun"/>
              </a:rPr>
              <a:t>LANGUAGE PROCESSING</a:t>
            </a:r>
            <a:r>
              <a:rPr sz="1600" b="1" spc="-25" dirty="0">
                <a:latin typeface="SimSun"/>
                <a:cs typeface="SimSun"/>
              </a:rPr>
              <a:t> </a:t>
            </a:r>
            <a:r>
              <a:rPr sz="1600" b="1" dirty="0">
                <a:latin typeface="SimSun"/>
                <a:cs typeface="SimSun"/>
              </a:rPr>
              <a:t>(NLP) </a:t>
            </a:r>
            <a:endParaRPr sz="1600" dirty="0">
              <a:latin typeface="SimSun"/>
              <a:cs typeface="SimSun"/>
            </a:endParaRPr>
          </a:p>
          <a:p>
            <a:pPr>
              <a:spcBef>
                <a:spcPts val="28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8975"/>
            <a:r>
              <a:rPr sz="1600" b="1" dirty="0">
                <a:latin typeface="SimSun"/>
                <a:cs typeface="SimSun"/>
              </a:rPr>
              <a:t>WHAT </a:t>
            </a:r>
            <a:r>
              <a:rPr sz="1600" b="1" spc="-4" dirty="0">
                <a:latin typeface="SimSun"/>
                <a:cs typeface="SimSun"/>
              </a:rPr>
              <a:t>IS </a:t>
            </a:r>
            <a:r>
              <a:rPr sz="1600" b="1" dirty="0">
                <a:latin typeface="SimSun"/>
                <a:cs typeface="SimSun"/>
              </a:rPr>
              <a:t>NATURAL LANGUAGE</a:t>
            </a:r>
            <a:r>
              <a:rPr sz="1600" b="1" spc="-21" dirty="0">
                <a:latin typeface="SimSun"/>
                <a:cs typeface="SimSun"/>
              </a:rPr>
              <a:t> </a:t>
            </a:r>
            <a:r>
              <a:rPr sz="1600" b="1" spc="-4" dirty="0">
                <a:latin typeface="SimSun"/>
                <a:cs typeface="SimSun"/>
              </a:rPr>
              <a:t>PROCESSING? </a:t>
            </a:r>
            <a:endParaRPr sz="1600" dirty="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5890" y="7126213"/>
            <a:ext cx="1918741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958"/>
              </a:lnSpc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KIIT,</a:t>
            </a:r>
            <a:r>
              <a:rPr sz="813" i="1" spc="18" dirty="0">
                <a:latin typeface="Times New Roman"/>
                <a:cs typeface="Times New Roman"/>
              </a:rPr>
              <a:t> </a:t>
            </a:r>
            <a:r>
              <a:rPr sz="813" i="1" spc="-4" dirty="0">
                <a:latin typeface="Times New Roman"/>
                <a:cs typeface="Times New Roman"/>
              </a:rPr>
              <a:t>BBSR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7492" y="7095397"/>
            <a:ext cx="80770" cy="151404"/>
          </a:xfrm>
          <a:prstGeom prst="rect">
            <a:avLst/>
          </a:prstGeom>
        </p:spPr>
        <p:txBody>
          <a:bodyPr vert="horz" wrap="square" lIns="0" tIns="42180" rIns="0" bIns="0" rtlCol="0">
            <a:spAutoFit/>
          </a:bodyPr>
          <a:lstStyle/>
          <a:p>
            <a:pPr marL="17950">
              <a:spcBef>
                <a:spcPts val="332"/>
              </a:spcBef>
            </a:pPr>
            <a:r>
              <a:rPr sz="707" spc="-4" dirty="0">
                <a:latin typeface="Times New Roman"/>
                <a:cs typeface="Times New Roman"/>
              </a:rPr>
              <a:t>3</a:t>
            </a:r>
            <a:endParaRPr sz="70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100" y="1409216"/>
            <a:ext cx="9829799" cy="5538353"/>
          </a:xfrm>
          <a:prstGeom prst="rect">
            <a:avLst/>
          </a:prstGeom>
        </p:spPr>
        <p:txBody>
          <a:bodyPr vert="horz" wrap="square" lIns="0" tIns="4487" rIns="0" bIns="0" rtlCol="0">
            <a:spAutoFit/>
          </a:bodyPr>
          <a:lstStyle/>
          <a:p>
            <a:pPr marL="8975" marR="251751">
              <a:lnSpc>
                <a:spcPct val="103299"/>
              </a:lnSpc>
              <a:spcBef>
                <a:spcPts val="35"/>
              </a:spcBef>
            </a:pPr>
            <a:r>
              <a:rPr sz="1100" spc="-4" dirty="0">
                <a:latin typeface="Times New Roman"/>
                <a:cs typeface="Times New Roman"/>
              </a:rPr>
              <a:t>Natural </a:t>
            </a:r>
            <a:r>
              <a:rPr sz="1100" dirty="0">
                <a:latin typeface="Times New Roman"/>
                <a:cs typeface="Times New Roman"/>
              </a:rPr>
              <a:t>Language Processing, or </a:t>
            </a:r>
            <a:r>
              <a:rPr sz="1100" spc="-4" dirty="0">
                <a:latin typeface="Times New Roman"/>
                <a:cs typeface="Times New Roman"/>
              </a:rPr>
              <a:t>NLP </a:t>
            </a:r>
            <a:r>
              <a:rPr sz="1100" dirty="0">
                <a:latin typeface="Times New Roman"/>
                <a:cs typeface="Times New Roman"/>
              </a:rPr>
              <a:t>for short, </a:t>
            </a:r>
            <a:r>
              <a:rPr sz="1100" spc="-4" dirty="0">
                <a:latin typeface="Times New Roman"/>
                <a:cs typeface="Times New Roman"/>
              </a:rPr>
              <a:t>is broadly defined as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4" dirty="0">
                <a:latin typeface="Times New Roman"/>
                <a:cs typeface="Times New Roman"/>
              </a:rPr>
              <a:t>automatic  </a:t>
            </a:r>
            <a:r>
              <a:rPr sz="1100" dirty="0">
                <a:latin typeface="Times New Roman"/>
                <a:cs typeface="Times New Roman"/>
              </a:rPr>
              <a:t>manipulation of </a:t>
            </a:r>
            <a:r>
              <a:rPr sz="1100" spc="-4" dirty="0">
                <a:latin typeface="Times New Roman"/>
                <a:cs typeface="Times New Roman"/>
              </a:rPr>
              <a:t>natural language, </a:t>
            </a:r>
            <a:r>
              <a:rPr sz="1100" dirty="0">
                <a:latin typeface="Times New Roman"/>
                <a:cs typeface="Times New Roman"/>
              </a:rPr>
              <a:t>like </a:t>
            </a:r>
            <a:r>
              <a:rPr sz="1100" spc="-4" dirty="0">
                <a:latin typeface="Times New Roman"/>
                <a:cs typeface="Times New Roman"/>
              </a:rPr>
              <a:t>speech and </a:t>
            </a:r>
            <a:r>
              <a:rPr sz="1100" dirty="0">
                <a:latin typeface="Times New Roman"/>
                <a:cs typeface="Times New Roman"/>
              </a:rPr>
              <a:t>text, by </a:t>
            </a:r>
            <a:r>
              <a:rPr sz="1100" spc="-4" dirty="0">
                <a:latin typeface="Times New Roman"/>
                <a:cs typeface="Times New Roman"/>
              </a:rPr>
              <a:t>software. </a:t>
            </a:r>
            <a:r>
              <a:rPr sz="1100" dirty="0">
                <a:latin typeface="Times New Roman"/>
                <a:cs typeface="Times New Roman"/>
              </a:rPr>
              <a:t>The study of </a:t>
            </a:r>
            <a:r>
              <a:rPr sz="1100" spc="-4" dirty="0">
                <a:latin typeface="Times New Roman"/>
                <a:cs typeface="Times New Roman"/>
              </a:rPr>
              <a:t>natural  language processing has been around </a:t>
            </a:r>
            <a:r>
              <a:rPr sz="1100" dirty="0">
                <a:latin typeface="Times New Roman"/>
                <a:cs typeface="Times New Roman"/>
              </a:rPr>
              <a:t>for more than 50 </a:t>
            </a:r>
            <a:r>
              <a:rPr sz="1100" spc="-4" dirty="0">
                <a:latin typeface="Times New Roman"/>
                <a:cs typeface="Times New Roman"/>
              </a:rPr>
              <a:t>years and </a:t>
            </a:r>
            <a:r>
              <a:rPr sz="1100" dirty="0">
                <a:latin typeface="Times New Roman"/>
                <a:cs typeface="Times New Roman"/>
              </a:rPr>
              <a:t>grew out of the </a:t>
            </a:r>
            <a:r>
              <a:rPr sz="1100" spc="-4" dirty="0">
                <a:latin typeface="Times New Roman"/>
                <a:cs typeface="Times New Roman"/>
              </a:rPr>
              <a:t>field </a:t>
            </a:r>
            <a:r>
              <a:rPr sz="1100" dirty="0">
                <a:latin typeface="Times New Roman"/>
                <a:cs typeface="Times New Roman"/>
              </a:rPr>
              <a:t>of  </a:t>
            </a:r>
            <a:r>
              <a:rPr sz="1100" spc="-4" dirty="0">
                <a:latin typeface="Times New Roman"/>
                <a:cs typeface="Times New Roman"/>
              </a:rPr>
              <a:t>linguistics </a:t>
            </a:r>
            <a:r>
              <a:rPr sz="1100" dirty="0">
                <a:latin typeface="Times New Roman"/>
                <a:cs typeface="Times New Roman"/>
              </a:rPr>
              <a:t>with the </a:t>
            </a:r>
            <a:r>
              <a:rPr sz="1100" spc="-4" dirty="0">
                <a:latin typeface="Times New Roman"/>
                <a:cs typeface="Times New Roman"/>
              </a:rPr>
              <a:t>rise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4" dirty="0">
                <a:latin typeface="Times New Roman"/>
                <a:cs typeface="Times New Roman"/>
              </a:rPr>
              <a:t>computers. Natural </a:t>
            </a:r>
            <a:r>
              <a:rPr sz="1100" dirty="0">
                <a:latin typeface="Times New Roman"/>
                <a:cs typeface="Times New Roman"/>
              </a:rPr>
              <a:t>language </a:t>
            </a:r>
            <a:r>
              <a:rPr sz="1100" spc="-4" dirty="0">
                <a:latin typeface="Times New Roman"/>
                <a:cs typeface="Times New Roman"/>
              </a:rPr>
              <a:t>refers </a:t>
            </a:r>
            <a:r>
              <a:rPr sz="1100" dirty="0">
                <a:latin typeface="Times New Roman"/>
                <a:cs typeface="Times New Roman"/>
              </a:rPr>
              <a:t>to the </a:t>
            </a:r>
            <a:r>
              <a:rPr sz="1100" spc="-4" dirty="0">
                <a:latin typeface="Times New Roman"/>
                <a:cs typeface="Times New Roman"/>
              </a:rPr>
              <a:t>way we, </a:t>
            </a:r>
            <a:r>
              <a:rPr sz="1100" dirty="0">
                <a:latin typeface="Times New Roman"/>
                <a:cs typeface="Times New Roman"/>
              </a:rPr>
              <a:t>humans,  </a:t>
            </a:r>
            <a:r>
              <a:rPr sz="1100" spc="-4" dirty="0">
                <a:latin typeface="Times New Roman"/>
                <a:cs typeface="Times New Roman"/>
              </a:rPr>
              <a:t>communicate with each other, namely, speech </a:t>
            </a:r>
            <a:r>
              <a:rPr sz="1100" dirty="0">
                <a:latin typeface="Times New Roman"/>
                <a:cs typeface="Times New Roman"/>
              </a:rPr>
              <a:t>and text. </a:t>
            </a:r>
            <a:r>
              <a:rPr sz="1100" spc="-4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are surrounded by text. Think  </a:t>
            </a:r>
            <a:r>
              <a:rPr sz="1100" spc="-4" dirty="0">
                <a:latin typeface="Times New Roman"/>
                <a:cs typeface="Times New Roman"/>
              </a:rPr>
              <a:t>about </a:t>
            </a:r>
            <a:r>
              <a:rPr sz="1100" dirty="0">
                <a:latin typeface="Times New Roman"/>
                <a:cs typeface="Times New Roman"/>
              </a:rPr>
              <a:t>how much </a:t>
            </a:r>
            <a:r>
              <a:rPr sz="1100" spc="-4" dirty="0">
                <a:latin typeface="Times New Roman"/>
                <a:cs typeface="Times New Roman"/>
              </a:rPr>
              <a:t>text </a:t>
            </a:r>
            <a:r>
              <a:rPr sz="1100" dirty="0">
                <a:latin typeface="Times New Roman"/>
                <a:cs typeface="Times New Roman"/>
              </a:rPr>
              <a:t>you </a:t>
            </a:r>
            <a:r>
              <a:rPr sz="1100" spc="-4" dirty="0">
                <a:latin typeface="Times New Roman"/>
                <a:cs typeface="Times New Roman"/>
              </a:rPr>
              <a:t>see each</a:t>
            </a:r>
            <a:r>
              <a:rPr sz="1100" spc="11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day:</a:t>
            </a:r>
            <a:endParaRPr sz="1100" dirty="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31630" indent="-161552">
              <a:buSzPct val="83333"/>
              <a:buFont typeface="Symbol"/>
              <a:buChar char=""/>
              <a:tabLst>
                <a:tab pos="331630" algn="l"/>
                <a:tab pos="332078" algn="l"/>
              </a:tabLst>
            </a:pPr>
            <a:r>
              <a:rPr sz="1100" spc="-4" dirty="0">
                <a:latin typeface="Times New Roman"/>
                <a:cs typeface="Times New Roman"/>
              </a:rPr>
              <a:t>Confessions</a:t>
            </a:r>
            <a:endParaRPr sz="1100" dirty="0">
              <a:latin typeface="Times New Roman"/>
              <a:cs typeface="Times New Roman"/>
            </a:endParaRPr>
          </a:p>
          <a:p>
            <a:pPr marL="331630" indent="-161552">
              <a:spcBef>
                <a:spcPts val="35"/>
              </a:spcBef>
              <a:buSzPct val="83333"/>
              <a:buFont typeface="Symbol"/>
              <a:buChar char=""/>
              <a:tabLst>
                <a:tab pos="331630" algn="l"/>
                <a:tab pos="332078" algn="l"/>
              </a:tabLst>
            </a:pPr>
            <a:r>
              <a:rPr sz="1100" spc="-4" dirty="0">
                <a:latin typeface="Times New Roman"/>
                <a:cs typeface="Times New Roman"/>
              </a:rPr>
              <a:t>Symbols</a:t>
            </a:r>
            <a:endParaRPr sz="1100" dirty="0">
              <a:latin typeface="Times New Roman"/>
              <a:cs typeface="Times New Roman"/>
            </a:endParaRPr>
          </a:p>
          <a:p>
            <a:pPr marL="331630" indent="-161552">
              <a:spcBef>
                <a:spcPts val="35"/>
              </a:spcBef>
              <a:buSzPct val="83333"/>
              <a:buFont typeface="Symbol"/>
              <a:buChar char=""/>
              <a:tabLst>
                <a:tab pos="331630" algn="l"/>
                <a:tab pos="332078" algn="l"/>
              </a:tabLst>
            </a:pPr>
            <a:r>
              <a:rPr sz="1100" spc="-4" dirty="0">
                <a:latin typeface="Times New Roman"/>
                <a:cs typeface="Times New Roman"/>
              </a:rPr>
              <a:t>Literature</a:t>
            </a:r>
            <a:r>
              <a:rPr sz="1100" spc="-11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texts</a:t>
            </a:r>
            <a:endParaRPr sz="1100" dirty="0">
              <a:latin typeface="Times New Roman"/>
              <a:cs typeface="Times New Roman"/>
            </a:endParaRPr>
          </a:p>
          <a:p>
            <a:pPr marL="331630" indent="-161552">
              <a:spcBef>
                <a:spcPts val="35"/>
              </a:spcBef>
              <a:buSzPct val="83333"/>
              <a:buFont typeface="Symbol"/>
              <a:buChar char=""/>
              <a:tabLst>
                <a:tab pos="331630" algn="l"/>
                <a:tab pos="332078" algn="l"/>
              </a:tabLst>
            </a:pPr>
            <a:r>
              <a:rPr sz="1100" spc="-4" dirty="0">
                <a:latin typeface="Times New Roman"/>
                <a:cs typeface="Times New Roman"/>
              </a:rPr>
              <a:t>Signs</a:t>
            </a:r>
            <a:endParaRPr sz="1100" dirty="0">
              <a:latin typeface="Times New Roman"/>
              <a:cs typeface="Times New Roman"/>
            </a:endParaRPr>
          </a:p>
          <a:p>
            <a:pPr marL="331630" indent="-161552">
              <a:spcBef>
                <a:spcPts val="32"/>
              </a:spcBef>
              <a:buSzPct val="83333"/>
              <a:buFont typeface="Symbol"/>
              <a:buChar char=""/>
              <a:tabLst>
                <a:tab pos="331630" algn="l"/>
                <a:tab pos="332078" algn="l"/>
              </a:tabLst>
            </a:pPr>
            <a:r>
              <a:rPr sz="1100" spc="-4" dirty="0">
                <a:latin typeface="Times New Roman"/>
                <a:cs typeface="Times New Roman"/>
              </a:rPr>
              <a:t>Menus</a:t>
            </a:r>
            <a:endParaRPr sz="1100" dirty="0">
              <a:latin typeface="Times New Roman"/>
              <a:cs typeface="Times New Roman"/>
            </a:endParaRPr>
          </a:p>
          <a:p>
            <a:pPr marL="331630" indent="-161552">
              <a:spcBef>
                <a:spcPts val="42"/>
              </a:spcBef>
              <a:buSzPct val="83333"/>
              <a:buFont typeface="Symbol"/>
              <a:buChar char=""/>
              <a:tabLst>
                <a:tab pos="331630" algn="l"/>
                <a:tab pos="332078" algn="l"/>
              </a:tabLst>
            </a:pPr>
            <a:r>
              <a:rPr sz="1100" spc="-4" dirty="0">
                <a:latin typeface="Times New Roman"/>
                <a:cs typeface="Times New Roman"/>
              </a:rPr>
              <a:t>Email</a:t>
            </a:r>
            <a:endParaRPr sz="1100" dirty="0">
              <a:latin typeface="Times New Roman"/>
              <a:cs typeface="Times New Roman"/>
            </a:endParaRPr>
          </a:p>
          <a:p>
            <a:pPr marL="331630" indent="-161552">
              <a:spcBef>
                <a:spcPts val="35"/>
              </a:spcBef>
              <a:buSzPct val="83333"/>
              <a:buFont typeface="Symbol"/>
              <a:buChar char=""/>
              <a:tabLst>
                <a:tab pos="331630" algn="l"/>
                <a:tab pos="332078" algn="l"/>
              </a:tabLst>
            </a:pPr>
            <a:r>
              <a:rPr sz="1100" spc="-4" dirty="0">
                <a:latin typeface="Times New Roman"/>
                <a:cs typeface="Times New Roman"/>
              </a:rPr>
              <a:t>SMS</a:t>
            </a:r>
            <a:endParaRPr sz="1100" dirty="0">
              <a:latin typeface="Times New Roman"/>
              <a:cs typeface="Times New Roman"/>
            </a:endParaRPr>
          </a:p>
          <a:p>
            <a:pPr marL="331630" indent="-161552">
              <a:spcBef>
                <a:spcPts val="32"/>
              </a:spcBef>
              <a:buSzPct val="83333"/>
              <a:buFont typeface="Symbol"/>
              <a:buChar char=""/>
              <a:tabLst>
                <a:tab pos="331630" algn="l"/>
                <a:tab pos="332078" algn="l"/>
              </a:tabLst>
            </a:pPr>
            <a:r>
              <a:rPr sz="1100" spc="-4" dirty="0">
                <a:latin typeface="Times New Roman"/>
                <a:cs typeface="Times New Roman"/>
              </a:rPr>
              <a:t>Web Pages</a:t>
            </a:r>
            <a:endParaRPr sz="1100" dirty="0">
              <a:latin typeface="Times New Roman"/>
              <a:cs typeface="Times New Roman"/>
            </a:endParaRPr>
          </a:p>
          <a:p>
            <a:pPr marL="331630" indent="-161552">
              <a:spcBef>
                <a:spcPts val="35"/>
              </a:spcBef>
              <a:buSzPct val="83333"/>
              <a:buFont typeface="Symbol"/>
              <a:buChar char=""/>
              <a:tabLst>
                <a:tab pos="331630" algn="l"/>
                <a:tab pos="332078" algn="l"/>
              </a:tabLst>
            </a:pPr>
            <a:r>
              <a:rPr sz="1100" i="1" dirty="0">
                <a:latin typeface="Times New Roman"/>
                <a:cs typeface="Times New Roman"/>
              </a:rPr>
              <a:t>and </a:t>
            </a:r>
            <a:r>
              <a:rPr sz="1100" i="1" spc="-4" dirty="0">
                <a:latin typeface="Times New Roman"/>
                <a:cs typeface="Times New Roman"/>
              </a:rPr>
              <a:t>so much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-4" dirty="0">
                <a:latin typeface="Times New Roman"/>
                <a:cs typeface="Times New Roman"/>
              </a:rPr>
              <a:t>more…</a:t>
            </a:r>
            <a:endParaRPr sz="1100" dirty="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8975" marR="203286">
              <a:lnSpc>
                <a:spcPct val="103299"/>
              </a:lnSpc>
            </a:pPr>
            <a:r>
              <a:rPr sz="1100" spc="-4" dirty="0">
                <a:latin typeface="Times New Roman"/>
                <a:cs typeface="Times New Roman"/>
              </a:rPr>
              <a:t>Now </a:t>
            </a:r>
            <a:r>
              <a:rPr sz="1100" dirty="0">
                <a:latin typeface="Times New Roman"/>
                <a:cs typeface="Times New Roman"/>
              </a:rPr>
              <a:t>think </a:t>
            </a:r>
            <a:r>
              <a:rPr sz="1100" spc="-4" dirty="0">
                <a:latin typeface="Times New Roman"/>
                <a:cs typeface="Times New Roman"/>
              </a:rPr>
              <a:t>about speech. We </a:t>
            </a:r>
            <a:r>
              <a:rPr sz="1100" dirty="0">
                <a:latin typeface="Times New Roman"/>
                <a:cs typeface="Times New Roman"/>
              </a:rPr>
              <a:t>may </a:t>
            </a:r>
            <a:r>
              <a:rPr sz="1100" spc="-4" dirty="0">
                <a:latin typeface="Times New Roman"/>
                <a:cs typeface="Times New Roman"/>
              </a:rPr>
              <a:t>speak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4" dirty="0">
                <a:latin typeface="Times New Roman"/>
                <a:cs typeface="Times New Roman"/>
              </a:rPr>
              <a:t>each other, as </a:t>
            </a:r>
            <a:r>
              <a:rPr sz="1100" dirty="0">
                <a:latin typeface="Times New Roman"/>
                <a:cs typeface="Times New Roman"/>
              </a:rPr>
              <a:t>a species, more than </a:t>
            </a:r>
            <a:r>
              <a:rPr sz="1100" spc="-4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write. </a:t>
            </a:r>
            <a:r>
              <a:rPr sz="1100" spc="-7" dirty="0">
                <a:latin typeface="Times New Roman"/>
                <a:cs typeface="Times New Roman"/>
              </a:rPr>
              <a:t>It  </a:t>
            </a:r>
            <a:r>
              <a:rPr sz="1100" dirty="0">
                <a:latin typeface="Times New Roman"/>
                <a:cs typeface="Times New Roman"/>
              </a:rPr>
              <a:t>may </a:t>
            </a:r>
            <a:r>
              <a:rPr sz="1100" spc="-4" dirty="0">
                <a:latin typeface="Times New Roman"/>
                <a:cs typeface="Times New Roman"/>
              </a:rPr>
              <a:t>even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4" dirty="0">
                <a:latin typeface="Times New Roman"/>
                <a:cs typeface="Times New Roman"/>
              </a:rPr>
              <a:t>easier </a:t>
            </a:r>
            <a:r>
              <a:rPr sz="1100" dirty="0">
                <a:latin typeface="Times New Roman"/>
                <a:cs typeface="Times New Roman"/>
              </a:rPr>
              <a:t>to learn to </a:t>
            </a:r>
            <a:r>
              <a:rPr sz="1100" spc="-4" dirty="0">
                <a:latin typeface="Times New Roman"/>
                <a:cs typeface="Times New Roman"/>
              </a:rPr>
              <a:t>speak </a:t>
            </a:r>
            <a:r>
              <a:rPr sz="1100" dirty="0">
                <a:latin typeface="Times New Roman"/>
                <a:cs typeface="Times New Roman"/>
              </a:rPr>
              <a:t>than to </a:t>
            </a:r>
            <a:r>
              <a:rPr sz="1100" spc="-4" dirty="0">
                <a:latin typeface="Times New Roman"/>
                <a:cs typeface="Times New Roman"/>
              </a:rPr>
              <a:t>write, </a:t>
            </a:r>
            <a:r>
              <a:rPr sz="1100" dirty="0">
                <a:latin typeface="Times New Roman"/>
                <a:cs typeface="Times New Roman"/>
              </a:rPr>
              <a:t>voice </a:t>
            </a:r>
            <a:r>
              <a:rPr sz="1100" spc="-4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text are how we </a:t>
            </a:r>
            <a:r>
              <a:rPr sz="1100" spc="-4" dirty="0">
                <a:latin typeface="Times New Roman"/>
                <a:cs typeface="Times New Roman"/>
              </a:rPr>
              <a:t>communicate  </a:t>
            </a:r>
            <a:r>
              <a:rPr sz="1100" dirty="0">
                <a:latin typeface="Times New Roman"/>
                <a:cs typeface="Times New Roman"/>
              </a:rPr>
              <a:t>with </a:t>
            </a:r>
            <a:r>
              <a:rPr sz="1100" spc="-4" dirty="0">
                <a:latin typeface="Times New Roman"/>
                <a:cs typeface="Times New Roman"/>
              </a:rPr>
              <a:t>each other.</a:t>
            </a:r>
            <a:endParaRPr sz="1100" dirty="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8975" marR="214056">
              <a:lnSpc>
                <a:spcPct val="103299"/>
              </a:lnSpc>
            </a:pPr>
            <a:r>
              <a:rPr sz="1100" spc="-4" dirty="0">
                <a:latin typeface="Times New Roman"/>
                <a:cs typeface="Times New Roman"/>
              </a:rPr>
              <a:t>Given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4" dirty="0">
                <a:latin typeface="Times New Roman"/>
                <a:cs typeface="Times New Roman"/>
              </a:rPr>
              <a:t>importance </a:t>
            </a:r>
            <a:r>
              <a:rPr sz="1100" spc="4" dirty="0">
                <a:latin typeface="Times New Roman"/>
                <a:cs typeface="Times New Roman"/>
              </a:rPr>
              <a:t>of </a:t>
            </a:r>
            <a:r>
              <a:rPr sz="1100" spc="-4" dirty="0">
                <a:latin typeface="Times New Roman"/>
                <a:cs typeface="Times New Roman"/>
              </a:rPr>
              <a:t>this </a:t>
            </a:r>
            <a:r>
              <a:rPr sz="1100" dirty="0">
                <a:latin typeface="Times New Roman"/>
                <a:cs typeface="Times New Roman"/>
              </a:rPr>
              <a:t>type of </a:t>
            </a:r>
            <a:r>
              <a:rPr sz="1100" spc="-4" dirty="0">
                <a:latin typeface="Times New Roman"/>
                <a:cs typeface="Times New Roman"/>
              </a:rPr>
              <a:t>data, we </a:t>
            </a:r>
            <a:r>
              <a:rPr sz="1100" spc="4" dirty="0">
                <a:latin typeface="Times New Roman"/>
                <a:cs typeface="Times New Roman"/>
              </a:rPr>
              <a:t>must </a:t>
            </a:r>
            <a:r>
              <a:rPr sz="1100" dirty="0">
                <a:latin typeface="Times New Roman"/>
                <a:cs typeface="Times New Roman"/>
              </a:rPr>
              <a:t>have methods to understand </a:t>
            </a:r>
            <a:r>
              <a:rPr sz="1100" spc="-4" dirty="0">
                <a:latin typeface="Times New Roman"/>
                <a:cs typeface="Times New Roman"/>
              </a:rPr>
              <a:t>and reason  about natural language, </a:t>
            </a:r>
            <a:r>
              <a:rPr sz="1100" dirty="0">
                <a:latin typeface="Times New Roman"/>
                <a:cs typeface="Times New Roman"/>
              </a:rPr>
              <a:t>just like </a:t>
            </a:r>
            <a:r>
              <a:rPr sz="1100" spc="-4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do </a:t>
            </a:r>
            <a:r>
              <a:rPr sz="1100" spc="-4" dirty="0">
                <a:latin typeface="Times New Roman"/>
                <a:cs typeface="Times New Roman"/>
              </a:rPr>
              <a:t>for other </a:t>
            </a:r>
            <a:r>
              <a:rPr sz="1100" dirty="0">
                <a:latin typeface="Times New Roman"/>
                <a:cs typeface="Times New Roman"/>
              </a:rPr>
              <a:t>types of</a:t>
            </a:r>
            <a:r>
              <a:rPr sz="1100" spc="21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data.</a:t>
            </a:r>
            <a:endParaRPr sz="1100" dirty="0">
              <a:latin typeface="Times New Roman"/>
              <a:cs typeface="Times New Roman"/>
            </a:endParaRPr>
          </a:p>
          <a:p>
            <a:pPr>
              <a:spcBef>
                <a:spcPts val="21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8975">
              <a:spcBef>
                <a:spcPts val="4"/>
              </a:spcBef>
            </a:pPr>
            <a:r>
              <a:rPr b="1" spc="-4" dirty="0">
                <a:latin typeface="Times New Roman"/>
                <a:cs typeface="Times New Roman"/>
              </a:rPr>
              <a:t>What is</a:t>
            </a:r>
            <a:r>
              <a:rPr b="1" spc="-7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Linguistics?</a:t>
            </a:r>
            <a:endParaRPr dirty="0">
              <a:latin typeface="Times New Roman"/>
              <a:cs typeface="Times New Roman"/>
            </a:endParaRPr>
          </a:p>
          <a:p>
            <a:pPr marL="8975" marR="3590">
              <a:lnSpc>
                <a:spcPct val="103299"/>
              </a:lnSpc>
              <a:spcBef>
                <a:spcPts val="926"/>
              </a:spcBef>
            </a:pPr>
            <a:r>
              <a:rPr sz="1100" spc="-4" dirty="0">
                <a:latin typeface="Times New Roman"/>
                <a:cs typeface="Times New Roman"/>
              </a:rPr>
              <a:t>Linguistics is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4" dirty="0">
                <a:latin typeface="Times New Roman"/>
                <a:cs typeface="Times New Roman"/>
              </a:rPr>
              <a:t>scientific </a:t>
            </a:r>
            <a:r>
              <a:rPr sz="1100" dirty="0">
                <a:latin typeface="Times New Roman"/>
                <a:cs typeface="Times New Roman"/>
              </a:rPr>
              <a:t>study of </a:t>
            </a:r>
            <a:r>
              <a:rPr sz="1100" spc="-4" dirty="0">
                <a:latin typeface="Times New Roman"/>
                <a:cs typeface="Times New Roman"/>
              </a:rPr>
              <a:t>language, including its grammar, </a:t>
            </a:r>
            <a:r>
              <a:rPr sz="1100" dirty="0">
                <a:latin typeface="Times New Roman"/>
                <a:cs typeface="Times New Roman"/>
              </a:rPr>
              <a:t>semantics, </a:t>
            </a:r>
            <a:r>
              <a:rPr sz="1100" spc="-4" dirty="0">
                <a:latin typeface="Times New Roman"/>
                <a:cs typeface="Times New Roman"/>
              </a:rPr>
              <a:t>and phonetics.  Classical linguistics involved devising and </a:t>
            </a:r>
            <a:r>
              <a:rPr sz="1100" dirty="0">
                <a:latin typeface="Times New Roman"/>
                <a:cs typeface="Times New Roman"/>
              </a:rPr>
              <a:t>evaluating rules of </a:t>
            </a:r>
            <a:r>
              <a:rPr sz="1100" spc="-4" dirty="0">
                <a:latin typeface="Times New Roman"/>
                <a:cs typeface="Times New Roman"/>
              </a:rPr>
              <a:t>language. Great </a:t>
            </a:r>
            <a:r>
              <a:rPr sz="1100" dirty="0">
                <a:latin typeface="Times New Roman"/>
                <a:cs typeface="Times New Roman"/>
              </a:rPr>
              <a:t>progress </a:t>
            </a:r>
            <a:r>
              <a:rPr sz="1100" spc="-4" dirty="0">
                <a:latin typeface="Times New Roman"/>
                <a:cs typeface="Times New Roman"/>
              </a:rPr>
              <a:t>was  </a:t>
            </a:r>
            <a:r>
              <a:rPr sz="1100" dirty="0">
                <a:latin typeface="Times New Roman"/>
                <a:cs typeface="Times New Roman"/>
              </a:rPr>
              <a:t>made on </a:t>
            </a:r>
            <a:r>
              <a:rPr sz="1100" spc="-4" dirty="0">
                <a:latin typeface="Times New Roman"/>
                <a:cs typeface="Times New Roman"/>
              </a:rPr>
              <a:t>formal methods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4" dirty="0">
                <a:latin typeface="Times New Roman"/>
                <a:cs typeface="Times New Roman"/>
              </a:rPr>
              <a:t>syntax and semantics, </a:t>
            </a:r>
            <a:r>
              <a:rPr sz="1100" dirty="0">
                <a:latin typeface="Times New Roman"/>
                <a:cs typeface="Times New Roman"/>
              </a:rPr>
              <a:t>but for the most </a:t>
            </a:r>
            <a:r>
              <a:rPr sz="1100" spc="-4" dirty="0">
                <a:latin typeface="Times New Roman"/>
                <a:cs typeface="Times New Roman"/>
              </a:rPr>
              <a:t>part,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4" dirty="0">
                <a:latin typeface="Times New Roman"/>
                <a:cs typeface="Times New Roman"/>
              </a:rPr>
              <a:t>interesting  problems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4" dirty="0">
                <a:latin typeface="Times New Roman"/>
                <a:cs typeface="Times New Roman"/>
              </a:rPr>
              <a:t>natural </a:t>
            </a:r>
            <a:r>
              <a:rPr sz="1100" dirty="0">
                <a:latin typeface="Times New Roman"/>
                <a:cs typeface="Times New Roman"/>
              </a:rPr>
              <a:t>language understanding </a:t>
            </a:r>
            <a:r>
              <a:rPr sz="1100" spc="-4" dirty="0">
                <a:latin typeface="Times New Roman"/>
                <a:cs typeface="Times New Roman"/>
              </a:rPr>
              <a:t>resist clean mathematical formalism. </a:t>
            </a:r>
            <a:r>
              <a:rPr sz="1100" dirty="0">
                <a:latin typeface="Times New Roman"/>
                <a:cs typeface="Times New Roman"/>
              </a:rPr>
              <a:t>Broadly, a  linguist </a:t>
            </a:r>
            <a:r>
              <a:rPr sz="1100" spc="-4" dirty="0">
                <a:latin typeface="Times New Roman"/>
                <a:cs typeface="Times New Roman"/>
              </a:rPr>
              <a:t>is anyone </a:t>
            </a:r>
            <a:r>
              <a:rPr sz="1100" dirty="0">
                <a:latin typeface="Times New Roman"/>
                <a:cs typeface="Times New Roman"/>
              </a:rPr>
              <a:t>who </a:t>
            </a:r>
            <a:r>
              <a:rPr sz="1100" spc="-4" dirty="0">
                <a:latin typeface="Times New Roman"/>
                <a:cs typeface="Times New Roman"/>
              </a:rPr>
              <a:t>studies language, </a:t>
            </a:r>
            <a:r>
              <a:rPr sz="1100" dirty="0">
                <a:latin typeface="Times New Roman"/>
                <a:cs typeface="Times New Roman"/>
              </a:rPr>
              <a:t>but perhaps more </a:t>
            </a:r>
            <a:r>
              <a:rPr sz="1100" spc="-4" dirty="0">
                <a:latin typeface="Times New Roman"/>
                <a:cs typeface="Times New Roman"/>
              </a:rPr>
              <a:t>colloquially,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4" dirty="0">
                <a:latin typeface="Times New Roman"/>
                <a:cs typeface="Times New Roman"/>
              </a:rPr>
              <a:t>self-defining </a:t>
            </a:r>
            <a:r>
              <a:rPr sz="1100" dirty="0">
                <a:latin typeface="Times New Roman"/>
                <a:cs typeface="Times New Roman"/>
              </a:rPr>
              <a:t>linguist  may be more </a:t>
            </a:r>
            <a:r>
              <a:rPr sz="1100" spc="-4" dirty="0">
                <a:latin typeface="Times New Roman"/>
                <a:cs typeface="Times New Roman"/>
              </a:rPr>
              <a:t>focused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4" dirty="0">
                <a:latin typeface="Times New Roman"/>
                <a:cs typeface="Times New Roman"/>
              </a:rPr>
              <a:t>being </a:t>
            </a:r>
            <a:r>
              <a:rPr sz="1100" dirty="0">
                <a:latin typeface="Times New Roman"/>
                <a:cs typeface="Times New Roman"/>
              </a:rPr>
              <a:t>out in the</a:t>
            </a:r>
            <a:r>
              <a:rPr sz="1100" spc="-7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field.</a:t>
            </a:r>
            <a:endParaRPr sz="1100" dirty="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8975" marR="94687">
              <a:lnSpc>
                <a:spcPct val="103299"/>
              </a:lnSpc>
              <a:spcBef>
                <a:spcPts val="4"/>
              </a:spcBef>
            </a:pPr>
            <a:r>
              <a:rPr sz="1100" spc="-4" dirty="0">
                <a:latin typeface="Times New Roman"/>
                <a:cs typeface="Times New Roman"/>
              </a:rPr>
              <a:t>Mathematics is </a:t>
            </a:r>
            <a:r>
              <a:rPr sz="1100" dirty="0">
                <a:latin typeface="Times New Roman"/>
                <a:cs typeface="Times New Roman"/>
              </a:rPr>
              <a:t>the tool of </a:t>
            </a:r>
            <a:r>
              <a:rPr sz="1100" spc="-4" dirty="0">
                <a:latin typeface="Times New Roman"/>
                <a:cs typeface="Times New Roman"/>
              </a:rPr>
              <a:t>science. Mathematicians </a:t>
            </a:r>
            <a:r>
              <a:rPr sz="1100" dirty="0">
                <a:latin typeface="Times New Roman"/>
                <a:cs typeface="Times New Roman"/>
              </a:rPr>
              <a:t>working on </a:t>
            </a:r>
            <a:r>
              <a:rPr sz="1100" spc="-4" dirty="0">
                <a:latin typeface="Times New Roman"/>
                <a:cs typeface="Times New Roman"/>
              </a:rPr>
              <a:t>natural </a:t>
            </a:r>
            <a:r>
              <a:rPr sz="1100" dirty="0">
                <a:latin typeface="Times New Roman"/>
                <a:cs typeface="Times New Roman"/>
              </a:rPr>
              <a:t>language may </a:t>
            </a:r>
            <a:r>
              <a:rPr sz="1100" spc="-4" dirty="0">
                <a:latin typeface="Times New Roman"/>
                <a:cs typeface="Times New Roman"/>
              </a:rPr>
              <a:t>refer </a:t>
            </a:r>
            <a:r>
              <a:rPr sz="1100" dirty="0">
                <a:latin typeface="Times New Roman"/>
                <a:cs typeface="Times New Roman"/>
              </a:rPr>
              <a:t>to  their study </a:t>
            </a:r>
            <a:r>
              <a:rPr sz="1100" spc="-4" dirty="0">
                <a:latin typeface="Times New Roman"/>
                <a:cs typeface="Times New Roman"/>
              </a:rPr>
              <a:t>as mathematical </a:t>
            </a:r>
            <a:r>
              <a:rPr sz="1100" dirty="0">
                <a:latin typeface="Times New Roman"/>
                <a:cs typeface="Times New Roman"/>
              </a:rPr>
              <a:t>linguistics, </a:t>
            </a:r>
            <a:r>
              <a:rPr sz="1100" spc="-4" dirty="0">
                <a:latin typeface="Times New Roman"/>
                <a:cs typeface="Times New Roman"/>
              </a:rPr>
              <a:t>focusing exclusively </a:t>
            </a:r>
            <a:r>
              <a:rPr sz="1100" dirty="0">
                <a:latin typeface="Times New Roman"/>
                <a:cs typeface="Times New Roman"/>
              </a:rPr>
              <a:t>on the </a:t>
            </a:r>
            <a:r>
              <a:rPr sz="1100" spc="-4" dirty="0">
                <a:latin typeface="Times New Roman"/>
                <a:cs typeface="Times New Roman"/>
              </a:rPr>
              <a:t>use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4" dirty="0">
                <a:latin typeface="Times New Roman"/>
                <a:cs typeface="Times New Roman"/>
              </a:rPr>
              <a:t>discrete  mathematical formalism and theory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4" dirty="0">
                <a:latin typeface="Times New Roman"/>
                <a:cs typeface="Times New Roman"/>
              </a:rPr>
              <a:t>natural </a:t>
            </a:r>
            <a:r>
              <a:rPr sz="1100" dirty="0">
                <a:latin typeface="Times New Roman"/>
                <a:cs typeface="Times New Roman"/>
              </a:rPr>
              <a:t>language </a:t>
            </a:r>
            <a:r>
              <a:rPr sz="1100" spc="-4" dirty="0">
                <a:latin typeface="Times New Roman"/>
                <a:cs typeface="Times New Roman"/>
              </a:rPr>
              <a:t>(e.g. formal languages and </a:t>
            </a:r>
            <a:r>
              <a:rPr sz="1100" dirty="0">
                <a:latin typeface="Times New Roman"/>
                <a:cs typeface="Times New Roman"/>
              </a:rPr>
              <a:t>automata  </a:t>
            </a:r>
            <a:r>
              <a:rPr sz="1100" spc="-4" dirty="0">
                <a:latin typeface="Times New Roman"/>
                <a:cs typeface="Times New Roman"/>
              </a:rPr>
              <a:t>theory).</a:t>
            </a:r>
            <a:endParaRPr sz="1100" dirty="0">
              <a:latin typeface="Times New Roman"/>
              <a:cs typeface="Times New Roman"/>
            </a:endParaRPr>
          </a:p>
          <a:p>
            <a:pPr>
              <a:spcBef>
                <a:spcPts val="28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8975"/>
            <a:r>
              <a:rPr b="1" spc="-4" dirty="0">
                <a:latin typeface="Times New Roman"/>
                <a:cs typeface="Times New Roman"/>
              </a:rPr>
              <a:t>Computational</a:t>
            </a:r>
            <a:r>
              <a:rPr b="1" spc="-7" dirty="0">
                <a:latin typeface="Times New Roman"/>
                <a:cs typeface="Times New Roman"/>
              </a:rPr>
              <a:t> </a:t>
            </a:r>
            <a:r>
              <a:rPr b="1" spc="-4" dirty="0">
                <a:latin typeface="Times New Roman"/>
                <a:cs typeface="Times New Roman"/>
              </a:rPr>
              <a:t>Linguistics</a:t>
            </a:r>
            <a:endParaRPr dirty="0">
              <a:latin typeface="Times New Roman"/>
              <a:cs typeface="Times New Roman"/>
            </a:endParaRPr>
          </a:p>
          <a:p>
            <a:pPr marL="8975" marR="379198">
              <a:lnSpc>
                <a:spcPct val="103299"/>
              </a:lnSpc>
              <a:spcBef>
                <a:spcPts val="922"/>
              </a:spcBef>
            </a:pPr>
            <a:r>
              <a:rPr sz="1100" spc="-4" dirty="0">
                <a:latin typeface="Times New Roman"/>
                <a:cs typeface="Times New Roman"/>
              </a:rPr>
              <a:t>Computational Linguistics is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4" dirty="0">
                <a:latin typeface="Times New Roman"/>
                <a:cs typeface="Times New Roman"/>
              </a:rPr>
              <a:t>modern </a:t>
            </a:r>
            <a:r>
              <a:rPr sz="1100" dirty="0">
                <a:latin typeface="Times New Roman"/>
                <a:cs typeface="Times New Roman"/>
              </a:rPr>
              <a:t>study of </a:t>
            </a:r>
            <a:r>
              <a:rPr sz="1100" spc="-4" dirty="0">
                <a:latin typeface="Times New Roman"/>
                <a:cs typeface="Times New Roman"/>
              </a:rPr>
              <a:t>linguistics </a:t>
            </a:r>
            <a:r>
              <a:rPr sz="1100" dirty="0">
                <a:latin typeface="Times New Roman"/>
                <a:cs typeface="Times New Roman"/>
              </a:rPr>
              <a:t>using the </a:t>
            </a:r>
            <a:r>
              <a:rPr sz="1100" spc="-4" dirty="0">
                <a:latin typeface="Times New Roman"/>
                <a:cs typeface="Times New Roman"/>
              </a:rPr>
              <a:t>tools </a:t>
            </a:r>
            <a:r>
              <a:rPr sz="1100" spc="4" dirty="0">
                <a:latin typeface="Times New Roman"/>
                <a:cs typeface="Times New Roman"/>
              </a:rPr>
              <a:t>of  </a:t>
            </a:r>
            <a:r>
              <a:rPr sz="1100" spc="-4" dirty="0">
                <a:latin typeface="Times New Roman"/>
                <a:cs typeface="Times New Roman"/>
              </a:rPr>
              <a:t>computer science. Yesterday’s linguistics </a:t>
            </a:r>
            <a:r>
              <a:rPr sz="1100" dirty="0">
                <a:latin typeface="Times New Roman"/>
                <a:cs typeface="Times New Roman"/>
              </a:rPr>
              <a:t>may be </a:t>
            </a:r>
            <a:r>
              <a:rPr sz="1100" spc="-4" dirty="0">
                <a:latin typeface="Times New Roman"/>
                <a:cs typeface="Times New Roman"/>
              </a:rPr>
              <a:t>today’s computational linguist </a:t>
            </a:r>
            <a:r>
              <a:rPr sz="1100" dirty="0">
                <a:latin typeface="Times New Roman"/>
                <a:cs typeface="Times New Roman"/>
              </a:rPr>
              <a:t>as the  </a:t>
            </a:r>
            <a:r>
              <a:rPr sz="1100" spc="-4" dirty="0">
                <a:latin typeface="Times New Roman"/>
                <a:cs typeface="Times New Roman"/>
              </a:rPr>
              <a:t>use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4" dirty="0">
                <a:latin typeface="Times New Roman"/>
                <a:cs typeface="Times New Roman"/>
              </a:rPr>
              <a:t>computational </a:t>
            </a:r>
            <a:r>
              <a:rPr sz="1100" dirty="0">
                <a:latin typeface="Times New Roman"/>
                <a:cs typeface="Times New Roman"/>
              </a:rPr>
              <a:t>tools and thinking </a:t>
            </a:r>
            <a:r>
              <a:rPr sz="1100" spc="-4" dirty="0">
                <a:latin typeface="Times New Roman"/>
                <a:cs typeface="Times New Roman"/>
              </a:rPr>
              <a:t>has overtaken </a:t>
            </a:r>
            <a:r>
              <a:rPr sz="1100" dirty="0">
                <a:latin typeface="Times New Roman"/>
                <a:cs typeface="Times New Roman"/>
              </a:rPr>
              <a:t>most </a:t>
            </a:r>
            <a:r>
              <a:rPr sz="1100" spc="-4" dirty="0">
                <a:latin typeface="Times New Roman"/>
                <a:cs typeface="Times New Roman"/>
              </a:rPr>
              <a:t>fields </a:t>
            </a:r>
            <a:r>
              <a:rPr sz="1100" dirty="0">
                <a:latin typeface="Times New Roman"/>
                <a:cs typeface="Times New Roman"/>
              </a:rPr>
              <a:t>of study. </a:t>
            </a:r>
            <a:r>
              <a:rPr sz="1100" spc="-7" dirty="0">
                <a:latin typeface="Times New Roman"/>
                <a:cs typeface="Times New Roman"/>
              </a:rPr>
              <a:t>It </a:t>
            </a:r>
            <a:r>
              <a:rPr sz="1100" spc="-4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the  study of </a:t>
            </a:r>
            <a:r>
              <a:rPr sz="1100" spc="-4" dirty="0">
                <a:latin typeface="Times New Roman"/>
                <a:cs typeface="Times New Roman"/>
              </a:rPr>
              <a:t>computer </a:t>
            </a:r>
            <a:r>
              <a:rPr sz="1100" dirty="0">
                <a:latin typeface="Times New Roman"/>
                <a:cs typeface="Times New Roman"/>
              </a:rPr>
              <a:t>systems for </a:t>
            </a:r>
            <a:r>
              <a:rPr sz="1100" spc="-4" dirty="0">
                <a:latin typeface="Times New Roman"/>
                <a:cs typeface="Times New Roman"/>
              </a:rPr>
              <a:t>understanding and generating natural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language.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97503" y="7360857"/>
            <a:ext cx="5092560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614" y="0"/>
                </a:lnTo>
              </a:path>
            </a:pathLst>
          </a:custGeom>
          <a:ln w="2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/>
          <p:nvPr/>
        </p:nvSpPr>
        <p:spPr>
          <a:xfrm>
            <a:off x="3301419" y="7009954"/>
            <a:ext cx="4092805" cy="0"/>
          </a:xfrm>
          <a:custGeom>
            <a:avLst/>
            <a:gdLst/>
            <a:ahLst/>
            <a:cxnLst/>
            <a:rect l="l" t="t" r="r" b="b"/>
            <a:pathLst>
              <a:path w="5791834">
                <a:moveTo>
                  <a:pt x="0" y="0"/>
                </a:moveTo>
                <a:lnTo>
                  <a:pt x="5791834" y="0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5" name="object 5"/>
          <p:cNvSpPr txBox="1"/>
          <p:nvPr/>
        </p:nvSpPr>
        <p:spPr>
          <a:xfrm>
            <a:off x="622300" y="958850"/>
            <a:ext cx="9677399" cy="5429093"/>
          </a:xfrm>
          <a:prstGeom prst="rect">
            <a:avLst/>
          </a:prstGeom>
        </p:spPr>
        <p:txBody>
          <a:bodyPr vert="horz" wrap="square" lIns="0" tIns="4487" rIns="0" bIns="0" rtlCol="0">
            <a:spAutoFit/>
          </a:bodyPr>
          <a:lstStyle/>
          <a:p>
            <a:pPr marL="8975" marR="458178">
              <a:lnSpc>
                <a:spcPct val="103499"/>
              </a:lnSpc>
              <a:spcBef>
                <a:spcPts val="35"/>
              </a:spcBef>
            </a:pPr>
            <a:r>
              <a:rPr spc="-4" dirty="0">
                <a:latin typeface="Times New Roman"/>
                <a:cs typeface="Times New Roman"/>
              </a:rPr>
              <a:t>One natural function for computational linguistics </a:t>
            </a:r>
            <a:r>
              <a:rPr dirty="0">
                <a:latin typeface="Times New Roman"/>
                <a:cs typeface="Times New Roman"/>
              </a:rPr>
              <a:t>would be the </a:t>
            </a:r>
            <a:r>
              <a:rPr spc="-4" dirty="0">
                <a:latin typeface="Times New Roman"/>
                <a:cs typeface="Times New Roman"/>
              </a:rPr>
              <a:t>testing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4" dirty="0">
                <a:latin typeface="Times New Roman"/>
                <a:cs typeface="Times New Roman"/>
              </a:rPr>
              <a:t>grammars  proposed </a:t>
            </a:r>
            <a:r>
              <a:rPr dirty="0">
                <a:latin typeface="Times New Roman"/>
                <a:cs typeface="Times New Roman"/>
              </a:rPr>
              <a:t>by </a:t>
            </a:r>
            <a:r>
              <a:rPr spc="-4" dirty="0">
                <a:latin typeface="Times New Roman"/>
                <a:cs typeface="Times New Roman"/>
              </a:rPr>
              <a:t>theoretical </a:t>
            </a:r>
            <a:r>
              <a:rPr dirty="0">
                <a:latin typeface="Times New Roman"/>
                <a:cs typeface="Times New Roman"/>
              </a:rPr>
              <a:t>linguists, or </a:t>
            </a:r>
            <a:r>
              <a:rPr spc="-4" dirty="0">
                <a:latin typeface="Times New Roman"/>
                <a:cs typeface="Times New Roman"/>
              </a:rPr>
              <a:t>human sentiment analysis, Twitter’s </a:t>
            </a:r>
            <a:r>
              <a:rPr dirty="0">
                <a:latin typeface="Times New Roman"/>
                <a:cs typeface="Times New Roman"/>
              </a:rPr>
              <a:t>data </a:t>
            </a:r>
            <a:r>
              <a:rPr spc="-4" dirty="0">
                <a:latin typeface="Times New Roman"/>
                <a:cs typeface="Times New Roman"/>
              </a:rPr>
              <a:t>being  very famously </a:t>
            </a:r>
            <a:r>
              <a:rPr dirty="0">
                <a:latin typeface="Times New Roman"/>
                <a:cs typeface="Times New Roman"/>
              </a:rPr>
              <a:t>explored with the same. </a:t>
            </a:r>
            <a:r>
              <a:rPr spc="-4" dirty="0">
                <a:latin typeface="Times New Roman"/>
                <a:cs typeface="Times New Roman"/>
              </a:rPr>
              <a:t>We </a:t>
            </a:r>
            <a:r>
              <a:rPr dirty="0">
                <a:latin typeface="Times New Roman"/>
                <a:cs typeface="Times New Roman"/>
              </a:rPr>
              <a:t>have used this </a:t>
            </a:r>
            <a:r>
              <a:rPr spc="-4" dirty="0">
                <a:latin typeface="Times New Roman"/>
                <a:cs typeface="Times New Roman"/>
              </a:rPr>
              <a:t>application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4" dirty="0">
                <a:latin typeface="Times New Roman"/>
                <a:cs typeface="Times New Roman"/>
              </a:rPr>
              <a:t>Computer  Science </a:t>
            </a:r>
            <a:r>
              <a:rPr dirty="0">
                <a:latin typeface="Times New Roman"/>
                <a:cs typeface="Times New Roman"/>
              </a:rPr>
              <a:t>in the </a:t>
            </a:r>
            <a:r>
              <a:rPr spc="-4" dirty="0">
                <a:latin typeface="Times New Roman"/>
                <a:cs typeface="Times New Roman"/>
              </a:rPr>
              <a:t>field </a:t>
            </a:r>
            <a:r>
              <a:rPr spc="4" dirty="0">
                <a:latin typeface="Times New Roman"/>
                <a:cs typeface="Times New Roman"/>
              </a:rPr>
              <a:t>of </a:t>
            </a:r>
            <a:r>
              <a:rPr spc="-4" dirty="0">
                <a:latin typeface="Times New Roman"/>
                <a:cs typeface="Times New Roman"/>
              </a:rPr>
              <a:t>Linguistics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4" dirty="0">
                <a:latin typeface="Times New Roman"/>
                <a:cs typeface="Times New Roman"/>
              </a:rPr>
              <a:t>generate </a:t>
            </a:r>
            <a:r>
              <a:rPr dirty="0">
                <a:latin typeface="Times New Roman"/>
                <a:cs typeface="Times New Roman"/>
              </a:rPr>
              <a:t>a machine </a:t>
            </a:r>
            <a:r>
              <a:rPr spc="-4" dirty="0">
                <a:latin typeface="Times New Roman"/>
                <a:cs typeface="Times New Roman"/>
              </a:rPr>
              <a:t>which predicts </a:t>
            </a:r>
            <a:r>
              <a:rPr dirty="0">
                <a:latin typeface="Times New Roman"/>
                <a:cs typeface="Times New Roman"/>
              </a:rPr>
              <a:t>the human  </a:t>
            </a:r>
            <a:r>
              <a:rPr spc="-4" dirty="0">
                <a:latin typeface="Times New Roman"/>
                <a:cs typeface="Times New Roman"/>
              </a:rPr>
              <a:t>emotions </a:t>
            </a:r>
            <a:r>
              <a:rPr dirty="0">
                <a:latin typeface="Times New Roman"/>
                <a:cs typeface="Times New Roman"/>
              </a:rPr>
              <a:t>among the </a:t>
            </a:r>
            <a:r>
              <a:rPr spc="-4" dirty="0">
                <a:latin typeface="Times New Roman"/>
                <a:cs typeface="Times New Roman"/>
              </a:rPr>
              <a:t>two binary classes, </a:t>
            </a:r>
            <a:r>
              <a:rPr dirty="0">
                <a:latin typeface="Times New Roman"/>
                <a:cs typeface="Times New Roman"/>
              </a:rPr>
              <a:t>that </a:t>
            </a:r>
            <a:r>
              <a:rPr spc="-4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happy or</a:t>
            </a:r>
            <a:r>
              <a:rPr spc="14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sad.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dirty="0">
              <a:latin typeface="Times New Roman"/>
              <a:cs typeface="Times New Roman"/>
            </a:endParaRPr>
          </a:p>
          <a:p>
            <a:pPr marL="8975" marR="225724">
              <a:lnSpc>
                <a:spcPct val="104200"/>
              </a:lnSpc>
            </a:pPr>
            <a:r>
              <a:rPr spc="-4" dirty="0">
                <a:latin typeface="Times New Roman"/>
                <a:cs typeface="Times New Roman"/>
              </a:rPr>
              <a:t>Large </a:t>
            </a:r>
            <a:r>
              <a:rPr dirty="0">
                <a:latin typeface="Times New Roman"/>
                <a:cs typeface="Times New Roman"/>
              </a:rPr>
              <a:t>data </a:t>
            </a:r>
            <a:r>
              <a:rPr spc="-4" dirty="0">
                <a:latin typeface="Times New Roman"/>
                <a:cs typeface="Times New Roman"/>
              </a:rPr>
              <a:t>and </a:t>
            </a:r>
            <a:r>
              <a:rPr dirty="0">
                <a:latin typeface="Times New Roman"/>
                <a:cs typeface="Times New Roman"/>
              </a:rPr>
              <a:t>fast computers </a:t>
            </a:r>
            <a:r>
              <a:rPr spc="-4" dirty="0">
                <a:latin typeface="Times New Roman"/>
                <a:cs typeface="Times New Roman"/>
              </a:rPr>
              <a:t>mean </a:t>
            </a:r>
            <a:r>
              <a:rPr dirty="0">
                <a:latin typeface="Times New Roman"/>
                <a:cs typeface="Times New Roman"/>
              </a:rPr>
              <a:t>that new </a:t>
            </a:r>
            <a:r>
              <a:rPr spc="-4" dirty="0">
                <a:latin typeface="Times New Roman"/>
                <a:cs typeface="Times New Roman"/>
              </a:rPr>
              <a:t>and different </a:t>
            </a:r>
            <a:r>
              <a:rPr dirty="0">
                <a:latin typeface="Times New Roman"/>
                <a:cs typeface="Times New Roman"/>
              </a:rPr>
              <a:t>things can be </a:t>
            </a:r>
            <a:r>
              <a:rPr spc="-4" dirty="0">
                <a:latin typeface="Times New Roman"/>
                <a:cs typeface="Times New Roman"/>
              </a:rPr>
              <a:t>discovered from  large datasets </a:t>
            </a:r>
            <a:r>
              <a:rPr dirty="0">
                <a:latin typeface="Times New Roman"/>
                <a:cs typeface="Times New Roman"/>
              </a:rPr>
              <a:t>of text by </a:t>
            </a:r>
            <a:r>
              <a:rPr spc="-4" dirty="0">
                <a:latin typeface="Times New Roman"/>
                <a:cs typeface="Times New Roman"/>
              </a:rPr>
              <a:t>writing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4" dirty="0">
                <a:latin typeface="Times New Roman"/>
                <a:cs typeface="Times New Roman"/>
              </a:rPr>
              <a:t>running</a:t>
            </a:r>
            <a:r>
              <a:rPr spc="14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software.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dirty="0">
              <a:latin typeface="Times New Roman"/>
              <a:cs typeface="Times New Roman"/>
            </a:endParaRPr>
          </a:p>
          <a:p>
            <a:pPr marL="8975" marR="3590">
              <a:lnSpc>
                <a:spcPct val="103699"/>
              </a:lnSpc>
            </a:pPr>
            <a:r>
              <a:rPr spc="-7" dirty="0">
                <a:latin typeface="Times New Roman"/>
                <a:cs typeface="Times New Roman"/>
              </a:rPr>
              <a:t>In </a:t>
            </a:r>
            <a:r>
              <a:rPr dirty="0">
                <a:latin typeface="Times New Roman"/>
                <a:cs typeface="Times New Roman"/>
              </a:rPr>
              <a:t>the 1990s, </a:t>
            </a:r>
            <a:r>
              <a:rPr spc="-4" dirty="0">
                <a:latin typeface="Times New Roman"/>
                <a:cs typeface="Times New Roman"/>
              </a:rPr>
              <a:t>statistical methods and statistical machine </a:t>
            </a:r>
            <a:r>
              <a:rPr dirty="0">
                <a:latin typeface="Times New Roman"/>
                <a:cs typeface="Times New Roman"/>
              </a:rPr>
              <a:t>learning </a:t>
            </a:r>
            <a:r>
              <a:rPr spc="-4" dirty="0">
                <a:latin typeface="Times New Roman"/>
                <a:cs typeface="Times New Roman"/>
              </a:rPr>
              <a:t>began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4" dirty="0">
                <a:latin typeface="Times New Roman"/>
                <a:cs typeface="Times New Roman"/>
              </a:rPr>
              <a:t>and eventually  replaced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4" dirty="0">
                <a:latin typeface="Times New Roman"/>
                <a:cs typeface="Times New Roman"/>
              </a:rPr>
              <a:t>classical </a:t>
            </a:r>
            <a:r>
              <a:rPr dirty="0">
                <a:latin typeface="Times New Roman"/>
                <a:cs typeface="Times New Roman"/>
              </a:rPr>
              <a:t>top-down </a:t>
            </a:r>
            <a:r>
              <a:rPr spc="-4" dirty="0">
                <a:latin typeface="Times New Roman"/>
                <a:cs typeface="Times New Roman"/>
              </a:rPr>
              <a:t>rule-based approaches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4" dirty="0">
                <a:latin typeface="Times New Roman"/>
                <a:cs typeface="Times New Roman"/>
              </a:rPr>
              <a:t>language, </a:t>
            </a:r>
            <a:r>
              <a:rPr dirty="0">
                <a:latin typeface="Times New Roman"/>
                <a:cs typeface="Times New Roman"/>
              </a:rPr>
              <a:t>primarily </a:t>
            </a:r>
            <a:r>
              <a:rPr spc="-4" dirty="0">
                <a:latin typeface="Times New Roman"/>
                <a:cs typeface="Times New Roman"/>
              </a:rPr>
              <a:t>because </a:t>
            </a:r>
            <a:r>
              <a:rPr spc="4" dirty="0">
                <a:latin typeface="Times New Roman"/>
                <a:cs typeface="Times New Roman"/>
              </a:rPr>
              <a:t>of </a:t>
            </a:r>
            <a:r>
              <a:rPr dirty="0">
                <a:latin typeface="Times New Roman"/>
                <a:cs typeface="Times New Roman"/>
              </a:rPr>
              <a:t>their  </a:t>
            </a:r>
            <a:r>
              <a:rPr spc="-4" dirty="0">
                <a:latin typeface="Times New Roman"/>
                <a:cs typeface="Times New Roman"/>
              </a:rPr>
              <a:t>better results, speed, and robustness. </a:t>
            </a:r>
            <a:r>
              <a:rPr dirty="0">
                <a:latin typeface="Times New Roman"/>
                <a:cs typeface="Times New Roman"/>
              </a:rPr>
              <a:t>The statistical </a:t>
            </a:r>
            <a:r>
              <a:rPr spc="-4" dirty="0">
                <a:latin typeface="Times New Roman"/>
                <a:cs typeface="Times New Roman"/>
              </a:rPr>
              <a:t>approach </a:t>
            </a:r>
            <a:r>
              <a:rPr dirty="0">
                <a:latin typeface="Times New Roman"/>
                <a:cs typeface="Times New Roman"/>
              </a:rPr>
              <a:t>to studying </a:t>
            </a:r>
            <a:r>
              <a:rPr spc="-4" dirty="0">
                <a:latin typeface="Times New Roman"/>
                <a:cs typeface="Times New Roman"/>
              </a:rPr>
              <a:t>natural language </a:t>
            </a:r>
            <a:r>
              <a:rPr dirty="0">
                <a:latin typeface="Times New Roman"/>
                <a:cs typeface="Times New Roman"/>
              </a:rPr>
              <a:t>now  </a:t>
            </a:r>
            <a:r>
              <a:rPr spc="-4" dirty="0">
                <a:latin typeface="Times New Roman"/>
                <a:cs typeface="Times New Roman"/>
              </a:rPr>
              <a:t>dominates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4" dirty="0">
                <a:latin typeface="Times New Roman"/>
                <a:cs typeface="Times New Roman"/>
              </a:rPr>
              <a:t>field; </a:t>
            </a:r>
            <a:r>
              <a:rPr dirty="0">
                <a:latin typeface="Times New Roman"/>
                <a:cs typeface="Times New Roman"/>
              </a:rPr>
              <a:t>it may </a:t>
            </a:r>
            <a:r>
              <a:rPr spc="-4" dirty="0">
                <a:latin typeface="Times New Roman"/>
                <a:cs typeface="Times New Roman"/>
              </a:rPr>
              <a:t>define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4" dirty="0">
                <a:latin typeface="Times New Roman"/>
                <a:cs typeface="Times New Roman"/>
              </a:rPr>
              <a:t>field.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dirty="0">
              <a:latin typeface="Times New Roman"/>
              <a:cs typeface="Times New Roman"/>
            </a:endParaRPr>
          </a:p>
          <a:p>
            <a:pPr marL="8975" marR="5385">
              <a:lnSpc>
                <a:spcPct val="104800"/>
              </a:lnSpc>
            </a:pPr>
            <a:r>
              <a:rPr spc="-4" dirty="0">
                <a:latin typeface="Times New Roman"/>
                <a:cs typeface="Times New Roman"/>
              </a:rPr>
              <a:t>Data-Drive </a:t>
            </a:r>
            <a:r>
              <a:rPr dirty="0">
                <a:latin typeface="Times New Roman"/>
                <a:cs typeface="Times New Roman"/>
              </a:rPr>
              <a:t>methods </a:t>
            </a:r>
            <a:r>
              <a:rPr spc="-4" dirty="0">
                <a:latin typeface="Times New Roman"/>
                <a:cs typeface="Times New Roman"/>
              </a:rPr>
              <a:t>and recommendation </a:t>
            </a:r>
            <a:r>
              <a:rPr dirty="0">
                <a:latin typeface="Times New Roman"/>
                <a:cs typeface="Times New Roman"/>
              </a:rPr>
              <a:t>engines </a:t>
            </a:r>
            <a:r>
              <a:rPr spc="-4" dirty="0">
                <a:latin typeface="Times New Roman"/>
                <a:cs typeface="Times New Roman"/>
              </a:rPr>
              <a:t>based </a:t>
            </a:r>
            <a:r>
              <a:rPr dirty="0">
                <a:latin typeface="Times New Roman"/>
                <a:cs typeface="Times New Roman"/>
              </a:rPr>
              <a:t>on </a:t>
            </a:r>
            <a:r>
              <a:rPr spc="-4" dirty="0">
                <a:latin typeface="Times New Roman"/>
                <a:cs typeface="Times New Roman"/>
              </a:rPr>
              <a:t>natural </a:t>
            </a:r>
            <a:r>
              <a:rPr dirty="0">
                <a:latin typeface="Times New Roman"/>
                <a:cs typeface="Times New Roman"/>
              </a:rPr>
              <a:t>language </a:t>
            </a:r>
            <a:r>
              <a:rPr spc="-4" dirty="0">
                <a:latin typeface="Times New Roman"/>
                <a:cs typeface="Times New Roman"/>
              </a:rPr>
              <a:t>processing </a:t>
            </a:r>
            <a:r>
              <a:rPr dirty="0">
                <a:latin typeface="Times New Roman"/>
                <a:cs typeface="Times New Roman"/>
              </a:rPr>
              <a:t>have  now </a:t>
            </a:r>
            <a:r>
              <a:rPr spc="-4" dirty="0">
                <a:latin typeface="Times New Roman"/>
                <a:cs typeface="Times New Roman"/>
              </a:rPr>
              <a:t>become so </a:t>
            </a:r>
            <a:r>
              <a:rPr dirty="0">
                <a:latin typeface="Times New Roman"/>
                <a:cs typeface="Times New Roman"/>
              </a:rPr>
              <a:t>popular that they must be </a:t>
            </a:r>
            <a:r>
              <a:rPr spc="-4" dirty="0">
                <a:latin typeface="Times New Roman"/>
                <a:cs typeface="Times New Roman"/>
              </a:rPr>
              <a:t>considered mainstream </a:t>
            </a:r>
            <a:r>
              <a:rPr dirty="0">
                <a:latin typeface="Times New Roman"/>
                <a:cs typeface="Times New Roman"/>
              </a:rPr>
              <a:t>approaches to </a:t>
            </a:r>
            <a:r>
              <a:rPr spc="-4" dirty="0">
                <a:latin typeface="Times New Roman"/>
                <a:cs typeface="Times New Roman"/>
              </a:rPr>
              <a:t>computational  </a:t>
            </a:r>
            <a:r>
              <a:rPr dirty="0">
                <a:latin typeface="Times New Roman"/>
                <a:cs typeface="Times New Roman"/>
              </a:rPr>
              <a:t>linguistics. </a:t>
            </a:r>
            <a:r>
              <a:rPr spc="-4" dirty="0">
                <a:latin typeface="Times New Roman"/>
                <a:cs typeface="Times New Roman"/>
              </a:rPr>
              <a:t>A </a:t>
            </a:r>
            <a:r>
              <a:rPr dirty="0">
                <a:latin typeface="Times New Roman"/>
                <a:cs typeface="Times New Roman"/>
              </a:rPr>
              <a:t>strong </a:t>
            </a:r>
            <a:r>
              <a:rPr spc="-4" dirty="0">
                <a:latin typeface="Times New Roman"/>
                <a:cs typeface="Times New Roman"/>
              </a:rPr>
              <a:t>contributing factor </a:t>
            </a:r>
            <a:r>
              <a:rPr dirty="0">
                <a:latin typeface="Times New Roman"/>
                <a:cs typeface="Times New Roman"/>
              </a:rPr>
              <a:t>to this </a:t>
            </a:r>
            <a:r>
              <a:rPr spc="-4" dirty="0">
                <a:latin typeface="Times New Roman"/>
                <a:cs typeface="Times New Roman"/>
              </a:rPr>
              <a:t>development is undoubtedly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4" dirty="0">
                <a:latin typeface="Times New Roman"/>
                <a:cs typeface="Times New Roman"/>
              </a:rPr>
              <a:t>increase  amount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4" dirty="0">
                <a:latin typeface="Times New Roman"/>
                <a:cs typeface="Times New Roman"/>
              </a:rPr>
              <a:t>available electronically stored data </a:t>
            </a:r>
            <a:r>
              <a:rPr dirty="0">
                <a:latin typeface="Times New Roman"/>
                <a:cs typeface="Times New Roman"/>
              </a:rPr>
              <a:t>to which </a:t>
            </a:r>
            <a:r>
              <a:rPr spc="-4" dirty="0">
                <a:latin typeface="Times New Roman"/>
                <a:cs typeface="Times New Roman"/>
              </a:rPr>
              <a:t>these </a:t>
            </a:r>
            <a:r>
              <a:rPr dirty="0">
                <a:latin typeface="Times New Roman"/>
                <a:cs typeface="Times New Roman"/>
              </a:rPr>
              <a:t>methods </a:t>
            </a:r>
            <a:r>
              <a:rPr spc="-4" dirty="0">
                <a:latin typeface="Times New Roman"/>
                <a:cs typeface="Times New Roman"/>
              </a:rPr>
              <a:t>can </a:t>
            </a:r>
            <a:r>
              <a:rPr spc="4" dirty="0">
                <a:latin typeface="Times New Roman"/>
                <a:cs typeface="Times New Roman"/>
              </a:rPr>
              <a:t>be </a:t>
            </a:r>
            <a:r>
              <a:rPr spc="-4" dirty="0">
                <a:latin typeface="Times New Roman"/>
                <a:cs typeface="Times New Roman"/>
              </a:rPr>
              <a:t>applied; another  factor </a:t>
            </a:r>
            <a:r>
              <a:rPr dirty="0">
                <a:latin typeface="Times New Roman"/>
                <a:cs typeface="Times New Roman"/>
              </a:rPr>
              <a:t>might be a </a:t>
            </a:r>
            <a:r>
              <a:rPr spc="-4" dirty="0">
                <a:latin typeface="Times New Roman"/>
                <a:cs typeface="Times New Roman"/>
              </a:rPr>
              <a:t>certain disenchantment </a:t>
            </a:r>
            <a:r>
              <a:rPr dirty="0">
                <a:latin typeface="Times New Roman"/>
                <a:cs typeface="Times New Roman"/>
              </a:rPr>
              <a:t>with </a:t>
            </a:r>
            <a:r>
              <a:rPr spc="-4" dirty="0">
                <a:latin typeface="Times New Roman"/>
                <a:cs typeface="Times New Roman"/>
              </a:rPr>
              <a:t>approaches relying exclusively </a:t>
            </a:r>
            <a:r>
              <a:rPr dirty="0">
                <a:latin typeface="Times New Roman"/>
                <a:cs typeface="Times New Roman"/>
              </a:rPr>
              <a:t>on hand-crafted  </a:t>
            </a:r>
            <a:r>
              <a:rPr spc="-4" dirty="0">
                <a:latin typeface="Times New Roman"/>
                <a:cs typeface="Times New Roman"/>
              </a:rPr>
              <a:t>rules, </a:t>
            </a:r>
            <a:r>
              <a:rPr dirty="0">
                <a:latin typeface="Times New Roman"/>
                <a:cs typeface="Times New Roman"/>
              </a:rPr>
              <a:t>due to </a:t>
            </a:r>
            <a:r>
              <a:rPr spc="-4" dirty="0">
                <a:latin typeface="Times New Roman"/>
                <a:cs typeface="Times New Roman"/>
              </a:rPr>
              <a:t>their observed</a:t>
            </a:r>
            <a:r>
              <a:rPr dirty="0">
                <a:latin typeface="Times New Roman"/>
                <a:cs typeface="Times New Roman"/>
              </a:rPr>
              <a:t> brittleness</a:t>
            </a:r>
            <a:r>
              <a:rPr dirty="0">
                <a:latin typeface="SimSun"/>
                <a:cs typeface="SimSun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95890" y="7126213"/>
            <a:ext cx="1918741" cy="12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5">
              <a:lnSpc>
                <a:spcPts val="958"/>
              </a:lnSpc>
            </a:pPr>
            <a:r>
              <a:rPr sz="813" i="1" dirty="0">
                <a:latin typeface="Times New Roman"/>
                <a:cs typeface="Times New Roman"/>
              </a:rPr>
              <a:t>School </a:t>
            </a:r>
            <a:r>
              <a:rPr sz="813" i="1" spc="-7" dirty="0">
                <a:latin typeface="Times New Roman"/>
                <a:cs typeface="Times New Roman"/>
              </a:rPr>
              <a:t>of </a:t>
            </a:r>
            <a:r>
              <a:rPr sz="813" i="1" spc="-4" dirty="0">
                <a:latin typeface="Times New Roman"/>
                <a:cs typeface="Times New Roman"/>
              </a:rPr>
              <a:t>Computer Engineering, KIIT,</a:t>
            </a:r>
            <a:r>
              <a:rPr sz="813" i="1" spc="18" dirty="0">
                <a:latin typeface="Times New Roman"/>
                <a:cs typeface="Times New Roman"/>
              </a:rPr>
              <a:t> </a:t>
            </a:r>
            <a:r>
              <a:rPr sz="813" i="1" spc="-4" dirty="0">
                <a:latin typeface="Times New Roman"/>
                <a:cs typeface="Times New Roman"/>
              </a:rPr>
              <a:t>BBSR</a:t>
            </a:r>
            <a:endParaRPr sz="81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7492" y="7095397"/>
            <a:ext cx="80770" cy="151404"/>
          </a:xfrm>
          <a:prstGeom prst="rect">
            <a:avLst/>
          </a:prstGeom>
        </p:spPr>
        <p:txBody>
          <a:bodyPr vert="horz" wrap="square" lIns="0" tIns="42180" rIns="0" bIns="0" rtlCol="0">
            <a:spAutoFit/>
          </a:bodyPr>
          <a:lstStyle/>
          <a:p>
            <a:pPr marL="17950">
              <a:spcBef>
                <a:spcPts val="332"/>
              </a:spcBef>
            </a:pPr>
            <a:r>
              <a:rPr sz="707" spc="-4" dirty="0">
                <a:latin typeface="Times New Roman"/>
                <a:cs typeface="Times New Roman"/>
              </a:rPr>
              <a:t>4</a:t>
            </a:r>
            <a:endParaRPr sz="70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01419" y="7010404"/>
            <a:ext cx="4139472" cy="9423"/>
          </a:xfrm>
          <a:custGeom>
            <a:avLst/>
            <a:gdLst/>
            <a:ahLst/>
            <a:cxnLst/>
            <a:rect l="l" t="t" r="r" b="b"/>
            <a:pathLst>
              <a:path w="5857875" h="13334">
                <a:moveTo>
                  <a:pt x="0" y="0"/>
                </a:moveTo>
                <a:lnTo>
                  <a:pt x="5857875" y="13334"/>
                </a:lnTo>
              </a:path>
            </a:pathLst>
          </a:custGeom>
          <a:ln w="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4" name="object 4"/>
          <p:cNvSpPr txBox="1"/>
          <p:nvPr/>
        </p:nvSpPr>
        <p:spPr>
          <a:xfrm>
            <a:off x="9613900" y="196850"/>
            <a:ext cx="540712" cy="134160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813" i="1" spc="-4" dirty="0">
                <a:latin typeface="Times New Roman"/>
                <a:cs typeface="Times New Roman"/>
              </a:rPr>
              <a:t>ALLEVIATE</a:t>
            </a:r>
            <a:endParaRPr sz="813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9900" y="331010"/>
            <a:ext cx="2660410" cy="483807"/>
          </a:xfrm>
          <a:prstGeom prst="rect">
            <a:avLst/>
          </a:prstGeom>
        </p:spPr>
        <p:txBody>
          <a:bodyPr vert="horz" wrap="square" lIns="0" tIns="8974" rIns="0" bIns="0" rtlCol="0" anchor="ctr">
            <a:spAutoFit/>
          </a:bodyPr>
          <a:lstStyle/>
          <a:p>
            <a:pPr marL="8975">
              <a:spcBef>
                <a:spcPts val="71"/>
              </a:spcBef>
            </a:pPr>
            <a:r>
              <a:rPr dirty="0"/>
              <a:t>Chapter</a:t>
            </a:r>
            <a:r>
              <a:rPr spc="-57" dirty="0"/>
              <a:t> 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3022838" y="7161370"/>
            <a:ext cx="4647724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75">
              <a:lnSpc>
                <a:spcPts val="958"/>
              </a:lnSpc>
            </a:pPr>
            <a:r>
              <a:rPr dirty="0"/>
              <a:t>School </a:t>
            </a:r>
            <a:r>
              <a:rPr spc="-7" dirty="0"/>
              <a:t>of </a:t>
            </a:r>
            <a:r>
              <a:rPr spc="-4" dirty="0"/>
              <a:t>Computer Engineering, </a:t>
            </a:r>
            <a:r>
              <a:rPr dirty="0"/>
              <a:t>KIIT,</a:t>
            </a:r>
            <a:r>
              <a:rPr spc="7" dirty="0"/>
              <a:t> </a:t>
            </a:r>
            <a:r>
              <a:rPr spc="-4" dirty="0"/>
              <a:t>BBSR</a:t>
            </a:r>
            <a:r>
              <a:rPr lang="en-IN" spc="-4" dirty="0"/>
              <a:t>					5</a:t>
            </a:r>
            <a:endParaRPr spc="-4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896281" y="4874615"/>
            <a:ext cx="341698" cy="156157"/>
          </a:xfrm>
          <a:prstGeom prst="rect">
            <a:avLst/>
          </a:prstGeom>
        </p:spPr>
        <p:txBody>
          <a:bodyPr vert="horz" wrap="square" lIns="0" tIns="83463" rIns="0" bIns="0" rtlCol="0" anchor="ctr">
            <a:spAutoFit/>
          </a:bodyPr>
          <a:lstStyle/>
          <a:p>
            <a:pPr marL="17950">
              <a:spcBef>
                <a:spcPts val="657"/>
              </a:spcBef>
            </a:pPr>
            <a:r>
              <a:rPr spc="-4" dirty="0"/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9901" y="1128450"/>
            <a:ext cx="9753600" cy="5702287"/>
          </a:xfrm>
          <a:prstGeom prst="rect">
            <a:avLst/>
          </a:prstGeom>
        </p:spPr>
        <p:txBody>
          <a:bodyPr vert="horz" wrap="square" lIns="0" tIns="8974" rIns="0" bIns="0" rtlCol="0">
            <a:spAutoFit/>
          </a:bodyPr>
          <a:lstStyle/>
          <a:p>
            <a:pPr marL="8975">
              <a:spcBef>
                <a:spcPts val="71"/>
              </a:spcBef>
            </a:pPr>
            <a:r>
              <a:rPr sz="3600" spc="-4" dirty="0">
                <a:latin typeface="Times New Roman"/>
                <a:cs typeface="Times New Roman"/>
              </a:rPr>
              <a:t>Literature </a:t>
            </a:r>
            <a:r>
              <a:rPr sz="3600" dirty="0">
                <a:latin typeface="Times New Roman"/>
                <a:cs typeface="Times New Roman"/>
              </a:rPr>
              <a:t>Survey</a:t>
            </a:r>
          </a:p>
          <a:p>
            <a:pPr marL="8975" marR="3590">
              <a:lnSpc>
                <a:spcPct val="95900"/>
              </a:lnSpc>
              <a:spcBef>
                <a:spcPts val="1509"/>
              </a:spcBef>
            </a:pPr>
            <a:r>
              <a:rPr sz="1200" spc="-4" dirty="0">
                <a:latin typeface="Times New Roman"/>
                <a:cs typeface="Times New Roman"/>
              </a:rPr>
              <a:t>Natural </a:t>
            </a:r>
            <a:r>
              <a:rPr sz="1200" dirty="0">
                <a:latin typeface="Times New Roman"/>
                <a:cs typeface="Times New Roman"/>
              </a:rPr>
              <a:t>language </a:t>
            </a:r>
            <a:r>
              <a:rPr sz="1200" spc="-4" dirty="0">
                <a:latin typeface="Times New Roman"/>
                <a:cs typeface="Times New Roman"/>
              </a:rPr>
              <a:t>processing (NLP)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4" dirty="0">
                <a:latin typeface="Times New Roman"/>
                <a:cs typeface="Times New Roman"/>
              </a:rPr>
              <a:t>major area </a:t>
            </a:r>
            <a:r>
              <a:rPr sz="1200" spc="-7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artificial intelligence </a:t>
            </a:r>
            <a:r>
              <a:rPr sz="1200" dirty="0">
                <a:latin typeface="Times New Roman"/>
                <a:cs typeface="Times New Roman"/>
              </a:rPr>
              <a:t>research, </a:t>
            </a:r>
            <a:r>
              <a:rPr sz="1200" spc="-4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4" dirty="0">
                <a:latin typeface="Times New Roman"/>
                <a:cs typeface="Times New Roman"/>
              </a:rPr>
              <a:t>its </a:t>
            </a:r>
            <a:r>
              <a:rPr sz="1200" dirty="0">
                <a:latin typeface="Times New Roman"/>
                <a:cs typeface="Times New Roman"/>
              </a:rPr>
              <a:t>turn  </a:t>
            </a:r>
            <a:r>
              <a:rPr sz="1200" spc="-4" dirty="0">
                <a:latin typeface="Times New Roman"/>
                <a:cs typeface="Times New Roman"/>
              </a:rPr>
              <a:t>serves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4" dirty="0">
                <a:latin typeface="Times New Roman"/>
                <a:cs typeface="Times New Roman"/>
              </a:rPr>
              <a:t>field </a:t>
            </a:r>
            <a:r>
              <a:rPr sz="1200" spc="-7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application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4" dirty="0">
                <a:latin typeface="Times New Roman"/>
                <a:cs typeface="Times New Roman"/>
              </a:rPr>
              <a:t>interaction </a:t>
            </a:r>
            <a:r>
              <a:rPr sz="1200" spc="-7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4" dirty="0">
                <a:latin typeface="Times New Roman"/>
                <a:cs typeface="Times New Roman"/>
              </a:rPr>
              <a:t>number </a:t>
            </a:r>
            <a:r>
              <a:rPr sz="1200" spc="-7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other traditional AI </a:t>
            </a:r>
            <a:r>
              <a:rPr sz="1200" dirty="0">
                <a:latin typeface="Times New Roman"/>
                <a:cs typeface="Times New Roman"/>
              </a:rPr>
              <a:t>areas. </a:t>
            </a:r>
            <a:r>
              <a:rPr sz="1200" spc="-4" dirty="0">
                <a:latin typeface="Times New Roman"/>
                <a:cs typeface="Times New Roman"/>
              </a:rPr>
              <a:t>Until </a:t>
            </a:r>
            <a:r>
              <a:rPr sz="1200" dirty="0">
                <a:latin typeface="Times New Roman"/>
                <a:cs typeface="Times New Roman"/>
              </a:rPr>
              <a:t>recently,  the </a:t>
            </a:r>
            <a:r>
              <a:rPr sz="1200" spc="-4" dirty="0">
                <a:latin typeface="Times New Roman"/>
                <a:cs typeface="Times New Roman"/>
              </a:rPr>
              <a:t>focus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4" dirty="0">
                <a:latin typeface="Times New Roman"/>
                <a:cs typeface="Times New Roman"/>
              </a:rPr>
              <a:t>AI applications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4" dirty="0">
                <a:latin typeface="Times New Roman"/>
                <a:cs typeface="Times New Roman"/>
              </a:rPr>
              <a:t>NLP was on knowledge representation, logical reasoning,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4" dirty="0">
                <a:latin typeface="Times New Roman"/>
                <a:cs typeface="Times New Roman"/>
              </a:rPr>
              <a:t>constraint  satisfaction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4" dirty="0">
                <a:latin typeface="Times New Roman"/>
                <a:cs typeface="Times New Roman"/>
              </a:rPr>
              <a:t>first applied to semantics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4" dirty="0">
                <a:latin typeface="Times New Roman"/>
                <a:cs typeface="Times New Roman"/>
              </a:rPr>
              <a:t>later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4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grammar. </a:t>
            </a:r>
            <a:r>
              <a:rPr sz="1200" spc="-4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4" dirty="0">
                <a:latin typeface="Times New Roman"/>
                <a:cs typeface="Times New Roman"/>
              </a:rPr>
              <a:t>last decade,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4" dirty="0">
                <a:latin typeface="Times New Roman"/>
                <a:cs typeface="Times New Roman"/>
              </a:rPr>
              <a:t>dramatic shift </a:t>
            </a:r>
            <a:r>
              <a:rPr sz="1200" dirty="0">
                <a:latin typeface="Times New Roman"/>
                <a:cs typeface="Times New Roman"/>
              </a:rPr>
              <a:t>in  the </a:t>
            </a:r>
            <a:r>
              <a:rPr sz="1200" spc="-4" dirty="0">
                <a:latin typeface="Times New Roman"/>
                <a:cs typeface="Times New Roman"/>
              </a:rPr>
              <a:t>NLP research has </a:t>
            </a:r>
            <a:r>
              <a:rPr sz="1200" dirty="0">
                <a:latin typeface="Times New Roman"/>
                <a:cs typeface="Times New Roman"/>
              </a:rPr>
              <a:t>led to the </a:t>
            </a:r>
            <a:r>
              <a:rPr sz="1200" spc="-4" dirty="0">
                <a:latin typeface="Times New Roman"/>
                <a:cs typeface="Times New Roman"/>
              </a:rPr>
              <a:t>prevalence </a:t>
            </a:r>
            <a:r>
              <a:rPr sz="1200" spc="-7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very large-scale applications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statistical methods, such 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4" dirty="0">
                <a:latin typeface="Times New Roman"/>
                <a:cs typeface="Times New Roman"/>
              </a:rPr>
              <a:t>machine learning and data mining. Naturally, this also </a:t>
            </a:r>
            <a:r>
              <a:rPr sz="1200" dirty="0">
                <a:latin typeface="Times New Roman"/>
                <a:cs typeface="Times New Roman"/>
              </a:rPr>
              <a:t>opened </a:t>
            </a:r>
            <a:r>
              <a:rPr sz="1200" spc="-4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way to </a:t>
            </a:r>
            <a:r>
              <a:rPr sz="1200" spc="-4" dirty="0">
                <a:latin typeface="Times New Roman"/>
                <a:cs typeface="Times New Roman"/>
              </a:rPr>
              <a:t>the learning </a:t>
            </a:r>
            <a:r>
              <a:rPr sz="1200" dirty="0">
                <a:latin typeface="Times New Roman"/>
                <a:cs typeface="Times New Roman"/>
              </a:rPr>
              <a:t>and  </a:t>
            </a:r>
            <a:r>
              <a:rPr sz="1200" spc="-4" dirty="0">
                <a:latin typeface="Times New Roman"/>
                <a:cs typeface="Times New Roman"/>
              </a:rPr>
              <a:t>optimization methods that constitute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4" dirty="0">
                <a:latin typeface="Times New Roman"/>
                <a:cs typeface="Times New Roman"/>
              </a:rPr>
              <a:t>core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modern AI, </a:t>
            </a:r>
            <a:r>
              <a:rPr sz="1200" dirty="0">
                <a:latin typeface="Times New Roman"/>
                <a:cs typeface="Times New Roman"/>
              </a:rPr>
              <a:t>most notably </a:t>
            </a:r>
            <a:r>
              <a:rPr sz="1200" spc="-4" dirty="0">
                <a:latin typeface="Times New Roman"/>
                <a:cs typeface="Times New Roman"/>
              </a:rPr>
              <a:t>sentiment analysis </a:t>
            </a:r>
            <a:r>
              <a:rPr sz="1200" dirty="0">
                <a:latin typeface="Times New Roman"/>
                <a:cs typeface="Times New Roman"/>
              </a:rPr>
              <a:t>and  neural </a:t>
            </a:r>
            <a:r>
              <a:rPr sz="1200" spc="-4" dirty="0">
                <a:latin typeface="Times New Roman"/>
                <a:cs typeface="Times New Roman"/>
              </a:rPr>
              <a:t>networks. 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4" dirty="0">
                <a:latin typeface="Times New Roman"/>
                <a:cs typeface="Times New Roman"/>
              </a:rPr>
              <a:t>paper/project we give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4" dirty="0">
                <a:latin typeface="Times New Roman"/>
                <a:cs typeface="Times New Roman"/>
              </a:rPr>
              <a:t>overview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4" dirty="0">
                <a:latin typeface="Times New Roman"/>
                <a:cs typeface="Times New Roman"/>
              </a:rPr>
              <a:t>current trends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4" dirty="0">
                <a:latin typeface="Times New Roman"/>
                <a:cs typeface="Times New Roman"/>
              </a:rPr>
              <a:t>NLP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4" dirty="0">
                <a:latin typeface="Times New Roman"/>
                <a:cs typeface="Times New Roman"/>
              </a:rPr>
              <a:t>health care  Analytics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4" dirty="0">
                <a:latin typeface="Times New Roman"/>
                <a:cs typeface="Times New Roman"/>
              </a:rPr>
              <a:t>mental health, discussing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4" dirty="0">
                <a:latin typeface="Times New Roman"/>
                <a:cs typeface="Times New Roman"/>
              </a:rPr>
              <a:t>possible applications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traditional AI techniques and their  combination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4" dirty="0">
                <a:latin typeface="Times New Roman"/>
                <a:cs typeface="Times New Roman"/>
              </a:rPr>
              <a:t>this fascinating</a:t>
            </a:r>
            <a:r>
              <a:rPr sz="1200" spc="-11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area.</a:t>
            </a: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32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975" marR="27374">
              <a:lnSpc>
                <a:spcPct val="95900"/>
              </a:lnSpc>
            </a:pPr>
            <a:r>
              <a:rPr sz="1200" spc="-4" dirty="0">
                <a:latin typeface="Times New Roman"/>
                <a:cs typeface="Times New Roman"/>
              </a:rPr>
              <a:t>Transfer learning ,i.e. transferring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4" dirty="0">
                <a:latin typeface="Times New Roman"/>
                <a:cs typeface="Times New Roman"/>
              </a:rPr>
              <a:t>knowledge built </a:t>
            </a:r>
            <a:r>
              <a:rPr sz="1200" dirty="0">
                <a:latin typeface="Times New Roman"/>
                <a:cs typeface="Times New Roman"/>
              </a:rPr>
              <a:t>upon </a:t>
            </a:r>
            <a:r>
              <a:rPr sz="1200" spc="-4" dirty="0">
                <a:latin typeface="Times New Roman"/>
                <a:cs typeface="Times New Roman"/>
              </a:rPr>
              <a:t>training complex </a:t>
            </a:r>
            <a:r>
              <a:rPr sz="1200" dirty="0">
                <a:latin typeface="Times New Roman"/>
                <a:cs typeface="Times New Roman"/>
              </a:rPr>
              <a:t>Machine </a:t>
            </a:r>
            <a:r>
              <a:rPr sz="1200" spc="-4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and  </a:t>
            </a:r>
            <a:r>
              <a:rPr sz="1200" spc="-4" dirty="0">
                <a:latin typeface="Times New Roman"/>
                <a:cs typeface="Times New Roman"/>
              </a:rPr>
              <a:t>Deep Learning based models to </a:t>
            </a:r>
            <a:r>
              <a:rPr sz="1200" dirty="0">
                <a:latin typeface="Times New Roman"/>
                <a:cs typeface="Times New Roman"/>
              </a:rPr>
              <a:t>a web or mobile </a:t>
            </a:r>
            <a:r>
              <a:rPr sz="1200" spc="-4" dirty="0">
                <a:latin typeface="Times New Roman"/>
                <a:cs typeface="Times New Roman"/>
              </a:rPr>
              <a:t>based application, </a:t>
            </a:r>
            <a:r>
              <a:rPr sz="1200" spc="-7" dirty="0">
                <a:latin typeface="Times New Roman"/>
                <a:cs typeface="Times New Roman"/>
              </a:rPr>
              <a:t>or </a:t>
            </a:r>
            <a:r>
              <a:rPr sz="1200" spc="-4" dirty="0">
                <a:latin typeface="Times New Roman"/>
                <a:cs typeface="Times New Roman"/>
              </a:rPr>
              <a:t>sometimes </a:t>
            </a:r>
            <a:r>
              <a:rPr sz="1200" dirty="0">
                <a:latin typeface="Times New Roman"/>
                <a:cs typeface="Times New Roman"/>
              </a:rPr>
              <a:t>known as </a:t>
            </a:r>
            <a:r>
              <a:rPr sz="1200" spc="-4" dirty="0">
                <a:latin typeface="Times New Roman"/>
                <a:cs typeface="Times New Roman"/>
              </a:rPr>
              <a:t>domain  adaptation, plays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4" dirty="0">
                <a:latin typeface="Times New Roman"/>
                <a:cs typeface="Times New Roman"/>
              </a:rPr>
              <a:t>important role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4" dirty="0">
                <a:latin typeface="Times New Roman"/>
                <a:cs typeface="Times New Roman"/>
              </a:rPr>
              <a:t>various natural language </a:t>
            </a:r>
            <a:r>
              <a:rPr sz="1200" dirty="0">
                <a:latin typeface="Times New Roman"/>
                <a:cs typeface="Times New Roman"/>
              </a:rPr>
              <a:t>processing </a:t>
            </a:r>
            <a:r>
              <a:rPr sz="1200" spc="-4" dirty="0">
                <a:latin typeface="Times New Roman"/>
                <a:cs typeface="Times New Roman"/>
              </a:rPr>
              <a:t>(NLP) applications,  especially when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7" dirty="0">
                <a:latin typeface="Times New Roman"/>
                <a:cs typeface="Times New Roman"/>
              </a:rPr>
              <a:t>do </a:t>
            </a:r>
            <a:r>
              <a:rPr sz="1200" dirty="0">
                <a:latin typeface="Times New Roman"/>
                <a:cs typeface="Times New Roman"/>
              </a:rPr>
              <a:t>not have </a:t>
            </a:r>
            <a:r>
              <a:rPr sz="1200" spc="-4" dirty="0">
                <a:latin typeface="Times New Roman"/>
                <a:cs typeface="Times New Roman"/>
              </a:rPr>
              <a:t>large enough data for </a:t>
            </a:r>
            <a:r>
              <a:rPr sz="1200" dirty="0">
                <a:latin typeface="Times New Roman"/>
                <a:cs typeface="Times New Roman"/>
              </a:rPr>
              <a:t>the task of </a:t>
            </a:r>
            <a:r>
              <a:rPr sz="1200" spc="-4" dirty="0">
                <a:latin typeface="Times New Roman"/>
                <a:cs typeface="Times New Roman"/>
              </a:rPr>
              <a:t>interest (called the </a:t>
            </a:r>
            <a:r>
              <a:rPr sz="1200" i="1" spc="-4" dirty="0">
                <a:latin typeface="Times New Roman"/>
                <a:cs typeface="Times New Roman"/>
              </a:rPr>
              <a:t>target </a:t>
            </a:r>
            <a:r>
              <a:rPr sz="1200" spc="-4" dirty="0">
                <a:latin typeface="Times New Roman"/>
                <a:cs typeface="Times New Roman"/>
              </a:rPr>
              <a:t>task </a:t>
            </a:r>
            <a:r>
              <a:rPr sz="1200" i="1" dirty="0">
                <a:latin typeface="Times New Roman"/>
                <a:cs typeface="Times New Roman"/>
              </a:rPr>
              <a:t>T </a:t>
            </a:r>
            <a:r>
              <a:rPr sz="1200" dirty="0">
                <a:latin typeface="Times New Roman"/>
                <a:cs typeface="Times New Roman"/>
              </a:rPr>
              <a:t>). </a:t>
            </a:r>
            <a:r>
              <a:rPr sz="1200" spc="-4" dirty="0">
                <a:latin typeface="Times New Roman"/>
                <a:cs typeface="Times New Roman"/>
              </a:rPr>
              <a:t>In  </a:t>
            </a:r>
            <a:r>
              <a:rPr sz="1200" dirty="0">
                <a:latin typeface="Times New Roman"/>
                <a:cs typeface="Times New Roman"/>
              </a:rPr>
              <a:t>such </a:t>
            </a:r>
            <a:r>
              <a:rPr sz="1200" spc="-4" dirty="0">
                <a:latin typeface="Times New Roman"/>
                <a:cs typeface="Times New Roman"/>
              </a:rPr>
              <a:t>scenarios,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4" dirty="0">
                <a:latin typeface="Times New Roman"/>
                <a:cs typeface="Times New Roman"/>
              </a:rPr>
              <a:t>would like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4" dirty="0">
                <a:latin typeface="Times New Roman"/>
                <a:cs typeface="Times New Roman"/>
              </a:rPr>
              <a:t>transfer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4" dirty="0">
                <a:latin typeface="Times New Roman"/>
                <a:cs typeface="Times New Roman"/>
              </a:rPr>
              <a:t>adapt knowledge from other domains (called the </a:t>
            </a:r>
            <a:r>
              <a:rPr sz="1200" i="1" dirty="0">
                <a:latin typeface="Times New Roman"/>
                <a:cs typeface="Times New Roman"/>
              </a:rPr>
              <a:t>source  </a:t>
            </a:r>
            <a:r>
              <a:rPr sz="1200" spc="-4" dirty="0">
                <a:latin typeface="Times New Roman"/>
                <a:cs typeface="Times New Roman"/>
              </a:rPr>
              <a:t>domains/tasks </a:t>
            </a:r>
            <a:r>
              <a:rPr sz="1200" i="1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) so </a:t>
            </a:r>
            <a:r>
              <a:rPr sz="1200" spc="-4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4" dirty="0">
                <a:latin typeface="Times New Roman"/>
                <a:cs typeface="Times New Roman"/>
              </a:rPr>
              <a:t>mitigate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4" dirty="0">
                <a:latin typeface="Times New Roman"/>
                <a:cs typeface="Times New Roman"/>
              </a:rPr>
              <a:t>problem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Over fitting and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4" dirty="0">
                <a:latin typeface="Times New Roman"/>
                <a:cs typeface="Times New Roman"/>
              </a:rPr>
              <a:t>improve model performance in </a:t>
            </a:r>
            <a:r>
              <a:rPr sz="1200" i="1" spc="-4" dirty="0">
                <a:latin typeface="Times New Roman"/>
                <a:cs typeface="Times New Roman"/>
              </a:rPr>
              <a:t>T. 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4" dirty="0">
                <a:latin typeface="Times New Roman"/>
                <a:cs typeface="Times New Roman"/>
              </a:rPr>
              <a:t>traditional feature-rich </a:t>
            </a:r>
            <a:r>
              <a:rPr sz="1200" dirty="0">
                <a:latin typeface="Times New Roman"/>
                <a:cs typeface="Times New Roman"/>
              </a:rPr>
              <a:t>or kernel-based </a:t>
            </a:r>
            <a:r>
              <a:rPr sz="1200" spc="-4" dirty="0">
                <a:latin typeface="Times New Roman"/>
                <a:cs typeface="Times New Roman"/>
              </a:rPr>
              <a:t>models, researchers have developed </a:t>
            </a:r>
            <a:r>
              <a:rPr sz="1200" dirty="0">
                <a:latin typeface="Times New Roman"/>
                <a:cs typeface="Times New Roman"/>
              </a:rPr>
              <a:t>a variety of </a:t>
            </a:r>
            <a:r>
              <a:rPr sz="1200" spc="-4" dirty="0">
                <a:latin typeface="Times New Roman"/>
                <a:cs typeface="Times New Roman"/>
              </a:rPr>
              <a:t>elegant  </a:t>
            </a:r>
            <a:r>
              <a:rPr sz="1200" dirty="0">
                <a:latin typeface="Times New Roman"/>
                <a:cs typeface="Times New Roman"/>
              </a:rPr>
              <a:t>methods </a:t>
            </a:r>
            <a:r>
              <a:rPr sz="1200" spc="-4" dirty="0">
                <a:latin typeface="Times New Roman"/>
                <a:cs typeface="Times New Roman"/>
              </a:rPr>
              <a:t>for domain adaptation; examples include EasyAdapt (Daume </a:t>
            </a:r>
            <a:r>
              <a:rPr sz="1200" spc="-7" dirty="0">
                <a:latin typeface="Times New Roman"/>
                <a:cs typeface="Times New Roman"/>
              </a:rPr>
              <a:t>III, </a:t>
            </a:r>
            <a:r>
              <a:rPr sz="1200" dirty="0">
                <a:latin typeface="Times New Roman"/>
                <a:cs typeface="Times New Roman"/>
              </a:rPr>
              <a:t>2007; </a:t>
            </a:r>
            <a:r>
              <a:rPr sz="1200" spc="4" dirty="0">
                <a:latin typeface="Times New Roman"/>
                <a:cs typeface="Times New Roman"/>
              </a:rPr>
              <a:t>Daum </a:t>
            </a:r>
            <a:r>
              <a:rPr sz="1200" dirty="0">
                <a:latin typeface="Times New Roman"/>
                <a:cs typeface="Times New Roman"/>
              </a:rPr>
              <a:t>´ e </a:t>
            </a:r>
            <a:r>
              <a:rPr sz="1200" spc="-7" dirty="0">
                <a:latin typeface="Times New Roman"/>
                <a:cs typeface="Times New Roman"/>
              </a:rPr>
              <a:t>III </a:t>
            </a:r>
            <a:r>
              <a:rPr sz="1200" dirty="0">
                <a:latin typeface="Times New Roman"/>
                <a:cs typeface="Times New Roman"/>
              </a:rPr>
              <a:t>etal.,  2010), </a:t>
            </a:r>
            <a:r>
              <a:rPr sz="1200" spc="-4" dirty="0">
                <a:latin typeface="Times New Roman"/>
                <a:cs typeface="Times New Roman"/>
              </a:rPr>
              <a:t>instance weighting </a:t>
            </a:r>
            <a:r>
              <a:rPr sz="1200" dirty="0">
                <a:latin typeface="Times New Roman"/>
                <a:cs typeface="Times New Roman"/>
              </a:rPr>
              <a:t>(Jiang and </a:t>
            </a:r>
            <a:r>
              <a:rPr sz="1200" spc="-4" dirty="0">
                <a:latin typeface="Times New Roman"/>
                <a:cs typeface="Times New Roman"/>
              </a:rPr>
              <a:t>Zhai, 2007; Foster </a:t>
            </a:r>
            <a:r>
              <a:rPr sz="1200" dirty="0">
                <a:latin typeface="Times New Roman"/>
                <a:cs typeface="Times New Roman"/>
              </a:rPr>
              <a:t>et al., </a:t>
            </a:r>
            <a:r>
              <a:rPr sz="1200" spc="-4" dirty="0">
                <a:latin typeface="Times New Roman"/>
                <a:cs typeface="Times New Roman"/>
              </a:rPr>
              <a:t>2010),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4" dirty="0">
                <a:latin typeface="Times New Roman"/>
                <a:cs typeface="Times New Roman"/>
              </a:rPr>
              <a:t>structural correspondence  learning (Blitzer et al., 2006; Prettenhofer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4" dirty="0">
                <a:latin typeface="Times New Roman"/>
                <a:cs typeface="Times New Roman"/>
              </a:rPr>
              <a:t>Stein,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2010).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8975" marR="52504">
              <a:lnSpc>
                <a:spcPct val="95800"/>
              </a:lnSpc>
            </a:pPr>
            <a:r>
              <a:rPr sz="1200" dirty="0">
                <a:latin typeface="Times New Roman"/>
                <a:cs typeface="Times New Roman"/>
              </a:rPr>
              <a:t>Recently, </a:t>
            </a:r>
            <a:r>
              <a:rPr sz="1200" spc="-4" dirty="0">
                <a:latin typeface="Times New Roman"/>
                <a:cs typeface="Times New Roman"/>
              </a:rPr>
              <a:t>deep </a:t>
            </a:r>
            <a:r>
              <a:rPr sz="1200" dirty="0">
                <a:latin typeface="Times New Roman"/>
                <a:cs typeface="Times New Roman"/>
              </a:rPr>
              <a:t>neural </a:t>
            </a:r>
            <a:r>
              <a:rPr sz="1200" spc="-4" dirty="0">
                <a:latin typeface="Times New Roman"/>
                <a:cs typeface="Times New Roman"/>
              </a:rPr>
              <a:t>networks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4" dirty="0">
                <a:latin typeface="Times New Roman"/>
                <a:cs typeface="Times New Roman"/>
              </a:rPr>
              <a:t>emerging </a:t>
            </a:r>
            <a:r>
              <a:rPr sz="1200" dirty="0">
                <a:latin typeface="Times New Roman"/>
                <a:cs typeface="Times New Roman"/>
              </a:rPr>
              <a:t>as the </a:t>
            </a:r>
            <a:r>
              <a:rPr sz="1200" spc="-4" dirty="0">
                <a:latin typeface="Times New Roman"/>
                <a:cs typeface="Times New Roman"/>
              </a:rPr>
              <a:t>prevailing technical solution to almost </a:t>
            </a:r>
            <a:r>
              <a:rPr sz="1200" dirty="0">
                <a:latin typeface="Times New Roman"/>
                <a:cs typeface="Times New Roman"/>
              </a:rPr>
              <a:t>every field  in </a:t>
            </a:r>
            <a:r>
              <a:rPr sz="1200" spc="-4" dirty="0">
                <a:latin typeface="Times New Roman"/>
                <a:cs typeface="Times New Roman"/>
              </a:rPr>
              <a:t>NLP. Although capable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" dirty="0">
                <a:latin typeface="Times New Roman"/>
                <a:cs typeface="Times New Roman"/>
              </a:rPr>
              <a:t>learning highly nonlinear features, deep neural networks </a:t>
            </a:r>
            <a:r>
              <a:rPr sz="1200" dirty="0">
                <a:latin typeface="Times New Roman"/>
                <a:cs typeface="Times New Roman"/>
              </a:rPr>
              <a:t>are very </a:t>
            </a:r>
            <a:r>
              <a:rPr sz="1200" spc="-4" dirty="0">
                <a:latin typeface="Times New Roman"/>
                <a:cs typeface="Times New Roman"/>
              </a:rPr>
              <a:t>prone 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4" dirty="0">
                <a:latin typeface="Times New Roman"/>
                <a:cs typeface="Times New Roman"/>
              </a:rPr>
              <a:t>over-fitting, compared with traditional methods. Transfer learning therefore becomes even more  important. </a:t>
            </a:r>
            <a:r>
              <a:rPr sz="1200" dirty="0">
                <a:latin typeface="Times New Roman"/>
                <a:cs typeface="Times New Roman"/>
              </a:rPr>
              <a:t>Thus </a:t>
            </a:r>
            <a:r>
              <a:rPr sz="1200" spc="-4" dirty="0">
                <a:latin typeface="Times New Roman"/>
                <a:cs typeface="Times New Roman"/>
              </a:rPr>
              <a:t>keeping the applications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4" dirty="0">
                <a:latin typeface="Times New Roman"/>
                <a:cs typeface="Times New Roman"/>
              </a:rPr>
              <a:t>consideration, we have,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4" dirty="0">
                <a:latin typeface="Times New Roman"/>
                <a:cs typeface="Times New Roman"/>
              </a:rPr>
              <a:t>this project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4" dirty="0">
                <a:latin typeface="Times New Roman"/>
                <a:cs typeface="Times New Roman"/>
              </a:rPr>
              <a:t>trained </a:t>
            </a:r>
            <a:r>
              <a:rPr sz="1200" dirty="0">
                <a:latin typeface="Times New Roman"/>
                <a:cs typeface="Times New Roman"/>
              </a:rPr>
              <a:t>our  model </a:t>
            </a:r>
            <a:r>
              <a:rPr sz="1200" spc="-4" dirty="0">
                <a:latin typeface="Times New Roman"/>
                <a:cs typeface="Times New Roman"/>
              </a:rPr>
              <a:t>using Multiple Layer Perceptron,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4" dirty="0">
                <a:latin typeface="Times New Roman"/>
                <a:cs typeface="Times New Roman"/>
              </a:rPr>
              <a:t>one layer </a:t>
            </a:r>
            <a:r>
              <a:rPr sz="1200" dirty="0">
                <a:latin typeface="Times New Roman"/>
                <a:cs typeface="Times New Roman"/>
              </a:rPr>
              <a:t>dense, </a:t>
            </a:r>
            <a:r>
              <a:rPr sz="1200" spc="-4" dirty="0">
                <a:latin typeface="Times New Roman"/>
                <a:cs typeface="Times New Roman"/>
              </a:rPr>
              <a:t>neural network.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4" dirty="0">
                <a:latin typeface="Times New Roman"/>
                <a:cs typeface="Times New Roman"/>
              </a:rPr>
              <a:t>comparative analysis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4" dirty="0">
                <a:latin typeface="Times New Roman"/>
                <a:cs typeface="Times New Roman"/>
              </a:rPr>
              <a:t>traditional algorithms versus </a:t>
            </a:r>
            <a:r>
              <a:rPr sz="1200" dirty="0">
                <a:latin typeface="Times New Roman"/>
                <a:cs typeface="Times New Roman"/>
              </a:rPr>
              <a:t>the MLP </a:t>
            </a:r>
            <a:r>
              <a:rPr sz="1200" spc="-4" dirty="0">
                <a:latin typeface="Times New Roman"/>
                <a:cs typeface="Times New Roman"/>
              </a:rPr>
              <a:t>classification task </a:t>
            </a:r>
            <a:r>
              <a:rPr sz="1200" dirty="0">
                <a:latin typeface="Times New Roman"/>
                <a:cs typeface="Times New Roman"/>
              </a:rPr>
              <a:t>has </a:t>
            </a:r>
            <a:r>
              <a:rPr sz="1200" spc="-4" dirty="0">
                <a:latin typeface="Times New Roman"/>
                <a:cs typeface="Times New Roman"/>
              </a:rPr>
              <a:t>been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done.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8975" marR="27374">
              <a:lnSpc>
                <a:spcPct val="95900"/>
              </a:lnSpc>
            </a:pPr>
            <a:r>
              <a:rPr sz="1200" spc="-4" dirty="0">
                <a:latin typeface="Times New Roman"/>
                <a:cs typeface="Times New Roman"/>
              </a:rPr>
              <a:t>Abstract Systems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4" dirty="0">
                <a:latin typeface="Times New Roman"/>
                <a:cs typeface="Times New Roman"/>
              </a:rPr>
              <a:t>extract structured information from natural language </a:t>
            </a:r>
            <a:r>
              <a:rPr sz="1200" dirty="0">
                <a:latin typeface="Times New Roman"/>
                <a:cs typeface="Times New Roman"/>
              </a:rPr>
              <a:t>(NL) </a:t>
            </a:r>
            <a:r>
              <a:rPr sz="1200" spc="-4" dirty="0">
                <a:latin typeface="Times New Roman"/>
                <a:cs typeface="Times New Roman"/>
              </a:rPr>
              <a:t>passages have been  highly successful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4" dirty="0">
                <a:latin typeface="Times New Roman"/>
                <a:cs typeface="Times New Roman"/>
              </a:rPr>
              <a:t>specialized domains.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4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4" dirty="0">
                <a:latin typeface="Times New Roman"/>
                <a:cs typeface="Times New Roman"/>
              </a:rPr>
              <a:t>opportune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4" dirty="0">
                <a:latin typeface="Times New Roman"/>
                <a:cs typeface="Times New Roman"/>
              </a:rPr>
              <a:t>developing analogous applications 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4" dirty="0">
                <a:latin typeface="Times New Roman"/>
                <a:cs typeface="Times New Roman"/>
              </a:rPr>
              <a:t>mental health applications </a:t>
            </a:r>
            <a:r>
              <a:rPr sz="1200" dirty="0">
                <a:latin typeface="Times New Roman"/>
                <a:cs typeface="Times New Roman"/>
              </a:rPr>
              <a:t>,as due to </a:t>
            </a:r>
            <a:r>
              <a:rPr sz="1200" spc="-4" dirty="0">
                <a:latin typeface="Times New Roman"/>
                <a:cs typeface="Times New Roman"/>
              </a:rPr>
              <a:t>scenarios </a:t>
            </a:r>
            <a:r>
              <a:rPr sz="1200" dirty="0">
                <a:latin typeface="Times New Roman"/>
                <a:cs typeface="Times New Roman"/>
              </a:rPr>
              <a:t>like lockdown and </a:t>
            </a:r>
            <a:r>
              <a:rPr sz="1200" spc="-4" dirty="0">
                <a:latin typeface="Times New Roman"/>
                <a:cs typeface="Times New Roman"/>
              </a:rPr>
              <a:t>quarantine, </a:t>
            </a:r>
            <a:r>
              <a:rPr sz="1200" dirty="0">
                <a:latin typeface="Times New Roman"/>
                <a:cs typeface="Times New Roman"/>
              </a:rPr>
              <a:t>a despair is </a:t>
            </a:r>
            <a:r>
              <a:rPr sz="1200" spc="-4" dirty="0">
                <a:latin typeface="Times New Roman"/>
                <a:cs typeface="Times New Roman"/>
              </a:rPr>
              <a:t>natural  </a:t>
            </a:r>
            <a:r>
              <a:rPr sz="1200" dirty="0">
                <a:latin typeface="Times New Roman"/>
                <a:cs typeface="Times New Roman"/>
              </a:rPr>
              <a:t>for the time being, </a:t>
            </a:r>
            <a:r>
              <a:rPr sz="1200" spc="-4" dirty="0">
                <a:latin typeface="Times New Roman"/>
                <a:cs typeface="Times New Roman"/>
              </a:rPr>
              <a:t>keeping this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4" dirty="0">
                <a:latin typeface="Times New Roman"/>
                <a:cs typeface="Times New Roman"/>
              </a:rPr>
              <a:t>consideration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4" dirty="0">
                <a:latin typeface="Times New Roman"/>
                <a:cs typeface="Times New Roman"/>
              </a:rPr>
              <a:t>team has </a:t>
            </a:r>
            <a:r>
              <a:rPr sz="1200" dirty="0">
                <a:latin typeface="Times New Roman"/>
                <a:cs typeface="Times New Roman"/>
              </a:rPr>
              <a:t>worked upon </a:t>
            </a:r>
            <a:r>
              <a:rPr sz="1200" spc="-4" dirty="0">
                <a:latin typeface="Times New Roman"/>
                <a:cs typeface="Times New Roman"/>
              </a:rPr>
              <a:t>the sentiment </a:t>
            </a:r>
            <a:r>
              <a:rPr sz="1200" dirty="0">
                <a:latin typeface="Times New Roman"/>
                <a:cs typeface="Times New Roman"/>
              </a:rPr>
              <a:t>analysis of  </a:t>
            </a:r>
            <a:r>
              <a:rPr sz="1200" spc="-4" dirty="0">
                <a:latin typeface="Times New Roman"/>
                <a:cs typeface="Times New Roman"/>
              </a:rPr>
              <a:t>real life confessions </a:t>
            </a:r>
            <a:r>
              <a:rPr sz="1200" dirty="0">
                <a:latin typeface="Times New Roman"/>
                <a:cs typeface="Times New Roman"/>
              </a:rPr>
              <a:t>web </a:t>
            </a:r>
            <a:r>
              <a:rPr sz="1200" spc="-4" dirty="0">
                <a:latin typeface="Times New Roman"/>
                <a:cs typeface="Times New Roman"/>
              </a:rPr>
              <a:t>scrapped from popular sites 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4" dirty="0">
                <a:latin typeface="Times New Roman"/>
                <a:cs typeface="Times New Roman"/>
              </a:rPr>
              <a:t>internet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4" dirty="0">
                <a:latin typeface="Times New Roman"/>
                <a:cs typeface="Times New Roman"/>
              </a:rPr>
              <a:t>framed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4" dirty="0">
                <a:latin typeface="Times New Roman"/>
                <a:cs typeface="Times New Roman"/>
              </a:rPr>
              <a:t>web based  application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4" dirty="0">
                <a:latin typeface="Times New Roman"/>
                <a:cs typeface="Times New Roman"/>
              </a:rPr>
              <a:t>same. We present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4" dirty="0">
                <a:latin typeface="Times New Roman"/>
                <a:cs typeface="Times New Roman"/>
              </a:rPr>
              <a:t>system, </a:t>
            </a:r>
            <a:r>
              <a:rPr sz="1200" i="1" spc="-4" dirty="0">
                <a:latin typeface="Times New Roman"/>
                <a:cs typeface="Times New Roman"/>
              </a:rPr>
              <a:t>Alleviate, </a:t>
            </a: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4" dirty="0">
                <a:latin typeface="Times New Roman"/>
                <a:cs typeface="Times New Roman"/>
              </a:rPr>
              <a:t>machine that understands</a:t>
            </a:r>
            <a:r>
              <a:rPr sz="1200" i="1" spc="64" dirty="0">
                <a:latin typeface="Times New Roman"/>
                <a:cs typeface="Times New Roman"/>
              </a:rPr>
              <a:t> </a:t>
            </a:r>
            <a:r>
              <a:rPr sz="1200" i="1" spc="-4" dirty="0">
                <a:latin typeface="Times New Roman"/>
                <a:cs typeface="Times New Roman"/>
              </a:rPr>
              <a:t>you!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31</TotalTime>
  <Words>6426</Words>
  <Application>Microsoft Office PowerPoint</Application>
  <PresentationFormat>Custom</PresentationFormat>
  <Paragraphs>612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SimSun</vt:lpstr>
      <vt:lpstr>Arial</vt:lpstr>
      <vt:lpstr>Calibri</vt:lpstr>
      <vt:lpstr>Calibri Light</vt:lpstr>
      <vt:lpstr>Century Gothic</vt:lpstr>
      <vt:lpstr>Consolas</vt:lpstr>
      <vt:lpstr>Segoe UI</vt:lpstr>
      <vt:lpstr>Symbol</vt:lpstr>
      <vt:lpstr>Times New Roman</vt:lpstr>
      <vt:lpstr>Mesh</vt:lpstr>
      <vt:lpstr>PowerPoint Presentation</vt:lpstr>
      <vt:lpstr>PowerPoint Presentation</vt:lpstr>
      <vt:lpstr>PowerPoint Presentation</vt:lpstr>
      <vt:lpstr>PowerPoint Presentation</vt:lpstr>
      <vt:lpstr>Chapter 1  Introduction</vt:lpstr>
      <vt:lpstr>PowerPoint Presentation</vt:lpstr>
      <vt:lpstr>PowerPoint Presentation</vt:lpstr>
      <vt:lpstr>PowerPoint Presentation</vt:lpstr>
      <vt:lpstr>Chapter 2</vt:lpstr>
      <vt:lpstr>Chapter 3</vt:lpstr>
      <vt:lpstr>Chapter 4</vt:lpstr>
      <vt:lpstr>Chapter 5</vt:lpstr>
      <vt:lpstr>PowerPoint Presentation</vt:lpstr>
      <vt:lpstr>PowerPoint Presentation</vt:lpstr>
      <vt:lpstr>Chapter 6</vt:lpstr>
      <vt:lpstr>PowerPoint Presentation</vt:lpstr>
      <vt:lpstr>PowerPoint Presentation</vt:lpstr>
      <vt:lpstr>PowerPoint Presentation</vt:lpstr>
      <vt:lpstr>PowerPoint Presentation</vt:lpstr>
      <vt:lpstr>Chapter 8 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10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 u</dc:creator>
  <cp:lastModifiedBy>Shubham Kumar Maurya</cp:lastModifiedBy>
  <cp:revision>80</cp:revision>
  <dcterms:created xsi:type="dcterms:W3CDTF">2020-05-30T06:34:56Z</dcterms:created>
  <dcterms:modified xsi:type="dcterms:W3CDTF">2020-05-30T07:28:16Z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2020-05-30T00:00:00Z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2020-05-30T00:00:00Z</vt:filetime>
  </property>
</Properties>
</file>