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8" r:id="rId3"/>
    <p:sldId id="271" r:id="rId4"/>
    <p:sldId id="272" r:id="rId5"/>
    <p:sldId id="26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539" autoAdjust="0"/>
  </p:normalViewPr>
  <p:slideViewPr>
    <p:cSldViewPr snapToGrid="0">
      <p:cViewPr varScale="1">
        <p:scale>
          <a:sx n="74" d="100"/>
          <a:sy n="74" d="100"/>
        </p:scale>
        <p:origin x="994" y="6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6/16/2025</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93901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5C3E4-7FE5-70D9-B327-B11089FF38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A4F585-F95D-E5A1-9C7B-B753031F81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3D3188-7B8E-DCA2-2EDD-12FBC336791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725C02-B316-71B3-5480-D9392EC71312}"/>
              </a:ext>
            </a:extLst>
          </p:cNvPr>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845423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9DD4D-8BB5-3E49-9A19-653625C956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37B29D-6BD0-BD2D-EE74-33E192928F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6CEAE2-5823-AB86-01CB-0BD08F8B7A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FA3BBE-6938-B174-E46B-82793D28C87C}"/>
              </a:ext>
            </a:extLst>
          </p:cNvPr>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416801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5C15EB61-E09A-4726-BB31-0BE4A97EDBB0}" type="datetime1">
              <a:rPr lang="en-US" smtClean="0"/>
              <a:t>6/16/2025</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BE3F254F-990F-4FCD-AFA4-D80C8B27A1AD}" type="datetime1">
              <a:rPr lang="en-US" smtClean="0"/>
              <a:t>6/16/2025</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070AAAD4-7634-466A-AD87-E2720B7E73D2}" type="datetime1">
              <a:rPr lang="en-US" smtClean="0"/>
              <a:t>6/16/2025</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5598409D-143A-4FB7-B625-9CE148CBC78B}" type="datetime1">
              <a:rPr lang="en-US" smtClean="0"/>
              <a:t>6/16/2025</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1DFBF55D-691F-4ED0-9BD7-B6339D018A3A}" type="datetime1">
              <a:rPr lang="en-US" smtClean="0"/>
              <a:t>6/16/2025</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811C3988-EF0E-450D-8C91-227E4C29B249}" type="datetime1">
              <a:rPr lang="en-US" smtClean="0"/>
              <a:t>6/16/2025</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3CFC02D6-33C5-4B41-AAD0-C4AEE1D4CF64}" type="datetime1">
              <a:rPr lang="en-US" smtClean="0"/>
              <a:t>6/16/2025</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C2BA03BC-FE92-46D5-80E1-244545C1E9A7}" type="datetime1">
              <a:rPr lang="en-US" smtClean="0"/>
              <a:t>6/16/2025</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35937751-1FAB-46BD-9C61-8963047FC18D}" type="datetime1">
              <a:rPr lang="en-US" smtClean="0"/>
              <a:t>6/16/2025</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A811AABF-2592-4E74-B1C1-8349EFB0C593}" type="datetime1">
              <a:rPr lang="en-US" smtClean="0"/>
              <a:t>6/16/2025</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0038C2CB-3400-47B7-8CC9-02A7DF5B6DA5}" type="datetime1">
              <a:rPr lang="en-US" smtClean="0"/>
              <a:t>6/16/2025</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9667E-CAB7-4317-8DCA-4DEBEC17E1F2}" type="datetime1">
              <a:rPr lang="en-US" smtClean="0"/>
              <a:t>6/16/2025</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373426" y="5275943"/>
            <a:ext cx="7288155" cy="557139"/>
          </a:xfrm>
        </p:spPr>
        <p:txBody>
          <a:bodyPr anchor="t">
            <a:noAutofit/>
          </a:bodyPr>
          <a:lstStyle/>
          <a:p>
            <a:pPr algn="l"/>
            <a:r>
              <a:rPr lang="en-US" sz="2400" dirty="0">
                <a:latin typeface="+mn-lt"/>
              </a:rPr>
              <a:t>An Exploratory Data Analysis Project Using Power BI</a:t>
            </a:r>
            <a:endParaRPr lang="en-US" sz="2400" dirty="0">
              <a:latin typeface="+mn-lt"/>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373426" y="4262688"/>
            <a:ext cx="7052135" cy="861375"/>
          </a:xfrm>
        </p:spPr>
        <p:txBody>
          <a:bodyPr anchor="b">
            <a:noAutofit/>
          </a:bodyPr>
          <a:lstStyle/>
          <a:p>
            <a:pPr algn="l"/>
            <a:r>
              <a:rPr lang="en-US" sz="3200" i="1" dirty="0"/>
              <a:t>Titanic Dataset Analysis: A Survival Study</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
        <p:nvSpPr>
          <p:cNvPr id="8" name="TextBox 7">
            <a:extLst>
              <a:ext uri="{FF2B5EF4-FFF2-40B4-BE49-F238E27FC236}">
                <a16:creationId xmlns:a16="http://schemas.microsoft.com/office/drawing/2014/main" id="{1FBD3D45-29FB-F982-069C-D637A3DD26CB}"/>
              </a:ext>
            </a:extLst>
          </p:cNvPr>
          <p:cNvSpPr txBox="1"/>
          <p:nvPr/>
        </p:nvSpPr>
        <p:spPr>
          <a:xfrm>
            <a:off x="4377764" y="5984962"/>
            <a:ext cx="6094520" cy="400110"/>
          </a:xfrm>
          <a:prstGeom prst="rect">
            <a:avLst/>
          </a:prstGeom>
          <a:noFill/>
        </p:spPr>
        <p:txBody>
          <a:bodyPr wrap="square">
            <a:spAutoFit/>
          </a:bodyPr>
          <a:lstStyle/>
          <a:p>
            <a:pPr algn="l"/>
            <a:r>
              <a:rPr lang="en-US" sz="2000" dirty="0"/>
              <a:t>PRODIGY INFOTECH – TASK 2</a:t>
            </a:r>
          </a:p>
        </p:txBody>
      </p:sp>
      <p:sp>
        <p:nvSpPr>
          <p:cNvPr id="6" name="Slide Number Placeholder 5">
            <a:extLst>
              <a:ext uri="{FF2B5EF4-FFF2-40B4-BE49-F238E27FC236}">
                <a16:creationId xmlns:a16="http://schemas.microsoft.com/office/drawing/2014/main" id="{690B9705-DC10-98A7-05BD-6586045E7736}"/>
              </a:ext>
            </a:extLst>
          </p:cNvPr>
          <p:cNvSpPr>
            <a:spLocks noGrp="1"/>
          </p:cNvSpPr>
          <p:nvPr>
            <p:ph type="sldNum" sz="quarter" idx="12"/>
          </p:nvPr>
        </p:nvSpPr>
        <p:spPr/>
        <p:txBody>
          <a:bodyPr/>
          <a:lstStyle/>
          <a:p>
            <a:fld id="{A6AF1B4E-90EC-4A51-B6E5-B702C054ECB0}" type="slidenum">
              <a:rPr lang="en-US" smtClean="0"/>
              <a:t>1</a:t>
            </a:fld>
            <a:endParaRPr lang="en-US" dirty="0"/>
          </a:p>
        </p:txBody>
      </p:sp>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E5585411-DE61-42EC-8DAB-BA853F129791}"/>
              </a:ext>
            </a:extLst>
          </p:cNvPr>
          <p:cNvSpPr/>
          <p:nvPr/>
        </p:nvSpPr>
        <p:spPr>
          <a:xfrm>
            <a:off x="370090" y="815890"/>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1</a:t>
            </a:r>
          </a:p>
        </p:txBody>
      </p:sp>
      <p:sp>
        <p:nvSpPr>
          <p:cNvPr id="5" name="TextBox 4">
            <a:extLst>
              <a:ext uri="{FF2B5EF4-FFF2-40B4-BE49-F238E27FC236}">
                <a16:creationId xmlns:a16="http://schemas.microsoft.com/office/drawing/2014/main" id="{25AD4F61-E023-4530-BF03-8BC2D825D0BF}"/>
              </a:ext>
            </a:extLst>
          </p:cNvPr>
          <p:cNvSpPr txBox="1"/>
          <p:nvPr/>
        </p:nvSpPr>
        <p:spPr>
          <a:xfrm>
            <a:off x="1103838" y="4631463"/>
            <a:ext cx="3258076"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1. </a:t>
            </a:r>
            <a:r>
              <a:rPr lang="en-US" dirty="0"/>
              <a:t>The donut chart shows that </a:t>
            </a:r>
            <a:r>
              <a:rPr lang="en-US" b="1" dirty="0"/>
              <a:t>38.38% (342)</a:t>
            </a:r>
            <a:r>
              <a:rPr lang="en-US" dirty="0"/>
              <a:t> passengers survived and </a:t>
            </a:r>
            <a:r>
              <a:rPr lang="en-US" b="1" dirty="0"/>
              <a:t>61.62% (549)</a:t>
            </a:r>
            <a:r>
              <a:rPr lang="en-US" dirty="0"/>
              <a:t> did not. This indicates a high fatality rate.</a:t>
            </a:r>
            <a:endParaRPr lang="en-US" dirty="0">
              <a:latin typeface="Segoe UI" panose="020B0502040204020203" pitchFamily="34" charset="0"/>
              <a:cs typeface="Segoe UI" panose="020B0502040204020203" pitchFamily="34" charset="0"/>
            </a:endParaRPr>
          </a:p>
        </p:txBody>
      </p:sp>
      <p:sp>
        <p:nvSpPr>
          <p:cNvPr id="9" name="Oval 8">
            <a:extLst>
              <a:ext uri="{FF2B5EF4-FFF2-40B4-BE49-F238E27FC236}">
                <a16:creationId xmlns:a16="http://schemas.microsoft.com/office/drawing/2014/main" id="{6D1E12A6-FA7A-477F-8C87-308C5B84B139}"/>
              </a:ext>
            </a:extLst>
          </p:cNvPr>
          <p:cNvSpPr/>
          <p:nvPr/>
        </p:nvSpPr>
        <p:spPr>
          <a:xfrm>
            <a:off x="5802923" y="815889"/>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2</a:t>
            </a:r>
          </a:p>
        </p:txBody>
      </p:sp>
      <p:sp>
        <p:nvSpPr>
          <p:cNvPr id="7" name="TextBox 6">
            <a:extLst>
              <a:ext uri="{FF2B5EF4-FFF2-40B4-BE49-F238E27FC236}">
                <a16:creationId xmlns:a16="http://schemas.microsoft.com/office/drawing/2014/main" id="{E5564556-59F0-4D0A-A6CD-ADF8F4D7428B}"/>
              </a:ext>
            </a:extLst>
          </p:cNvPr>
          <p:cNvSpPr txBox="1"/>
          <p:nvPr/>
        </p:nvSpPr>
        <p:spPr>
          <a:xfrm>
            <a:off x="6561721" y="4631463"/>
            <a:ext cx="3063505" cy="1754326"/>
          </a:xfrm>
          <a:prstGeom prst="rect">
            <a:avLst/>
          </a:prstGeom>
          <a:noFill/>
        </p:spPr>
        <p:txBody>
          <a:bodyPr wrap="square" rtlCol="0">
            <a:spAutoFit/>
          </a:bodyPr>
          <a:lstStyle/>
          <a:p>
            <a:r>
              <a:rPr lang="en-US" dirty="0"/>
              <a:t>2. This chart shows that </a:t>
            </a:r>
            <a:r>
              <a:rPr lang="en-US" b="1" dirty="0"/>
              <a:t>more females survived</a:t>
            </a:r>
            <a:r>
              <a:rPr lang="en-US" dirty="0"/>
              <a:t> than males. Males had a higher death rate, supporting the idea that women were prioritized during evacuation.</a:t>
            </a:r>
            <a:endParaRPr lang="en-US"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B4DAB542-61AB-6146-E857-ADB055AACE98}"/>
              </a:ext>
            </a:extLst>
          </p:cNvPr>
          <p:cNvPicPr>
            <a:picLocks noChangeAspect="1"/>
          </p:cNvPicPr>
          <p:nvPr/>
        </p:nvPicPr>
        <p:blipFill>
          <a:blip r:embed="rId3"/>
          <a:stretch>
            <a:fillRect/>
          </a:stretch>
        </p:blipFill>
        <p:spPr>
          <a:xfrm>
            <a:off x="1100271" y="1752120"/>
            <a:ext cx="3261643" cy="2415749"/>
          </a:xfrm>
          <a:prstGeom prst="rect">
            <a:avLst/>
          </a:prstGeom>
        </p:spPr>
      </p:pic>
      <p:pic>
        <p:nvPicPr>
          <p:cNvPr id="12" name="Picture 11">
            <a:extLst>
              <a:ext uri="{FF2B5EF4-FFF2-40B4-BE49-F238E27FC236}">
                <a16:creationId xmlns:a16="http://schemas.microsoft.com/office/drawing/2014/main" id="{3EA41AEB-886B-D14B-28F7-205C56655D53}"/>
              </a:ext>
            </a:extLst>
          </p:cNvPr>
          <p:cNvPicPr>
            <a:picLocks noChangeAspect="1"/>
          </p:cNvPicPr>
          <p:nvPr/>
        </p:nvPicPr>
        <p:blipFill>
          <a:blip r:embed="rId4"/>
          <a:stretch>
            <a:fillRect/>
          </a:stretch>
        </p:blipFill>
        <p:spPr>
          <a:xfrm>
            <a:off x="6677130" y="1752121"/>
            <a:ext cx="3063505" cy="2415749"/>
          </a:xfrm>
          <a:prstGeom prst="rect">
            <a:avLst/>
          </a:prstGeom>
        </p:spPr>
      </p:pic>
      <p:sp>
        <p:nvSpPr>
          <p:cNvPr id="15" name="TextBox 14">
            <a:extLst>
              <a:ext uri="{FF2B5EF4-FFF2-40B4-BE49-F238E27FC236}">
                <a16:creationId xmlns:a16="http://schemas.microsoft.com/office/drawing/2014/main" id="{61F39890-39C2-99D8-5BC8-F8B6BDAAF5AA}"/>
              </a:ext>
            </a:extLst>
          </p:cNvPr>
          <p:cNvSpPr txBox="1"/>
          <p:nvPr/>
        </p:nvSpPr>
        <p:spPr>
          <a:xfrm>
            <a:off x="1100272" y="919194"/>
            <a:ext cx="3261643" cy="369332"/>
          </a:xfrm>
          <a:prstGeom prst="rect">
            <a:avLst/>
          </a:prstGeom>
          <a:noFill/>
        </p:spPr>
        <p:txBody>
          <a:bodyPr wrap="square" rtlCol="0">
            <a:spAutoFit/>
          </a:bodyPr>
          <a:lstStyle/>
          <a:p>
            <a:r>
              <a:rPr lang="en-IN" dirty="0"/>
              <a:t>Overall Survival Count</a:t>
            </a:r>
          </a:p>
        </p:txBody>
      </p:sp>
      <p:sp>
        <p:nvSpPr>
          <p:cNvPr id="16" name="TextBox 15">
            <a:extLst>
              <a:ext uri="{FF2B5EF4-FFF2-40B4-BE49-F238E27FC236}">
                <a16:creationId xmlns:a16="http://schemas.microsoft.com/office/drawing/2014/main" id="{2D94F6C3-D6F4-AEB2-97B7-170513890166}"/>
              </a:ext>
            </a:extLst>
          </p:cNvPr>
          <p:cNvSpPr txBox="1"/>
          <p:nvPr/>
        </p:nvSpPr>
        <p:spPr>
          <a:xfrm>
            <a:off x="6774785" y="919194"/>
            <a:ext cx="3063505" cy="369332"/>
          </a:xfrm>
          <a:prstGeom prst="rect">
            <a:avLst/>
          </a:prstGeom>
          <a:noFill/>
        </p:spPr>
        <p:txBody>
          <a:bodyPr wrap="square" rtlCol="0">
            <a:spAutoFit/>
          </a:bodyPr>
          <a:lstStyle/>
          <a:p>
            <a:r>
              <a:rPr lang="en-IN" dirty="0"/>
              <a:t>Survival by Sex</a:t>
            </a:r>
          </a:p>
        </p:txBody>
      </p:sp>
      <p:sp>
        <p:nvSpPr>
          <p:cNvPr id="3" name="Slide Number Placeholder 2">
            <a:extLst>
              <a:ext uri="{FF2B5EF4-FFF2-40B4-BE49-F238E27FC236}">
                <a16:creationId xmlns:a16="http://schemas.microsoft.com/office/drawing/2014/main" id="{102CEF6D-F4C6-78E2-8F99-F51AF1261084}"/>
              </a:ext>
            </a:extLst>
          </p:cNvPr>
          <p:cNvSpPr>
            <a:spLocks noGrp="1"/>
          </p:cNvSpPr>
          <p:nvPr>
            <p:ph type="sldNum" sz="quarter" idx="12"/>
          </p:nvPr>
        </p:nvSpPr>
        <p:spPr/>
        <p:txBody>
          <a:bodyPr/>
          <a:lstStyle/>
          <a:p>
            <a:fld id="{A6AF1B4E-90EC-4A51-B6E5-B702C054ECB0}" type="slidenum">
              <a:rPr lang="en-US" smtClean="0"/>
              <a:t>2</a:t>
            </a:fld>
            <a:endParaRPr lang="en-US" dirty="0"/>
          </a:p>
        </p:txBody>
      </p:sp>
    </p:spTree>
    <p:extLst>
      <p:ext uri="{BB962C8B-B14F-4D97-AF65-F5344CB8AC3E}">
        <p14:creationId xmlns:p14="http://schemas.microsoft.com/office/powerpoint/2010/main" val="15349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6ADAA-C7AC-6939-AEAB-8D3C5865C671}"/>
            </a:ext>
          </a:extLst>
        </p:cNvPr>
        <p:cNvGrpSpPr/>
        <p:nvPr/>
      </p:nvGrpSpPr>
      <p:grpSpPr>
        <a:xfrm>
          <a:off x="0" y="0"/>
          <a:ext cx="0" cy="0"/>
          <a:chOff x="0" y="0"/>
          <a:chExt cx="0" cy="0"/>
        </a:xfrm>
      </p:grpSpPr>
      <p:sp>
        <p:nvSpPr>
          <p:cNvPr id="8" name="Oval 7">
            <a:extLst>
              <a:ext uri="{FF2B5EF4-FFF2-40B4-BE49-F238E27FC236}">
                <a16:creationId xmlns:a16="http://schemas.microsoft.com/office/drawing/2014/main" id="{84B169DC-CF44-D71D-A05C-1702AACCF053}"/>
              </a:ext>
            </a:extLst>
          </p:cNvPr>
          <p:cNvSpPr/>
          <p:nvPr/>
        </p:nvSpPr>
        <p:spPr>
          <a:xfrm>
            <a:off x="370090" y="63122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3</a:t>
            </a:r>
          </a:p>
        </p:txBody>
      </p:sp>
      <p:sp>
        <p:nvSpPr>
          <p:cNvPr id="5" name="TextBox 4">
            <a:extLst>
              <a:ext uri="{FF2B5EF4-FFF2-40B4-BE49-F238E27FC236}">
                <a16:creationId xmlns:a16="http://schemas.microsoft.com/office/drawing/2014/main" id="{FD2C327E-F09F-872F-87E7-3679E21D5AF9}"/>
              </a:ext>
            </a:extLst>
          </p:cNvPr>
          <p:cNvSpPr txBox="1"/>
          <p:nvPr/>
        </p:nvSpPr>
        <p:spPr>
          <a:xfrm>
            <a:off x="1103839" y="4693941"/>
            <a:ext cx="3258076"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3. </a:t>
            </a:r>
            <a:r>
              <a:rPr lang="en-US" dirty="0"/>
              <a:t>Passengers in </a:t>
            </a:r>
            <a:r>
              <a:rPr lang="en-US" b="1" dirty="0"/>
              <a:t>1st class</a:t>
            </a:r>
            <a:r>
              <a:rPr lang="en-US" dirty="0"/>
              <a:t> had the highest survival rate. </a:t>
            </a:r>
            <a:r>
              <a:rPr lang="en-US" b="1" dirty="0"/>
              <a:t>3rd class</a:t>
            </a:r>
            <a:r>
              <a:rPr lang="en-US" dirty="0"/>
              <a:t> had the most passengers but the </a:t>
            </a:r>
            <a:r>
              <a:rPr lang="en-US" b="1" dirty="0"/>
              <a:t>lowest survival</a:t>
            </a:r>
            <a:r>
              <a:rPr lang="en-US" dirty="0"/>
              <a:t>, indicating class impacted chances of survival.</a:t>
            </a:r>
            <a:endParaRPr lang="en-US" dirty="0">
              <a:latin typeface="Segoe UI" panose="020B0502040204020203" pitchFamily="34" charset="0"/>
              <a:cs typeface="Segoe UI" panose="020B0502040204020203" pitchFamily="34" charset="0"/>
            </a:endParaRPr>
          </a:p>
        </p:txBody>
      </p:sp>
      <p:sp>
        <p:nvSpPr>
          <p:cNvPr id="9" name="Oval 8">
            <a:extLst>
              <a:ext uri="{FF2B5EF4-FFF2-40B4-BE49-F238E27FC236}">
                <a16:creationId xmlns:a16="http://schemas.microsoft.com/office/drawing/2014/main" id="{6AE65A16-456B-4EF7-8BB9-80F4AF351336}"/>
              </a:ext>
            </a:extLst>
          </p:cNvPr>
          <p:cNvSpPr/>
          <p:nvPr/>
        </p:nvSpPr>
        <p:spPr>
          <a:xfrm>
            <a:off x="5873944" y="631224"/>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4</a:t>
            </a:r>
          </a:p>
        </p:txBody>
      </p:sp>
      <p:sp>
        <p:nvSpPr>
          <p:cNvPr id="7" name="TextBox 6">
            <a:extLst>
              <a:ext uri="{FF2B5EF4-FFF2-40B4-BE49-F238E27FC236}">
                <a16:creationId xmlns:a16="http://schemas.microsoft.com/office/drawing/2014/main" id="{7BD19676-3AFE-C5ED-C82D-16204CFAF11D}"/>
              </a:ext>
            </a:extLst>
          </p:cNvPr>
          <p:cNvSpPr txBox="1"/>
          <p:nvPr/>
        </p:nvSpPr>
        <p:spPr>
          <a:xfrm>
            <a:off x="6677130" y="4693941"/>
            <a:ext cx="3063505" cy="1754326"/>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4. </a:t>
            </a:r>
            <a:r>
              <a:rPr lang="en-US" dirty="0"/>
              <a:t>The chart shows survival patterns by age. A spike is seen around </a:t>
            </a:r>
            <a:r>
              <a:rPr lang="en-US" b="1" dirty="0"/>
              <a:t>20–30 years</a:t>
            </a:r>
            <a:r>
              <a:rPr lang="en-US" dirty="0"/>
              <a:t>. Children had </a:t>
            </a:r>
            <a:r>
              <a:rPr lang="en-US" b="1" dirty="0"/>
              <a:t>slightly higher survival</a:t>
            </a:r>
            <a:r>
              <a:rPr lang="en-US" dirty="0"/>
              <a:t>, reflecting age-based rescue preferences.</a:t>
            </a:r>
            <a:endParaRPr lang="en-US"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14812583-5FDB-B56B-FF20-30A2241339E0}"/>
              </a:ext>
            </a:extLst>
          </p:cNvPr>
          <p:cNvSpPr txBox="1"/>
          <p:nvPr/>
        </p:nvSpPr>
        <p:spPr>
          <a:xfrm>
            <a:off x="1145995" y="734529"/>
            <a:ext cx="3261643" cy="369332"/>
          </a:xfrm>
          <a:prstGeom prst="rect">
            <a:avLst/>
          </a:prstGeom>
          <a:noFill/>
        </p:spPr>
        <p:txBody>
          <a:bodyPr wrap="square" rtlCol="0">
            <a:spAutoFit/>
          </a:bodyPr>
          <a:lstStyle/>
          <a:p>
            <a:r>
              <a:rPr lang="en-IN" dirty="0"/>
              <a:t>Survival by Passenger Class</a:t>
            </a:r>
          </a:p>
        </p:txBody>
      </p:sp>
      <p:sp>
        <p:nvSpPr>
          <p:cNvPr id="16" name="TextBox 15">
            <a:extLst>
              <a:ext uri="{FF2B5EF4-FFF2-40B4-BE49-F238E27FC236}">
                <a16:creationId xmlns:a16="http://schemas.microsoft.com/office/drawing/2014/main" id="{DDCB5AD3-2940-7BD2-8F0A-4477A5F81125}"/>
              </a:ext>
            </a:extLst>
          </p:cNvPr>
          <p:cNvSpPr txBox="1"/>
          <p:nvPr/>
        </p:nvSpPr>
        <p:spPr>
          <a:xfrm>
            <a:off x="6677131" y="734529"/>
            <a:ext cx="3063505" cy="369332"/>
          </a:xfrm>
          <a:prstGeom prst="rect">
            <a:avLst/>
          </a:prstGeom>
          <a:noFill/>
        </p:spPr>
        <p:txBody>
          <a:bodyPr wrap="square" rtlCol="0">
            <a:spAutoFit/>
          </a:bodyPr>
          <a:lstStyle/>
          <a:p>
            <a:r>
              <a:rPr lang="en-IN" dirty="0"/>
              <a:t>Survival by Age</a:t>
            </a:r>
          </a:p>
        </p:txBody>
      </p:sp>
      <p:pic>
        <p:nvPicPr>
          <p:cNvPr id="3" name="Picture 2">
            <a:extLst>
              <a:ext uri="{FF2B5EF4-FFF2-40B4-BE49-F238E27FC236}">
                <a16:creationId xmlns:a16="http://schemas.microsoft.com/office/drawing/2014/main" id="{46606BCC-1E12-543A-3F97-B0D391970CA6}"/>
              </a:ext>
            </a:extLst>
          </p:cNvPr>
          <p:cNvPicPr>
            <a:picLocks noChangeAspect="1"/>
          </p:cNvPicPr>
          <p:nvPr/>
        </p:nvPicPr>
        <p:blipFill>
          <a:blip r:embed="rId3"/>
          <a:stretch>
            <a:fillRect/>
          </a:stretch>
        </p:blipFill>
        <p:spPr>
          <a:xfrm>
            <a:off x="1103839" y="1679802"/>
            <a:ext cx="3215919" cy="2408129"/>
          </a:xfrm>
          <a:prstGeom prst="rect">
            <a:avLst/>
          </a:prstGeom>
        </p:spPr>
      </p:pic>
      <p:pic>
        <p:nvPicPr>
          <p:cNvPr id="6" name="Picture 5">
            <a:extLst>
              <a:ext uri="{FF2B5EF4-FFF2-40B4-BE49-F238E27FC236}">
                <a16:creationId xmlns:a16="http://schemas.microsoft.com/office/drawing/2014/main" id="{D9B06891-FE90-4D72-B705-C6B45DE5E39E}"/>
              </a:ext>
            </a:extLst>
          </p:cNvPr>
          <p:cNvPicPr>
            <a:picLocks noChangeAspect="1"/>
          </p:cNvPicPr>
          <p:nvPr/>
        </p:nvPicPr>
        <p:blipFill>
          <a:blip r:embed="rId4"/>
          <a:stretch>
            <a:fillRect/>
          </a:stretch>
        </p:blipFill>
        <p:spPr>
          <a:xfrm>
            <a:off x="6677131" y="1679801"/>
            <a:ext cx="2978853" cy="2408129"/>
          </a:xfrm>
          <a:prstGeom prst="rect">
            <a:avLst/>
          </a:prstGeom>
        </p:spPr>
      </p:pic>
      <p:sp>
        <p:nvSpPr>
          <p:cNvPr id="4" name="Slide Number Placeholder 3">
            <a:extLst>
              <a:ext uri="{FF2B5EF4-FFF2-40B4-BE49-F238E27FC236}">
                <a16:creationId xmlns:a16="http://schemas.microsoft.com/office/drawing/2014/main" id="{C92A995D-428F-C4FF-D077-AE84FA19A0DD}"/>
              </a:ext>
            </a:extLst>
          </p:cNvPr>
          <p:cNvSpPr>
            <a:spLocks noGrp="1"/>
          </p:cNvSpPr>
          <p:nvPr>
            <p:ph type="sldNum" sz="quarter" idx="12"/>
          </p:nvPr>
        </p:nvSpPr>
        <p:spPr/>
        <p:txBody>
          <a:bodyPr/>
          <a:lstStyle/>
          <a:p>
            <a:fld id="{A6AF1B4E-90EC-4A51-B6E5-B702C054ECB0}" type="slidenum">
              <a:rPr lang="en-US" smtClean="0"/>
              <a:t>3</a:t>
            </a:fld>
            <a:endParaRPr lang="en-US" dirty="0"/>
          </a:p>
        </p:txBody>
      </p:sp>
    </p:spTree>
    <p:extLst>
      <p:ext uri="{BB962C8B-B14F-4D97-AF65-F5344CB8AC3E}">
        <p14:creationId xmlns:p14="http://schemas.microsoft.com/office/powerpoint/2010/main" val="258391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0BAD1-D019-5D3B-D982-814D292AE257}"/>
            </a:ext>
          </a:extLst>
        </p:cNvPr>
        <p:cNvGrpSpPr/>
        <p:nvPr/>
      </p:nvGrpSpPr>
      <p:grpSpPr>
        <a:xfrm>
          <a:off x="0" y="0"/>
          <a:ext cx="0" cy="0"/>
          <a:chOff x="0" y="0"/>
          <a:chExt cx="0" cy="0"/>
        </a:xfrm>
      </p:grpSpPr>
      <p:sp>
        <p:nvSpPr>
          <p:cNvPr id="8" name="Oval 7">
            <a:extLst>
              <a:ext uri="{FF2B5EF4-FFF2-40B4-BE49-F238E27FC236}">
                <a16:creationId xmlns:a16="http://schemas.microsoft.com/office/drawing/2014/main" id="{96FE52DF-27A7-276B-3A4B-C641653D8B61}"/>
              </a:ext>
            </a:extLst>
          </p:cNvPr>
          <p:cNvSpPr/>
          <p:nvPr/>
        </p:nvSpPr>
        <p:spPr>
          <a:xfrm>
            <a:off x="370090" y="815890"/>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5</a:t>
            </a:r>
          </a:p>
        </p:txBody>
      </p:sp>
      <p:sp>
        <p:nvSpPr>
          <p:cNvPr id="5" name="TextBox 4">
            <a:extLst>
              <a:ext uri="{FF2B5EF4-FFF2-40B4-BE49-F238E27FC236}">
                <a16:creationId xmlns:a16="http://schemas.microsoft.com/office/drawing/2014/main" id="{CF3AC5E6-B77A-86C7-3A63-1447D70E6D0E}"/>
              </a:ext>
            </a:extLst>
          </p:cNvPr>
          <p:cNvSpPr txBox="1"/>
          <p:nvPr/>
        </p:nvSpPr>
        <p:spPr>
          <a:xfrm>
            <a:off x="1103838" y="4603535"/>
            <a:ext cx="3258076" cy="1477328"/>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5. </a:t>
            </a:r>
            <a:r>
              <a:rPr lang="en-US" dirty="0"/>
              <a:t>Most passengers boarded from </a:t>
            </a:r>
            <a:r>
              <a:rPr lang="en-US" b="1" dirty="0"/>
              <a:t>Southampton (S)</a:t>
            </a:r>
            <a:r>
              <a:rPr lang="en-US" dirty="0"/>
              <a:t>. The highest survival rate was also from this port, possibly due to high volume.</a:t>
            </a:r>
            <a:endParaRPr lang="en-US" dirty="0">
              <a:latin typeface="Segoe UI" panose="020B0502040204020203" pitchFamily="34" charset="0"/>
              <a:cs typeface="Segoe UI" panose="020B0502040204020203" pitchFamily="34" charset="0"/>
            </a:endParaRPr>
          </a:p>
        </p:txBody>
      </p:sp>
      <p:sp>
        <p:nvSpPr>
          <p:cNvPr id="9" name="Oval 8">
            <a:extLst>
              <a:ext uri="{FF2B5EF4-FFF2-40B4-BE49-F238E27FC236}">
                <a16:creationId xmlns:a16="http://schemas.microsoft.com/office/drawing/2014/main" id="{84866FDA-3CE9-01D2-5E93-17C5F24AC8B7}"/>
              </a:ext>
            </a:extLst>
          </p:cNvPr>
          <p:cNvSpPr/>
          <p:nvPr/>
        </p:nvSpPr>
        <p:spPr>
          <a:xfrm>
            <a:off x="5802923" y="815890"/>
            <a:ext cx="586154" cy="575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Segoe UI" panose="020B0502040204020203" pitchFamily="34" charset="0"/>
                <a:cs typeface="Segoe UI" panose="020B0502040204020203" pitchFamily="34" charset="0"/>
              </a:rPr>
              <a:t>6</a:t>
            </a:r>
          </a:p>
        </p:txBody>
      </p:sp>
      <p:sp>
        <p:nvSpPr>
          <p:cNvPr id="7" name="TextBox 6">
            <a:extLst>
              <a:ext uri="{FF2B5EF4-FFF2-40B4-BE49-F238E27FC236}">
                <a16:creationId xmlns:a16="http://schemas.microsoft.com/office/drawing/2014/main" id="{FCD854E1-5ADD-1D0C-4D1B-8FD8B58E9A09}"/>
              </a:ext>
            </a:extLst>
          </p:cNvPr>
          <p:cNvSpPr txBox="1"/>
          <p:nvPr/>
        </p:nvSpPr>
        <p:spPr>
          <a:xfrm>
            <a:off x="6677129" y="4603535"/>
            <a:ext cx="3258076" cy="2308324"/>
          </a:xfrm>
          <a:prstGeom prst="rect">
            <a:avLst/>
          </a:prstGeom>
          <a:noFill/>
        </p:spPr>
        <p:txBody>
          <a:bodyPr wrap="square" rtlCol="0">
            <a:spAutoFit/>
          </a:bodyPr>
          <a:lstStyle/>
          <a:p>
            <a:r>
              <a:rPr lang="en-US" dirty="0">
                <a:cs typeface="Segoe UI" panose="020B0502040204020203" pitchFamily="34" charset="0"/>
              </a:rPr>
              <a:t>6. </a:t>
            </a:r>
            <a:r>
              <a:rPr lang="en-US" altLang="en-US" dirty="0"/>
              <a:t>Smaller families (2–4 members) had better survival rates. Very large families (6+) and singles had lower survival. This suggests that mid-sized families were more likely to help one another.</a:t>
            </a:r>
          </a:p>
          <a:p>
            <a:endParaRPr lang="en-US"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097559D5-13A4-F861-6C3D-BEA526011B37}"/>
              </a:ext>
            </a:extLst>
          </p:cNvPr>
          <p:cNvSpPr txBox="1"/>
          <p:nvPr/>
        </p:nvSpPr>
        <p:spPr>
          <a:xfrm>
            <a:off x="1100272" y="919194"/>
            <a:ext cx="3261643" cy="369332"/>
          </a:xfrm>
          <a:prstGeom prst="rect">
            <a:avLst/>
          </a:prstGeom>
          <a:noFill/>
        </p:spPr>
        <p:txBody>
          <a:bodyPr wrap="square" rtlCol="0">
            <a:spAutoFit/>
          </a:bodyPr>
          <a:lstStyle/>
          <a:p>
            <a:r>
              <a:rPr lang="en-IN" dirty="0"/>
              <a:t>Survival by Embarkation Port</a:t>
            </a:r>
          </a:p>
        </p:txBody>
      </p:sp>
      <p:sp>
        <p:nvSpPr>
          <p:cNvPr id="16" name="TextBox 15">
            <a:extLst>
              <a:ext uri="{FF2B5EF4-FFF2-40B4-BE49-F238E27FC236}">
                <a16:creationId xmlns:a16="http://schemas.microsoft.com/office/drawing/2014/main" id="{E2FA3B05-4704-772A-7BC3-0E71EA5170AF}"/>
              </a:ext>
            </a:extLst>
          </p:cNvPr>
          <p:cNvSpPr txBox="1"/>
          <p:nvPr/>
        </p:nvSpPr>
        <p:spPr>
          <a:xfrm>
            <a:off x="6677130" y="919194"/>
            <a:ext cx="3063505" cy="369332"/>
          </a:xfrm>
          <a:prstGeom prst="rect">
            <a:avLst/>
          </a:prstGeom>
          <a:noFill/>
        </p:spPr>
        <p:txBody>
          <a:bodyPr wrap="square" rtlCol="0">
            <a:spAutoFit/>
          </a:bodyPr>
          <a:lstStyle/>
          <a:p>
            <a:r>
              <a:rPr lang="en-IN" dirty="0"/>
              <a:t>Survival by Family Size</a:t>
            </a:r>
          </a:p>
        </p:txBody>
      </p:sp>
      <p:pic>
        <p:nvPicPr>
          <p:cNvPr id="3" name="Picture 2">
            <a:extLst>
              <a:ext uri="{FF2B5EF4-FFF2-40B4-BE49-F238E27FC236}">
                <a16:creationId xmlns:a16="http://schemas.microsoft.com/office/drawing/2014/main" id="{956F5077-A522-B780-A7B0-DEEB65FF529B}"/>
              </a:ext>
            </a:extLst>
          </p:cNvPr>
          <p:cNvPicPr>
            <a:picLocks noChangeAspect="1"/>
          </p:cNvPicPr>
          <p:nvPr/>
        </p:nvPicPr>
        <p:blipFill>
          <a:blip r:embed="rId3"/>
          <a:stretch>
            <a:fillRect/>
          </a:stretch>
        </p:blipFill>
        <p:spPr>
          <a:xfrm>
            <a:off x="1100271" y="1738156"/>
            <a:ext cx="3261643" cy="2415749"/>
          </a:xfrm>
          <a:prstGeom prst="rect">
            <a:avLst/>
          </a:prstGeom>
        </p:spPr>
      </p:pic>
      <p:pic>
        <p:nvPicPr>
          <p:cNvPr id="17" name="Picture 16">
            <a:extLst>
              <a:ext uri="{FF2B5EF4-FFF2-40B4-BE49-F238E27FC236}">
                <a16:creationId xmlns:a16="http://schemas.microsoft.com/office/drawing/2014/main" id="{24E131C6-C86B-CDD1-2033-DE52D63014D4}"/>
              </a:ext>
            </a:extLst>
          </p:cNvPr>
          <p:cNvPicPr>
            <a:picLocks noChangeAspect="1"/>
          </p:cNvPicPr>
          <p:nvPr/>
        </p:nvPicPr>
        <p:blipFill>
          <a:blip r:embed="rId4"/>
          <a:stretch>
            <a:fillRect/>
          </a:stretch>
        </p:blipFill>
        <p:spPr>
          <a:xfrm>
            <a:off x="6677128" y="1738156"/>
            <a:ext cx="3261643" cy="2415748"/>
          </a:xfrm>
          <a:prstGeom prst="rect">
            <a:avLst/>
          </a:prstGeom>
        </p:spPr>
      </p:pic>
      <p:sp>
        <p:nvSpPr>
          <p:cNvPr id="4" name="Slide Number Placeholder 3">
            <a:extLst>
              <a:ext uri="{FF2B5EF4-FFF2-40B4-BE49-F238E27FC236}">
                <a16:creationId xmlns:a16="http://schemas.microsoft.com/office/drawing/2014/main" id="{F81D5862-07E8-FE01-A326-80A1D475A9DE}"/>
              </a:ext>
            </a:extLst>
          </p:cNvPr>
          <p:cNvSpPr>
            <a:spLocks noGrp="1"/>
          </p:cNvSpPr>
          <p:nvPr>
            <p:ph type="sldNum" sz="quarter" idx="12"/>
          </p:nvPr>
        </p:nvSpPr>
        <p:spPr/>
        <p:txBody>
          <a:bodyPr/>
          <a:lstStyle/>
          <a:p>
            <a:fld id="{A6AF1B4E-90EC-4A51-B6E5-B702C054ECB0}" type="slidenum">
              <a:rPr lang="en-US" smtClean="0"/>
              <a:t>4</a:t>
            </a:fld>
            <a:endParaRPr lang="en-US" dirty="0"/>
          </a:p>
        </p:txBody>
      </p:sp>
    </p:spTree>
    <p:extLst>
      <p:ext uri="{BB962C8B-B14F-4D97-AF65-F5344CB8AC3E}">
        <p14:creationId xmlns:p14="http://schemas.microsoft.com/office/powerpoint/2010/main" val="2076310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Autofit/>
          </a:bodyPr>
          <a:lstStyle/>
          <a:p>
            <a:r>
              <a:rPr lang="en-US" sz="2400" dirty="0">
                <a:solidFill>
                  <a:schemeClr val="bg1"/>
                </a:solidFill>
              </a:rPr>
              <a:t>This analysis highlights that </a:t>
            </a:r>
            <a:r>
              <a:rPr lang="en-US" sz="2400" b="1" dirty="0">
                <a:solidFill>
                  <a:schemeClr val="bg1"/>
                </a:solidFill>
              </a:rPr>
              <a:t>gender, class, and family size</a:t>
            </a:r>
            <a:r>
              <a:rPr lang="en-US" sz="2400" dirty="0">
                <a:solidFill>
                  <a:schemeClr val="bg1"/>
                </a:solidFill>
              </a:rPr>
              <a:t> were key factors influencing survival. Such visual exploration not only helps us understand historical events but also demonstrates the power of data in revealing hidden patterns.</a:t>
            </a:r>
            <a:endParaRPr lang="en-US" sz="2400" dirty="0">
              <a:solidFill>
                <a:schemeClr val="bg1"/>
              </a:solidFill>
              <a:latin typeface="Franklin Gothic Book" panose="020B0503020102020204" pitchFamily="34" charset="0"/>
              <a:cs typeface="Segoe UI" panose="020B0502040204020203" pitchFamily="34" charset="0"/>
            </a:endParaRP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6" name="Subtitle 5">
            <a:extLst>
              <a:ext uri="{FF2B5EF4-FFF2-40B4-BE49-F238E27FC236}">
                <a16:creationId xmlns:a16="http://schemas.microsoft.com/office/drawing/2014/main" id="{756E931C-7326-3BE7-824B-CDF454A6C04E}"/>
              </a:ext>
            </a:extLst>
          </p:cNvPr>
          <p:cNvSpPr>
            <a:spLocks noGrp="1"/>
          </p:cNvSpPr>
          <p:nvPr>
            <p:ph type="subTitle" idx="1"/>
          </p:nvPr>
        </p:nvSpPr>
        <p:spPr>
          <a:xfrm>
            <a:off x="1684859" y="5850182"/>
            <a:ext cx="9144000" cy="464523"/>
          </a:xfrm>
        </p:spPr>
        <p:txBody>
          <a:bodyPr>
            <a:normAutofit fontScale="92500" lnSpcReduction="20000"/>
          </a:bodyPr>
          <a:lstStyle/>
          <a:p>
            <a:r>
              <a:rPr lang="en-IN" sz="3200" dirty="0">
                <a:solidFill>
                  <a:schemeClr val="bg1"/>
                </a:solidFill>
              </a:rPr>
              <a:t>THANK YOU</a:t>
            </a:r>
          </a:p>
        </p:txBody>
      </p:sp>
      <p:sp>
        <p:nvSpPr>
          <p:cNvPr id="4" name="Slide Number Placeholder 3">
            <a:extLst>
              <a:ext uri="{FF2B5EF4-FFF2-40B4-BE49-F238E27FC236}">
                <a16:creationId xmlns:a16="http://schemas.microsoft.com/office/drawing/2014/main" id="{4C936706-8537-92D4-19E2-7B8DA54DA716}"/>
              </a:ext>
            </a:extLst>
          </p:cNvPr>
          <p:cNvSpPr>
            <a:spLocks noGrp="1"/>
          </p:cNvSpPr>
          <p:nvPr>
            <p:ph type="sldNum" sz="quarter" idx="12"/>
          </p:nvPr>
        </p:nvSpPr>
        <p:spPr/>
        <p:txBody>
          <a:bodyPr/>
          <a:lstStyle/>
          <a:p>
            <a:fld id="{A6AF1B4E-90EC-4A51-B6E5-B702C054ECB0}" type="slidenum">
              <a:rPr lang="en-US" smtClean="0"/>
              <a:t>5</a:t>
            </a:fld>
            <a:endParaRPr lang="en-US" dirty="0"/>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57</TotalTime>
  <Words>483</Words>
  <Application>Microsoft Office PowerPoint</Application>
  <PresentationFormat>Widescreen</PresentationFormat>
  <Paragraphs>42</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Franklin Gothic Book</vt:lpstr>
      <vt:lpstr>Segoe UI</vt:lpstr>
      <vt:lpstr>Office Theme</vt:lpstr>
      <vt:lpstr>An Exploratory Data Analysis Project Using Power BI</vt:lpstr>
      <vt:lpstr>PowerPoint Presentation</vt:lpstr>
      <vt:lpstr>PowerPoint Presentation</vt:lpstr>
      <vt:lpstr>PowerPoint Presentation</vt:lpstr>
      <vt:lpstr>This analysis highlights that gender, class, and family size were key factors influencing survival. Such visual exploration not only helps us understand historical events but also demonstrates the power of data in revealing hidden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Whaval</dc:creator>
  <cp:lastModifiedBy>Ganesh Whaval</cp:lastModifiedBy>
  <cp:revision>2</cp:revision>
  <dcterms:created xsi:type="dcterms:W3CDTF">2025-06-16T14:03:55Z</dcterms:created>
  <dcterms:modified xsi:type="dcterms:W3CDTF">2025-06-16T15:02:48Z</dcterms:modified>
</cp:coreProperties>
</file>