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28" autoAdjust="0"/>
  </p:normalViewPr>
  <p:slideViewPr>
    <p:cSldViewPr>
      <p:cViewPr varScale="1">
        <p:scale>
          <a:sx n="78" d="100"/>
          <a:sy n="78" d="100"/>
        </p:scale>
        <p:origin x="-1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89A6B-1B2B-407D-B5A6-531C3F67AB86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427DA-1A7E-4024-9FD8-AD79F0E5A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03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427DA-1A7E-4024-9FD8-AD79F0E5AE22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4A31-B523-458A-BB18-F449C2434FDB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7E4B-81A9-40C7-862D-EEA88F1AA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4A31-B523-458A-BB18-F449C2434FDB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7E4B-81A9-40C7-862D-EEA88F1AA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4A31-B523-458A-BB18-F449C2434FDB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7E4B-81A9-40C7-862D-EEA88F1AA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4A31-B523-458A-BB18-F449C2434FDB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7E4B-81A9-40C7-862D-EEA88F1AA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4A31-B523-458A-BB18-F449C2434FDB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7E4B-81A9-40C7-862D-EEA88F1AA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4A31-B523-458A-BB18-F449C2434FDB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7E4B-81A9-40C7-862D-EEA88F1AA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4A31-B523-458A-BB18-F449C2434FDB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7E4B-81A9-40C7-862D-EEA88F1AA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4A31-B523-458A-BB18-F449C2434FDB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7E4B-81A9-40C7-862D-EEA88F1AA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4A31-B523-458A-BB18-F449C2434FDB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7E4B-81A9-40C7-862D-EEA88F1AA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4A31-B523-458A-BB18-F449C2434FDB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7E4B-81A9-40C7-862D-EEA88F1AA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4A31-B523-458A-BB18-F449C2434FDB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7E4B-81A9-40C7-862D-EEA88F1AA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44A31-B523-458A-BB18-F449C2434FDB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D7E4B-81A9-40C7-862D-EEA88F1AAE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Histograms of Oriented Gradients for Human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Navneet</a:t>
            </a:r>
            <a:r>
              <a:rPr lang="en-US" dirty="0" smtClean="0"/>
              <a:t> </a:t>
            </a:r>
            <a:r>
              <a:rPr lang="en-US" dirty="0" err="1" smtClean="0"/>
              <a:t>Dalal</a:t>
            </a:r>
            <a:r>
              <a:rPr lang="en-US" dirty="0" smtClean="0"/>
              <a:t> and Bill </a:t>
            </a:r>
            <a:r>
              <a:rPr lang="en-US" dirty="0" err="1" smtClean="0"/>
              <a:t>Triggs</a:t>
            </a:r>
            <a:endParaRPr lang="en-US" dirty="0" smtClean="0"/>
          </a:p>
          <a:p>
            <a:r>
              <a:rPr lang="en-US" dirty="0" smtClean="0"/>
              <a:t>CVPR 2005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838200"/>
            <a:ext cx="4180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Another Descriptor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828800"/>
            <a:ext cx="723864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1. Compute gradients in the region to be described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2. Put them in bins according to orientation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3. Group the cells into large blocks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4. Normalize each block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5. Train classifiers to decide if these are parts of a human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619843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Gradients</a:t>
            </a:r>
          </a:p>
          <a:p>
            <a:r>
              <a:rPr lang="en-US" sz="2400" dirty="0" smtClean="0"/>
              <a:t>   [-1 0 1] and [-1 0 1]</a:t>
            </a:r>
            <a:r>
              <a:rPr lang="en-US" sz="2400" baseline="30000" dirty="0" smtClean="0"/>
              <a:t>T </a:t>
            </a:r>
            <a:r>
              <a:rPr lang="en-US" sz="2400" dirty="0" smtClean="0"/>
              <a:t> were good enough.</a:t>
            </a:r>
          </a:p>
          <a:p>
            <a:endParaRPr lang="en-US" sz="2400" baseline="300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Cell Histograms</a:t>
            </a:r>
          </a:p>
          <a:p>
            <a:r>
              <a:rPr lang="en-US" sz="2400" dirty="0" smtClean="0"/>
              <a:t>   Each pixel within the cell casts a weighted vote for an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orientation-based histogram channel based on the values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found in the gradient computation. (9 channels worked)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Blocks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Group the cells together into larger blocks, either </a:t>
            </a:r>
            <a:r>
              <a:rPr lang="en-US" sz="2400" dirty="0" smtClean="0">
                <a:solidFill>
                  <a:srgbClr val="7030A0"/>
                </a:solidFill>
              </a:rPr>
              <a:t>R-HOG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blocks (rectangular) or </a:t>
            </a:r>
            <a:r>
              <a:rPr lang="en-US" sz="2400" dirty="0" smtClean="0">
                <a:solidFill>
                  <a:srgbClr val="7030A0"/>
                </a:solidFill>
              </a:rPr>
              <a:t>C-HOG</a:t>
            </a:r>
            <a:r>
              <a:rPr lang="en-US" sz="2400" dirty="0" smtClean="0"/>
              <a:t> blocks (</a:t>
            </a:r>
            <a:r>
              <a:rPr lang="en-US" sz="2400" smtClean="0"/>
              <a:t>circular).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24000"/>
            <a:ext cx="3307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Block Normalization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3125" t="41406" r="41250" b="32813"/>
          <a:stretch>
            <a:fillRect/>
          </a:stretch>
        </p:blipFill>
        <p:spPr bwMode="auto">
          <a:xfrm>
            <a:off x="1143000" y="3200400"/>
            <a:ext cx="640541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47800" y="2209800"/>
            <a:ext cx="5999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They tried 4 different kinds of normalization.</a:t>
            </a:r>
          </a:p>
          <a:p>
            <a:r>
              <a:rPr lang="en-US" dirty="0" smtClean="0"/>
              <a:t>Let </a:t>
            </a:r>
            <a:r>
              <a:rPr lang="en-US" dirty="0" smtClean="0">
                <a:sym typeface="Symbol"/>
              </a:rPr>
              <a:t></a:t>
            </a:r>
            <a:r>
              <a:rPr lang="en-US" dirty="0" smtClean="0"/>
              <a:t> be the block to be normalized and e be a small constant.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R-HOG compared to SIFT Descriptor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905000"/>
            <a:ext cx="762779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R-HOG blocks appear quite similar to the SIFT descriptors.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But, R-HOG blocks are computed in dense grids at some 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FF0000"/>
                </a:solidFill>
              </a:rPr>
              <a:t>single scale without orientation alignment</a:t>
            </a:r>
            <a:r>
              <a:rPr lang="en-US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SIFT descriptors are computed at sparse, scale-invariant </a:t>
            </a:r>
          </a:p>
          <a:p>
            <a:r>
              <a:rPr lang="en-US" sz="2400" dirty="0" smtClean="0"/>
              <a:t>  key image points and are rotated to align orientation.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1" t="7952" r="31392" b="19371"/>
          <a:stretch/>
        </p:blipFill>
        <p:spPr bwMode="auto">
          <a:xfrm>
            <a:off x="2746159" y="1041974"/>
            <a:ext cx="3581400" cy="554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304800"/>
            <a:ext cx="8070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Standard HOG visualization shows orientations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328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2" t="8112" r="42471" b="19764"/>
          <a:stretch/>
        </p:blipFill>
        <p:spPr bwMode="auto">
          <a:xfrm>
            <a:off x="2628900" y="1268279"/>
            <a:ext cx="3924300" cy="558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0233" y="152400"/>
            <a:ext cx="70072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Some guy named </a:t>
            </a:r>
            <a:r>
              <a:rPr lang="en-US" sz="3200" dirty="0" err="1" smtClean="0"/>
              <a:t>Juergen’s</a:t>
            </a:r>
            <a:r>
              <a:rPr lang="en-US" sz="3200" dirty="0" smtClean="0"/>
              <a:t> visualizations</a:t>
            </a:r>
          </a:p>
          <a:p>
            <a:r>
              <a:rPr lang="en-US" sz="3200" dirty="0" smtClean="0"/>
              <a:t>shows gradient vectors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320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Pictorial Example of HOG for Human Detection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11875" t="27344" r="9375" b="41980"/>
          <a:stretch>
            <a:fillRect/>
          </a:stretch>
        </p:blipFill>
        <p:spPr bwMode="auto">
          <a:xfrm>
            <a:off x="152399" y="1524000"/>
            <a:ext cx="904728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419601"/>
            <a:ext cx="7962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dirty="0" smtClean="0"/>
              <a:t>average gradient image over training examples</a:t>
            </a:r>
          </a:p>
          <a:p>
            <a:pPr marL="342900" indent="-342900">
              <a:buAutoNum type="alphaLcParenBoth"/>
            </a:pPr>
            <a:r>
              <a:rPr lang="en-US" dirty="0" smtClean="0"/>
              <a:t>each “pixel” shows max positive SVM weight in the block centered on that pixel</a:t>
            </a:r>
          </a:p>
          <a:p>
            <a:pPr marL="342900" indent="-342900">
              <a:buAutoNum type="alphaLcParenBoth"/>
            </a:pPr>
            <a:r>
              <a:rPr lang="en-US" dirty="0" smtClean="0"/>
              <a:t>same as (b) for negative SVM weights</a:t>
            </a:r>
          </a:p>
          <a:p>
            <a:pPr marL="342900" indent="-342900">
              <a:buAutoNum type="alphaLcParenBoth"/>
            </a:pPr>
            <a:r>
              <a:rPr lang="en-US" dirty="0" smtClean="0"/>
              <a:t>test image</a:t>
            </a:r>
          </a:p>
          <a:p>
            <a:pPr marL="342900" indent="-342900">
              <a:buAutoNum type="alphaLcParenBoth"/>
            </a:pPr>
            <a:r>
              <a:rPr lang="en-US" dirty="0" smtClean="0"/>
              <a:t>its R-HOG descriptor</a:t>
            </a:r>
          </a:p>
          <a:p>
            <a:pPr marL="342900" indent="-342900">
              <a:buAutoNum type="alphaLcParenBoth"/>
            </a:pPr>
            <a:r>
              <a:rPr lang="en-US" dirty="0" smtClean="0"/>
              <a:t>R-HOG descriptor weighted by positive SVM weights</a:t>
            </a:r>
          </a:p>
          <a:p>
            <a:pPr marL="342900" indent="-342900">
              <a:buAutoNum type="alphaLcParenBoth"/>
            </a:pPr>
            <a:r>
              <a:rPr lang="en-US" dirty="0" smtClean="0"/>
              <a:t>R-HOG descriptor weighted by negative SVM weights</a:t>
            </a:r>
          </a:p>
          <a:p>
            <a:pPr marL="342900" indent="-342900">
              <a:buAutoNum type="alphaLcParenBoth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0" y="12954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Gory Details from More Recent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A cell is of 8x8 pixels. A block is of 2x2 cells. </a:t>
            </a:r>
            <a:endParaRPr lang="en-US" sz="2400" dirty="0" smtClean="0"/>
          </a:p>
          <a:p>
            <a:r>
              <a:rPr lang="en-US" sz="2400" dirty="0" smtClean="0"/>
              <a:t>For each cell, construct a 9-bin orientation histogram.</a:t>
            </a:r>
          </a:p>
          <a:p>
            <a:r>
              <a:rPr lang="en-US" sz="2400" dirty="0" smtClean="0"/>
              <a:t>Contrast normalize each histogram using 4 adjacent/overlapping blocks, giving 36 numeric values for cell.</a:t>
            </a:r>
          </a:p>
          <a:p>
            <a:r>
              <a:rPr lang="en-US" sz="2400" dirty="0" smtClean="0"/>
              <a:t>Total descriptor size depends on what template size you want.</a:t>
            </a:r>
          </a:p>
          <a:p>
            <a:r>
              <a:rPr lang="en-US" sz="2400" dirty="0" smtClean="0"/>
              <a:t>If your template (say for a car) is 8 x 10 cells, the descriptor size would be 8x10x36 = 2880 values per window.</a:t>
            </a:r>
          </a:p>
          <a:p>
            <a:r>
              <a:rPr lang="en-US" sz="2400" dirty="0" smtClean="0"/>
              <a:t>For whole images, they are typically resized to 100 x 100 pixels, discretized to 10 x 10 cells, so 10x10x36 = 3600 values.</a:t>
            </a:r>
          </a:p>
          <a:p>
            <a:r>
              <a:rPr lang="en-US" sz="2400" dirty="0" smtClean="0"/>
              <a:t>Visualizations tend to plot only the first 9 dimensions of the 36 dimensions per cell.</a:t>
            </a:r>
          </a:p>
          <a:p>
            <a:pPr marL="0" indent="0">
              <a:buNone/>
            </a:pPr>
            <a:r>
              <a:rPr lang="en-US" sz="2400" dirty="0" smtClean="0"/>
              <a:t>---email from </a:t>
            </a:r>
            <a:r>
              <a:rPr lang="en-US" sz="2400" dirty="0" err="1" smtClean="0"/>
              <a:t>Santosh</a:t>
            </a:r>
            <a:r>
              <a:rPr lang="en-US" sz="2400" dirty="0" smtClean="0"/>
              <a:t> </a:t>
            </a:r>
            <a:r>
              <a:rPr lang="en-US" sz="2400" dirty="0" err="1" smtClean="0"/>
              <a:t>Divvala</a:t>
            </a:r>
            <a:r>
              <a:rPr lang="en-US" sz="2400" dirty="0" smtClean="0"/>
              <a:t>, postdoc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363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428</Words>
  <Application>Microsoft Office PowerPoint</Application>
  <PresentationFormat>On-screen Show (4:3)</PresentationFormat>
  <Paragraphs>54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Histograms of Oriented Gradients for Human Detection</vt:lpstr>
      <vt:lpstr>Overview</vt:lpstr>
      <vt:lpstr>Details</vt:lpstr>
      <vt:lpstr>More Details</vt:lpstr>
      <vt:lpstr>R-HOG compared to SIFT Descriptor</vt:lpstr>
      <vt:lpstr>PowerPoint Presentation</vt:lpstr>
      <vt:lpstr>PowerPoint Presentation</vt:lpstr>
      <vt:lpstr>Pictorial Example of HOG for Human Detection</vt:lpstr>
      <vt:lpstr>Gory Details from More Recent Work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Histograms of Oriented Gradients for Human Detection</dc:title>
  <dc:creator>Linda Shapiro</dc:creator>
  <cp:lastModifiedBy>CSE</cp:lastModifiedBy>
  <cp:revision>12</cp:revision>
  <dcterms:created xsi:type="dcterms:W3CDTF">2012-04-04T22:49:44Z</dcterms:created>
  <dcterms:modified xsi:type="dcterms:W3CDTF">2013-11-18T22:20:25Z</dcterms:modified>
</cp:coreProperties>
</file>