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75" r:id="rId6"/>
    <p:sldId id="276" r:id="rId7"/>
    <p:sldId id="295" r:id="rId8"/>
    <p:sldId id="278" r:id="rId9"/>
    <p:sldId id="296" r:id="rId10"/>
    <p:sldId id="294" r:id="rId11"/>
    <p:sldId id="297" r:id="rId12"/>
    <p:sldId id="279" r:id="rId13"/>
    <p:sldId id="299" r:id="rId14"/>
    <p:sldId id="29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0" d="100"/>
          <a:sy n="80" d="100"/>
        </p:scale>
        <p:origin x="782" y="5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2/12/2025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2/12/2025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4180567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684779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034215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937050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Data Analysis using R</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Abhishek</a:t>
            </a:r>
          </a:p>
          <a:p>
            <a:r>
              <a:rPr lang="en-US" dirty="0"/>
              <a:t>Dhanani</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3" name="Picture 2">
            <a:extLst>
              <a:ext uri="{FF2B5EF4-FFF2-40B4-BE49-F238E27FC236}">
                <a16:creationId xmlns:a16="http://schemas.microsoft.com/office/drawing/2014/main" id="{05620792-63EF-477E-81FE-05B9714D0971}"/>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876894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96000" y="1729568"/>
            <a:ext cx="5098169" cy="3398864"/>
          </a:xfrm>
        </p:spPr>
        <p:txBody>
          <a:bodyPr/>
          <a:lstStyle/>
          <a:p>
            <a:r>
              <a:rPr lang="en-US" dirty="0"/>
              <a:t>Creating charts are one of the crucial part of a data scientist or analyst. Charts can tell more stories then directly looking at the data. We can get more insights about the data which will help us to give a strong recommendations to business to improve it.</a:t>
            </a:r>
          </a:p>
        </p:txBody>
      </p:sp>
      <p:sp>
        <p:nvSpPr>
          <p:cNvPr id="8" name="Title 2">
            <a:extLst>
              <a:ext uri="{FF2B5EF4-FFF2-40B4-BE49-F238E27FC236}">
                <a16:creationId xmlns:a16="http://schemas.microsoft.com/office/drawing/2014/main" id="{C1BD823D-F1B0-4395-8178-FE583A98D3EC}"/>
              </a:ext>
            </a:extLst>
          </p:cNvPr>
          <p:cNvSpPr txBox="1">
            <a:spLocks/>
          </p:cNvSpPr>
          <p:nvPr/>
        </p:nvSpPr>
        <p:spPr>
          <a:xfrm>
            <a:off x="581479" y="274955"/>
            <a:ext cx="10889796" cy="90566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4400" dirty="0">
                <a:latin typeface="Posterama Text Black (Headings)"/>
              </a:rPr>
              <a:t>Summary</a:t>
            </a:r>
          </a:p>
        </p:txBody>
      </p:sp>
    </p:spTree>
    <p:extLst>
      <p:ext uri="{BB962C8B-B14F-4D97-AF65-F5344CB8AC3E}">
        <p14:creationId xmlns:p14="http://schemas.microsoft.com/office/powerpoint/2010/main" val="2169095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dirty="0"/>
              <a:t>Overview</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Data Cleaning</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Bar chart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Pie chart</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Scatter plot</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487167"/>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1988315"/>
            <a:ext cx="4260180" cy="2193159"/>
          </a:xfrm>
        </p:spPr>
        <p:txBody>
          <a:bodyPr/>
          <a:lstStyle/>
          <a:p>
            <a:r>
              <a:rPr lang="en-US" sz="1800" dirty="0"/>
              <a:t>Hello, professor. I have used a used car sales dataset which is an open source data set from Kaggle.</a:t>
            </a:r>
          </a:p>
          <a:p>
            <a:endParaRPr lang="en-US" sz="1800" dirty="0"/>
          </a:p>
          <a:p>
            <a:r>
              <a:rPr lang="en-US" sz="1800" dirty="0"/>
              <a:t>The data set contains fields like location, car brand, type, manufacture year, price, sale status and other fields. </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pic>
        <p:nvPicPr>
          <p:cNvPr id="21" name="Picture 20">
            <a:extLst>
              <a:ext uri="{FF2B5EF4-FFF2-40B4-BE49-F238E27FC236}">
                <a16:creationId xmlns:a16="http://schemas.microsoft.com/office/drawing/2014/main" id="{A45DA6DE-513D-4BB6-983C-C951AB1AE1FE}"/>
              </a:ext>
            </a:extLst>
          </p:cNvPr>
          <p:cNvPicPr>
            <a:picLocks noChangeAspect="1"/>
          </p:cNvPicPr>
          <p:nvPr/>
        </p:nvPicPr>
        <p:blipFill>
          <a:blip r:embed="rId3"/>
          <a:stretch>
            <a:fillRect/>
          </a:stretch>
        </p:blipFill>
        <p:spPr>
          <a:xfrm>
            <a:off x="5714096" y="1397387"/>
            <a:ext cx="6477904" cy="3695474"/>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Data cleaning</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6855606" y="2395301"/>
            <a:ext cx="5162709" cy="2067398"/>
          </a:xfrm>
        </p:spPr>
        <p:txBody>
          <a:bodyPr/>
          <a:lstStyle/>
          <a:p>
            <a:r>
              <a:rPr lang="en-US" b="0" dirty="0"/>
              <a:t>Fortunately, the data was already cleaned. So I do not have to perfume data cleaning. If data had some null values or wrong values I can remove it by dropping null value rows if they were fewer, I can also replace the null values with mean, median or mode according to data. But since the data is cleaned I do not have to do any of that.</a:t>
            </a:r>
          </a:p>
        </p:txBody>
      </p:sp>
      <p:pic>
        <p:nvPicPr>
          <p:cNvPr id="30" name="Picture 29">
            <a:extLst>
              <a:ext uri="{FF2B5EF4-FFF2-40B4-BE49-F238E27FC236}">
                <a16:creationId xmlns:a16="http://schemas.microsoft.com/office/drawing/2014/main" id="{A5F016C3-8969-415E-BEA6-E87EC0024525}"/>
              </a:ext>
            </a:extLst>
          </p:cNvPr>
          <p:cNvPicPr>
            <a:picLocks noChangeAspect="1"/>
          </p:cNvPicPr>
          <p:nvPr/>
        </p:nvPicPr>
        <p:blipFill>
          <a:blip r:embed="rId3"/>
          <a:stretch>
            <a:fillRect/>
          </a:stretch>
        </p:blipFill>
        <p:spPr>
          <a:xfrm>
            <a:off x="305497" y="2000345"/>
            <a:ext cx="6352941" cy="3347159"/>
          </a:xfrm>
          <a:prstGeom prst="rect">
            <a:avLst/>
          </a:prstGeom>
        </p:spPr>
      </p:pic>
    </p:spTree>
    <p:extLst>
      <p:ext uri="{BB962C8B-B14F-4D97-AF65-F5344CB8AC3E}">
        <p14:creationId xmlns:p14="http://schemas.microsoft.com/office/powerpoint/2010/main" val="251972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F261E1D-6AC4-489C-AA6F-21B99C8AD960}"/>
              </a:ext>
            </a:extLst>
          </p:cNvPr>
          <p:cNvSpPr>
            <a:spLocks noGrp="1"/>
          </p:cNvSpPr>
          <p:nvPr>
            <p:ph type="title"/>
          </p:nvPr>
        </p:nvSpPr>
        <p:spPr/>
        <p:txBody>
          <a:bodyPr/>
          <a:lstStyle/>
          <a:p>
            <a:r>
              <a:rPr lang="en-IN" dirty="0"/>
              <a:t>Bar chart </a:t>
            </a:r>
          </a:p>
        </p:txBody>
      </p:sp>
      <p:pic>
        <p:nvPicPr>
          <p:cNvPr id="25" name="Picture 24">
            <a:extLst>
              <a:ext uri="{FF2B5EF4-FFF2-40B4-BE49-F238E27FC236}">
                <a16:creationId xmlns:a16="http://schemas.microsoft.com/office/drawing/2014/main" id="{F25A9AF0-AE83-458E-94B5-111E63C07CBE}"/>
              </a:ext>
            </a:extLst>
          </p:cNvPr>
          <p:cNvPicPr>
            <a:picLocks noChangeAspect="1"/>
          </p:cNvPicPr>
          <p:nvPr/>
        </p:nvPicPr>
        <p:blipFill>
          <a:blip r:embed="rId3"/>
          <a:stretch>
            <a:fillRect/>
          </a:stretch>
        </p:blipFill>
        <p:spPr>
          <a:xfrm>
            <a:off x="484632" y="1622510"/>
            <a:ext cx="7192379" cy="1971950"/>
          </a:xfrm>
          <a:prstGeom prst="rect">
            <a:avLst/>
          </a:prstGeom>
        </p:spPr>
      </p:pic>
      <p:sp>
        <p:nvSpPr>
          <p:cNvPr id="27" name="TextBox 26">
            <a:extLst>
              <a:ext uri="{FF2B5EF4-FFF2-40B4-BE49-F238E27FC236}">
                <a16:creationId xmlns:a16="http://schemas.microsoft.com/office/drawing/2014/main" id="{E400B576-8D16-4DAC-80C6-B767FE84707F}"/>
              </a:ext>
            </a:extLst>
          </p:cNvPr>
          <p:cNvSpPr txBox="1"/>
          <p:nvPr/>
        </p:nvSpPr>
        <p:spPr>
          <a:xfrm>
            <a:off x="587829" y="3902629"/>
            <a:ext cx="11064932" cy="923330"/>
          </a:xfrm>
          <a:prstGeom prst="rect">
            <a:avLst/>
          </a:prstGeom>
          <a:noFill/>
        </p:spPr>
        <p:txBody>
          <a:bodyPr wrap="square">
            <a:spAutoFit/>
          </a:bodyPr>
          <a:lstStyle/>
          <a:p>
            <a:r>
              <a:rPr lang="en-IN" dirty="0"/>
              <a:t>I have created a bar chart of car sold by cities. In this chart we can see the which state sole the most cars. We can see that north Carolina has sold most cars. Other cities kind of have similar sales while Portland being the lowest.</a:t>
            </a:r>
          </a:p>
        </p:txBody>
      </p:sp>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9" name="Picture 8">
            <a:extLst>
              <a:ext uri="{FF2B5EF4-FFF2-40B4-BE49-F238E27FC236}">
                <a16:creationId xmlns:a16="http://schemas.microsoft.com/office/drawing/2014/main" id="{8A4FAA4A-37E5-488C-90D6-154E5472D148}"/>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67078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7349144" y="1543813"/>
            <a:ext cx="4518122" cy="1688906"/>
          </a:xfrm>
        </p:spPr>
        <p:txBody>
          <a:bodyPr/>
          <a:lstStyle/>
          <a:p>
            <a:r>
              <a:rPr lang="en-US" b="0" dirty="0"/>
              <a:t>This pie chart represent the data of how many vehicles are on sale for each brand in data set.</a:t>
            </a:r>
          </a:p>
        </p:txBody>
      </p:sp>
      <p:sp>
        <p:nvSpPr>
          <p:cNvPr id="8" name="Title 5">
            <a:extLst>
              <a:ext uri="{FF2B5EF4-FFF2-40B4-BE49-F238E27FC236}">
                <a16:creationId xmlns:a16="http://schemas.microsoft.com/office/drawing/2014/main" id="{04964487-850F-4199-AF71-41FABE7CAD4A}"/>
              </a:ext>
            </a:extLst>
          </p:cNvPr>
          <p:cNvSpPr txBox="1">
            <a:spLocks/>
          </p:cNvSpPr>
          <p:nvPr/>
        </p:nvSpPr>
        <p:spPr>
          <a:xfrm>
            <a:off x="484632" y="0"/>
            <a:ext cx="4518122" cy="92597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accent6"/>
                </a:solidFill>
                <a:latin typeface="+mn-lt"/>
                <a:ea typeface="+mj-ea"/>
                <a:cs typeface="+mj-cs"/>
              </a:defRPr>
            </a:lvl1pPr>
          </a:lstStyle>
          <a:p>
            <a:r>
              <a:rPr lang="en-US" sz="4400" dirty="0">
                <a:latin typeface="Posterama Text Black (Headings)"/>
              </a:rPr>
              <a:t>Pie chart</a:t>
            </a:r>
          </a:p>
        </p:txBody>
      </p:sp>
      <p:pic>
        <p:nvPicPr>
          <p:cNvPr id="9" name="Picture 8">
            <a:extLst>
              <a:ext uri="{FF2B5EF4-FFF2-40B4-BE49-F238E27FC236}">
                <a16:creationId xmlns:a16="http://schemas.microsoft.com/office/drawing/2014/main" id="{81B13C2A-6252-4E6B-B228-35AE1F47C267}"/>
              </a:ext>
            </a:extLst>
          </p:cNvPr>
          <p:cNvPicPr>
            <a:picLocks noChangeAspect="1"/>
          </p:cNvPicPr>
          <p:nvPr/>
        </p:nvPicPr>
        <p:blipFill>
          <a:blip r:embed="rId3"/>
          <a:stretch>
            <a:fillRect/>
          </a:stretch>
        </p:blipFill>
        <p:spPr>
          <a:xfrm>
            <a:off x="218833" y="925975"/>
            <a:ext cx="6916115" cy="2924583"/>
          </a:xfrm>
          <a:prstGeom prst="rect">
            <a:avLst/>
          </a:prstGeom>
        </p:spPr>
      </p:pic>
      <p:sp>
        <p:nvSpPr>
          <p:cNvPr id="13" name="TextBox 12">
            <a:extLst>
              <a:ext uri="{FF2B5EF4-FFF2-40B4-BE49-F238E27FC236}">
                <a16:creationId xmlns:a16="http://schemas.microsoft.com/office/drawing/2014/main" id="{741EDE22-8056-4FEA-B5BC-9A22E751C4EB}"/>
              </a:ext>
            </a:extLst>
          </p:cNvPr>
          <p:cNvSpPr txBox="1"/>
          <p:nvPr/>
        </p:nvSpPr>
        <p:spPr>
          <a:xfrm>
            <a:off x="4302108" y="3909596"/>
            <a:ext cx="7565157" cy="1754326"/>
          </a:xfrm>
          <a:prstGeom prst="rect">
            <a:avLst/>
          </a:prstGeom>
          <a:noFill/>
        </p:spPr>
        <p:txBody>
          <a:bodyPr wrap="square">
            <a:spAutoFit/>
          </a:bodyPr>
          <a:lstStyle/>
          <a:p>
            <a:r>
              <a:rPr lang="en-IN" dirty="0"/>
              <a:t>I have first get the name and frequency count of brand name so that I can display the numbers. I have also got the percentages for each brand out of total. Finally used </a:t>
            </a:r>
            <a:r>
              <a:rPr lang="en-IN" dirty="0" err="1"/>
              <a:t>ggplot</a:t>
            </a:r>
            <a:r>
              <a:rPr lang="en-IN" dirty="0"/>
              <a:t> to create a bar chart and then convert it to a pie chart with percentages as labels. The chart shows that most of the cars are on sales are from Mahindra followed by Mahindra, Toyota, Hyundai and so on. While the cars from </a:t>
            </a:r>
            <a:r>
              <a:rPr lang="en-IN" dirty="0" err="1"/>
              <a:t>Prazo</a:t>
            </a:r>
            <a:r>
              <a:rPr lang="en-IN" dirty="0"/>
              <a:t> and Renault were least on sale. </a:t>
            </a:r>
          </a:p>
        </p:txBody>
      </p:sp>
    </p:spTree>
    <p:extLst>
      <p:ext uri="{BB962C8B-B14F-4D97-AF65-F5344CB8AC3E}">
        <p14:creationId xmlns:p14="http://schemas.microsoft.com/office/powerpoint/2010/main" val="329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D1C510F-C805-42C8-876B-9AF23E6935CE}"/>
              </a:ext>
            </a:extLst>
          </p:cNvPr>
          <p:cNvPicPr>
            <a:picLocks noChangeAspect="1"/>
          </p:cNvPicPr>
          <p:nvPr/>
        </p:nvPicPr>
        <p:blipFill>
          <a:blip r:embed="rId3"/>
          <a:stretch>
            <a:fillRect/>
          </a:stretch>
        </p:blipFill>
        <p:spPr>
          <a:xfrm>
            <a:off x="1954677" y="0"/>
            <a:ext cx="8282645" cy="6858000"/>
          </a:xfrm>
          <a:prstGeom prst="rect">
            <a:avLst/>
          </a:prstGeom>
        </p:spPr>
      </p:pic>
    </p:spTree>
    <p:extLst>
      <p:ext uri="{BB962C8B-B14F-4D97-AF65-F5344CB8AC3E}">
        <p14:creationId xmlns:p14="http://schemas.microsoft.com/office/powerpoint/2010/main" val="362126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479" y="274955"/>
            <a:ext cx="10889796" cy="1418998"/>
          </a:xfrm>
        </p:spPr>
        <p:txBody>
          <a:bodyPr/>
          <a:lstStyle/>
          <a:p>
            <a:r>
              <a:rPr lang="en-US" dirty="0"/>
              <a:t>Scatter plot </a:t>
            </a:r>
          </a:p>
        </p:txBody>
      </p:sp>
      <p:pic>
        <p:nvPicPr>
          <p:cNvPr id="9" name="Picture 8">
            <a:extLst>
              <a:ext uri="{FF2B5EF4-FFF2-40B4-BE49-F238E27FC236}">
                <a16:creationId xmlns:a16="http://schemas.microsoft.com/office/drawing/2014/main" id="{D53EA167-98FE-4A27-8FF3-3692D569FF12}"/>
              </a:ext>
            </a:extLst>
          </p:cNvPr>
          <p:cNvPicPr>
            <a:picLocks noChangeAspect="1"/>
          </p:cNvPicPr>
          <p:nvPr/>
        </p:nvPicPr>
        <p:blipFill>
          <a:blip r:embed="rId3"/>
          <a:stretch>
            <a:fillRect/>
          </a:stretch>
        </p:blipFill>
        <p:spPr>
          <a:xfrm>
            <a:off x="581479" y="1314155"/>
            <a:ext cx="6639852" cy="2114845"/>
          </a:xfrm>
          <a:prstGeom prst="rect">
            <a:avLst/>
          </a:prstGeom>
        </p:spPr>
      </p:pic>
      <p:sp>
        <p:nvSpPr>
          <p:cNvPr id="12" name="TextBox 11">
            <a:extLst>
              <a:ext uri="{FF2B5EF4-FFF2-40B4-BE49-F238E27FC236}">
                <a16:creationId xmlns:a16="http://schemas.microsoft.com/office/drawing/2014/main" id="{81695449-D7A4-4E6C-AE6D-BC785F03E346}"/>
              </a:ext>
            </a:extLst>
          </p:cNvPr>
          <p:cNvSpPr txBox="1"/>
          <p:nvPr/>
        </p:nvSpPr>
        <p:spPr>
          <a:xfrm>
            <a:off x="7221331" y="1314155"/>
            <a:ext cx="4642720" cy="2031325"/>
          </a:xfrm>
          <a:prstGeom prst="rect">
            <a:avLst/>
          </a:prstGeom>
          <a:noFill/>
        </p:spPr>
        <p:txBody>
          <a:bodyPr wrap="square">
            <a:spAutoFit/>
          </a:bodyPr>
          <a:lstStyle/>
          <a:p>
            <a:r>
              <a:rPr lang="en-IN" dirty="0"/>
              <a:t>I have used </a:t>
            </a:r>
            <a:r>
              <a:rPr lang="en-IN" dirty="0" err="1"/>
              <a:t>dplyr</a:t>
            </a:r>
            <a:r>
              <a:rPr lang="en-IN" dirty="0"/>
              <a:t> library to get the car price grouped by the car type.</a:t>
            </a:r>
          </a:p>
          <a:p>
            <a:endParaRPr lang="en-IN" dirty="0"/>
          </a:p>
          <a:p>
            <a:r>
              <a:rPr lang="en-IN" dirty="0"/>
              <a:t>The scatter plot show the how the car price is scattered for each of the car types. The car types are convertible, hatchback, sedan, </a:t>
            </a:r>
            <a:r>
              <a:rPr lang="en-IN" dirty="0" err="1"/>
              <a:t>suv</a:t>
            </a:r>
            <a:r>
              <a:rPr lang="en-IN" dirty="0"/>
              <a:t> and truck.</a:t>
            </a:r>
          </a:p>
        </p:txBody>
      </p:sp>
      <p:sp>
        <p:nvSpPr>
          <p:cNvPr id="13" name="TextBox 12">
            <a:extLst>
              <a:ext uri="{FF2B5EF4-FFF2-40B4-BE49-F238E27FC236}">
                <a16:creationId xmlns:a16="http://schemas.microsoft.com/office/drawing/2014/main" id="{9892D7BB-12B9-44C4-AD16-11F3CAC3BAF6}"/>
              </a:ext>
            </a:extLst>
          </p:cNvPr>
          <p:cNvSpPr txBox="1"/>
          <p:nvPr/>
        </p:nvSpPr>
        <p:spPr>
          <a:xfrm>
            <a:off x="581478" y="3537995"/>
            <a:ext cx="6639851" cy="2308324"/>
          </a:xfrm>
          <a:prstGeom prst="rect">
            <a:avLst/>
          </a:prstGeom>
          <a:noFill/>
        </p:spPr>
        <p:txBody>
          <a:bodyPr wrap="square">
            <a:spAutoFit/>
          </a:bodyPr>
          <a:lstStyle/>
          <a:p>
            <a:r>
              <a:rPr lang="en-IN" dirty="0"/>
              <a:t>In the chart we can see the price range for convertible is highest where most of the car price ranges between 8500 to 11000 USD. While hatchbacks has the lowers range stating those car usually get the low return values. However in the chart we can see that hatchbacks has more data points which state that people are selling more hatchback car, same goes for SUVs however price range for SUVs are higher. While sedan and truck type of car price and cars on sales are more or less similar. </a:t>
            </a:r>
          </a:p>
        </p:txBody>
      </p:sp>
    </p:spTree>
    <p:extLst>
      <p:ext uri="{BB962C8B-B14F-4D97-AF65-F5344CB8AC3E}">
        <p14:creationId xmlns:p14="http://schemas.microsoft.com/office/powerpoint/2010/main" val="1246021298"/>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purl.org/dc/terms/"/>
    <ds:schemaRef ds:uri="71af3243-3dd4-4a8d-8c0d-dd76da1f02a5"/>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230e9df3-be65-4c73-a93b-d1236ebd677e"/>
    <ds:schemaRef ds:uri="16c05727-aa75-4e4a-9b5f-8a80a1165891"/>
    <ds:schemaRef ds:uri="http://schemas.microsoft.com/sharepoint/v3"/>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73</TotalTime>
  <Words>519</Words>
  <Application>Microsoft Office PowerPoint</Application>
  <PresentationFormat>Widescreen</PresentationFormat>
  <Paragraphs>43</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等线</vt:lpstr>
      <vt:lpstr>Abadi</vt:lpstr>
      <vt:lpstr>Arial</vt:lpstr>
      <vt:lpstr>Calibri</vt:lpstr>
      <vt:lpstr>Posterama Text Black</vt:lpstr>
      <vt:lpstr>Posterama Text Black (Headings)</vt:lpstr>
      <vt:lpstr>Posterama Text SemiBold</vt:lpstr>
      <vt:lpstr>Custom​​</vt:lpstr>
      <vt:lpstr>Data Analysis using R</vt:lpstr>
      <vt:lpstr>Overview</vt:lpstr>
      <vt:lpstr>Introduction</vt:lpstr>
      <vt:lpstr>Data cleaning</vt:lpstr>
      <vt:lpstr>Bar chart </vt:lpstr>
      <vt:lpstr>PowerPoint Presentation</vt:lpstr>
      <vt:lpstr>This pie chart represent the data of how many vehicles are on sale for each brand in data set.</vt:lpstr>
      <vt:lpstr>PowerPoint Presentation</vt:lpstr>
      <vt:lpstr>Scatter plot </vt:lpstr>
      <vt:lpstr>PowerPoint Presentation</vt:lpstr>
      <vt:lpstr>Creating charts are one of the crucial part of a data scientist or analyst. Charts can tell more stories then directly looking at the data. We can get more insights about the data which will help us to give a strong recommendations to business to improve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dc:title>
  <dc:creator>Abhishek Dhanani</dc:creator>
  <cp:lastModifiedBy>Abhishek Dhanani</cp:lastModifiedBy>
  <cp:revision>9</cp:revision>
  <dcterms:created xsi:type="dcterms:W3CDTF">2025-02-12T15:31:57Z</dcterms:created>
  <dcterms:modified xsi:type="dcterms:W3CDTF">2025-02-12T16:50:38Z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