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7" d="100"/>
          <a:sy n="57" d="100"/>
        </p:scale>
        <p:origin x="9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E854E-8D81-4CB3-8AD1-500B20452F07}" type="datetimeFigureOut">
              <a:rPr lang="en-US" smtClean="0"/>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B3132A-F0D3-4E07-9FAC-73AB83C5CACF}" type="slidenum">
              <a:rPr lang="en-US" smtClean="0"/>
              <a:t>‹#›</a:t>
            </a:fld>
            <a:endParaRPr lang="en-US"/>
          </a:p>
        </p:txBody>
      </p:sp>
    </p:spTree>
    <p:extLst>
      <p:ext uri="{BB962C8B-B14F-4D97-AF65-F5344CB8AC3E}">
        <p14:creationId xmlns:p14="http://schemas.microsoft.com/office/powerpoint/2010/main" val="363139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B433F3-C51C-69D8-8426-259BDB28B379}"/>
              </a:ext>
            </a:extLst>
          </p:cNvPr>
          <p:cNvPicPr>
            <a:picLocks noChangeAspect="1"/>
          </p:cNvPicPr>
          <p:nvPr/>
        </p:nvPicPr>
        <p:blipFill>
          <a:blip r:embed="rId2"/>
          <a:stretch>
            <a:fillRect/>
          </a:stretch>
        </p:blipFill>
        <p:spPr>
          <a:xfrm>
            <a:off x="1616614" y="933381"/>
            <a:ext cx="1601916" cy="633778"/>
          </a:xfrm>
          <a:prstGeom prst="rect">
            <a:avLst/>
          </a:prstGeom>
        </p:spPr>
      </p:pic>
      <p:pic>
        <p:nvPicPr>
          <p:cNvPr id="5" name="Picture 4">
            <a:extLst>
              <a:ext uri="{FF2B5EF4-FFF2-40B4-BE49-F238E27FC236}">
                <a16:creationId xmlns:a16="http://schemas.microsoft.com/office/drawing/2014/main" id="{ACBD52BE-28A8-CDAE-FC16-078436FC183B}"/>
              </a:ext>
            </a:extLst>
          </p:cNvPr>
          <p:cNvPicPr>
            <a:picLocks noChangeAspect="1"/>
          </p:cNvPicPr>
          <p:nvPr/>
        </p:nvPicPr>
        <p:blipFill>
          <a:blip r:embed="rId3"/>
          <a:stretch>
            <a:fillRect/>
          </a:stretch>
        </p:blipFill>
        <p:spPr>
          <a:xfrm>
            <a:off x="8437207" y="1001469"/>
            <a:ext cx="1885950" cy="565690"/>
          </a:xfrm>
          <a:prstGeom prst="rect">
            <a:avLst/>
          </a:prstGeom>
        </p:spPr>
      </p:pic>
      <p:sp>
        <p:nvSpPr>
          <p:cNvPr id="6" name="TextBox 5">
            <a:extLst>
              <a:ext uri="{FF2B5EF4-FFF2-40B4-BE49-F238E27FC236}">
                <a16:creationId xmlns:a16="http://schemas.microsoft.com/office/drawing/2014/main" id="{9F583B50-08A3-B838-B491-DAEF838F1869}"/>
              </a:ext>
            </a:extLst>
          </p:cNvPr>
          <p:cNvSpPr txBox="1"/>
          <p:nvPr/>
        </p:nvSpPr>
        <p:spPr>
          <a:xfrm>
            <a:off x="1497135" y="1865419"/>
            <a:ext cx="8864859" cy="2862322"/>
          </a:xfrm>
          <a:prstGeom prst="rect">
            <a:avLst/>
          </a:prstGeom>
          <a:noFill/>
        </p:spPr>
        <p:txBody>
          <a:bodyPr wrap="square">
            <a:spAutoFit/>
          </a:bodyPr>
          <a:lstStyle/>
          <a:p>
            <a:pPr algn="ctr"/>
            <a:r>
              <a:rPr lang="en-US" sz="6000" b="1"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Mastering SQL</a:t>
            </a:r>
            <a:r>
              <a:rPr lang="en-US" sz="60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 </a:t>
            </a:r>
            <a:r>
              <a:rPr lang="en-US" sz="6000" b="1"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for EDA:       A Comprehensive Project Guide</a:t>
            </a:r>
            <a:endParaRPr lang="en-US" sz="4400" b="1"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pic>
        <p:nvPicPr>
          <p:cNvPr id="7" name="Picture 6">
            <a:extLst>
              <a:ext uri="{FF2B5EF4-FFF2-40B4-BE49-F238E27FC236}">
                <a16:creationId xmlns:a16="http://schemas.microsoft.com/office/drawing/2014/main" id="{D9DD6144-96B4-8933-91FF-A3D225FAFFF2}"/>
              </a:ext>
            </a:extLst>
          </p:cNvPr>
          <p:cNvPicPr>
            <a:picLocks noChangeAspect="1"/>
          </p:cNvPicPr>
          <p:nvPr/>
        </p:nvPicPr>
        <p:blipFill>
          <a:blip r:embed="rId4"/>
          <a:stretch>
            <a:fillRect/>
          </a:stretch>
        </p:blipFill>
        <p:spPr>
          <a:xfrm>
            <a:off x="9198638" y="4708482"/>
            <a:ext cx="1124519" cy="1124519"/>
          </a:xfrm>
          <a:prstGeom prst="rect">
            <a:avLst/>
          </a:prstGeom>
          <a:ln w="9525">
            <a:solidFill>
              <a:schemeClr val="bg1"/>
            </a:solidFill>
          </a:ln>
        </p:spPr>
      </p:pic>
      <p:pic>
        <p:nvPicPr>
          <p:cNvPr id="8" name="Picture 7">
            <a:extLst>
              <a:ext uri="{FF2B5EF4-FFF2-40B4-BE49-F238E27FC236}">
                <a16:creationId xmlns:a16="http://schemas.microsoft.com/office/drawing/2014/main" id="{C84A475D-A956-335F-2988-152D67E0BE40}"/>
              </a:ext>
            </a:extLst>
          </p:cNvPr>
          <p:cNvPicPr>
            <a:picLocks noChangeAspect="1"/>
          </p:cNvPicPr>
          <p:nvPr/>
        </p:nvPicPr>
        <p:blipFill>
          <a:blip r:embed="rId5"/>
          <a:stretch>
            <a:fillRect/>
          </a:stretch>
        </p:blipFill>
        <p:spPr>
          <a:xfrm>
            <a:off x="1454524" y="4827161"/>
            <a:ext cx="1005840" cy="1005840"/>
          </a:xfrm>
          <a:prstGeom prst="rect">
            <a:avLst/>
          </a:prstGeom>
        </p:spPr>
      </p:pic>
      <p:sp>
        <p:nvSpPr>
          <p:cNvPr id="9" name="TextBox 8">
            <a:extLst>
              <a:ext uri="{FF2B5EF4-FFF2-40B4-BE49-F238E27FC236}">
                <a16:creationId xmlns:a16="http://schemas.microsoft.com/office/drawing/2014/main" id="{B0C84C60-4B93-C699-2DAB-97F9A4E4B432}"/>
              </a:ext>
            </a:extLst>
          </p:cNvPr>
          <p:cNvSpPr txBox="1"/>
          <p:nvPr/>
        </p:nvSpPr>
        <p:spPr>
          <a:xfrm>
            <a:off x="3338275" y="1001469"/>
            <a:ext cx="5015802"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SQL Data Analysis Project </a:t>
            </a:r>
          </a:p>
        </p:txBody>
      </p:sp>
      <p:sp>
        <p:nvSpPr>
          <p:cNvPr id="10" name="TextBox 9">
            <a:extLst>
              <a:ext uri="{FF2B5EF4-FFF2-40B4-BE49-F238E27FC236}">
                <a16:creationId xmlns:a16="http://schemas.microsoft.com/office/drawing/2014/main" id="{B3C412A9-7F84-82E6-B2FE-2189FEFAE2E4}"/>
              </a:ext>
            </a:extLst>
          </p:cNvPr>
          <p:cNvSpPr txBox="1"/>
          <p:nvPr/>
        </p:nvSpPr>
        <p:spPr>
          <a:xfrm>
            <a:off x="4319252" y="5342309"/>
            <a:ext cx="3020498" cy="400110"/>
          </a:xfrm>
          <a:prstGeom prst="rect">
            <a:avLst/>
          </a:prstGeom>
          <a:gradFill flip="none" rotWithShape="1">
            <a:gsLst>
              <a:gs pos="0">
                <a:schemeClr val="accent1">
                  <a:lumMod val="70000"/>
                  <a:lumOff val="30000"/>
                  <a:alpha val="7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p:spPr>
        <p:txBody>
          <a:bodyPr wrap="square">
            <a:spAutoFit/>
          </a:bodyPr>
          <a:lstStyle/>
          <a:p>
            <a:r>
              <a:rPr lang="en-US" sz="2000" b="1" dirty="0">
                <a:solidFill>
                  <a:srgbClr val="002060"/>
                </a:solidFill>
              </a:rPr>
              <a:t>    ProgrammingIsFun</a:t>
            </a:r>
          </a:p>
        </p:txBody>
      </p:sp>
    </p:spTree>
    <p:extLst>
      <p:ext uri="{BB962C8B-B14F-4D97-AF65-F5344CB8AC3E}">
        <p14:creationId xmlns:p14="http://schemas.microsoft.com/office/powerpoint/2010/main" val="373773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521FD0-A9DC-E66D-6C13-82523C6510C9}"/>
              </a:ext>
            </a:extLst>
          </p:cNvPr>
          <p:cNvPicPr>
            <a:picLocks noChangeAspect="1"/>
          </p:cNvPicPr>
          <p:nvPr/>
        </p:nvPicPr>
        <p:blipFill>
          <a:blip r:embed="rId2"/>
          <a:stretch>
            <a:fillRect/>
          </a:stretch>
        </p:blipFill>
        <p:spPr>
          <a:xfrm>
            <a:off x="1856831" y="5408856"/>
            <a:ext cx="1679171" cy="584297"/>
          </a:xfrm>
          <a:prstGeom prst="rect">
            <a:avLst/>
          </a:prstGeom>
        </p:spPr>
      </p:pic>
      <p:pic>
        <p:nvPicPr>
          <p:cNvPr id="3" name="Picture 2">
            <a:extLst>
              <a:ext uri="{FF2B5EF4-FFF2-40B4-BE49-F238E27FC236}">
                <a16:creationId xmlns:a16="http://schemas.microsoft.com/office/drawing/2014/main" id="{2644976C-039F-6888-1E23-EB425E564D04}"/>
              </a:ext>
            </a:extLst>
          </p:cNvPr>
          <p:cNvPicPr>
            <a:picLocks noChangeAspect="1"/>
          </p:cNvPicPr>
          <p:nvPr/>
        </p:nvPicPr>
        <p:blipFill>
          <a:blip r:embed="rId3"/>
          <a:stretch>
            <a:fillRect/>
          </a:stretch>
        </p:blipFill>
        <p:spPr>
          <a:xfrm>
            <a:off x="7771336" y="5378318"/>
            <a:ext cx="1885950" cy="584298"/>
          </a:xfrm>
          <a:prstGeom prst="rect">
            <a:avLst/>
          </a:prstGeom>
        </p:spPr>
      </p:pic>
      <p:sp>
        <p:nvSpPr>
          <p:cNvPr id="4" name="TextBox 3">
            <a:extLst>
              <a:ext uri="{FF2B5EF4-FFF2-40B4-BE49-F238E27FC236}">
                <a16:creationId xmlns:a16="http://schemas.microsoft.com/office/drawing/2014/main" id="{F7F019E9-2846-B513-2FFF-272CE8E2EEAB}"/>
              </a:ext>
            </a:extLst>
          </p:cNvPr>
          <p:cNvSpPr txBox="1"/>
          <p:nvPr/>
        </p:nvSpPr>
        <p:spPr>
          <a:xfrm>
            <a:off x="3536002" y="5408857"/>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5" name="TextBox 4">
            <a:extLst>
              <a:ext uri="{FF2B5EF4-FFF2-40B4-BE49-F238E27FC236}">
                <a16:creationId xmlns:a16="http://schemas.microsoft.com/office/drawing/2014/main" id="{BF4BCF5B-4128-1CA9-0EBF-E9FDF308A0BE}"/>
              </a:ext>
            </a:extLst>
          </p:cNvPr>
          <p:cNvSpPr txBox="1"/>
          <p:nvPr/>
        </p:nvSpPr>
        <p:spPr>
          <a:xfrm>
            <a:off x="1360810" y="1798033"/>
            <a:ext cx="8864859" cy="3046988"/>
          </a:xfrm>
          <a:prstGeom prst="rect">
            <a:avLst/>
          </a:prstGeom>
          <a:noFill/>
        </p:spPr>
        <p:txBody>
          <a:bodyPr wrap="square">
            <a:spAutoFit/>
          </a:bodyPr>
          <a:lstStyle/>
          <a:p>
            <a:r>
              <a:rPr lang="en-US" sz="32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 </a:t>
            </a:r>
            <a:r>
              <a:rPr lang="en-US" sz="28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 </a:t>
            </a:r>
            <a:r>
              <a:rPr lang="en-US" sz="32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Construct a column that describes each sale and is called summary. The sentence should include who sold the NFT Name, who bought the NFT, who sold the NFT, the date, and what price it was sold for in USD rounded to the nearest thousandth</a:t>
            </a:r>
            <a:r>
              <a:rPr lang="en-US" sz="32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a:t>
            </a:r>
            <a:endParaRPr lang="en-US" sz="2000" dirty="0">
              <a:ln w="0"/>
              <a:solidFill>
                <a:schemeClr val="tx1">
                  <a:lumMod val="10000"/>
                  <a:lumOff val="90000"/>
                </a:schemeClr>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24393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40281C-DAE1-3DB8-A5C6-BD220BAC6F65}"/>
              </a:ext>
            </a:extLst>
          </p:cNvPr>
          <p:cNvPicPr>
            <a:picLocks noChangeAspect="1"/>
          </p:cNvPicPr>
          <p:nvPr/>
        </p:nvPicPr>
        <p:blipFill>
          <a:blip r:embed="rId2"/>
          <a:stretch>
            <a:fillRect/>
          </a:stretch>
        </p:blipFill>
        <p:spPr>
          <a:xfrm>
            <a:off x="2091006" y="5219286"/>
            <a:ext cx="1679171" cy="584297"/>
          </a:xfrm>
          <a:prstGeom prst="rect">
            <a:avLst/>
          </a:prstGeom>
        </p:spPr>
      </p:pic>
      <p:pic>
        <p:nvPicPr>
          <p:cNvPr id="3" name="Picture 2">
            <a:extLst>
              <a:ext uri="{FF2B5EF4-FFF2-40B4-BE49-F238E27FC236}">
                <a16:creationId xmlns:a16="http://schemas.microsoft.com/office/drawing/2014/main" id="{3D818E66-078F-F2EE-84BA-82FF370E085E}"/>
              </a:ext>
            </a:extLst>
          </p:cNvPr>
          <p:cNvPicPr>
            <a:picLocks noChangeAspect="1"/>
          </p:cNvPicPr>
          <p:nvPr/>
        </p:nvPicPr>
        <p:blipFill>
          <a:blip r:embed="rId3"/>
          <a:stretch>
            <a:fillRect/>
          </a:stretch>
        </p:blipFill>
        <p:spPr>
          <a:xfrm>
            <a:off x="8005511" y="5188748"/>
            <a:ext cx="1885950" cy="584298"/>
          </a:xfrm>
          <a:prstGeom prst="rect">
            <a:avLst/>
          </a:prstGeom>
        </p:spPr>
      </p:pic>
      <p:sp>
        <p:nvSpPr>
          <p:cNvPr id="4" name="TextBox 3">
            <a:extLst>
              <a:ext uri="{FF2B5EF4-FFF2-40B4-BE49-F238E27FC236}">
                <a16:creationId xmlns:a16="http://schemas.microsoft.com/office/drawing/2014/main" id="{40709A39-9071-010E-14C7-56CEE1F6851A}"/>
              </a:ext>
            </a:extLst>
          </p:cNvPr>
          <p:cNvSpPr txBox="1"/>
          <p:nvPr/>
        </p:nvSpPr>
        <p:spPr>
          <a:xfrm>
            <a:off x="3770177" y="5219287"/>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5" name="TextBox 4">
            <a:extLst>
              <a:ext uri="{FF2B5EF4-FFF2-40B4-BE49-F238E27FC236}">
                <a16:creationId xmlns:a16="http://schemas.microsoft.com/office/drawing/2014/main" id="{88BA37E8-C181-EFF5-6182-C8237ADAE2CC}"/>
              </a:ext>
            </a:extLst>
          </p:cNvPr>
          <p:cNvSpPr txBox="1"/>
          <p:nvPr/>
        </p:nvSpPr>
        <p:spPr>
          <a:xfrm>
            <a:off x="1528483" y="1857845"/>
            <a:ext cx="8864859" cy="2062103"/>
          </a:xfrm>
          <a:prstGeom prst="rect">
            <a:avLst/>
          </a:prstGeom>
          <a:noFill/>
        </p:spPr>
        <p:txBody>
          <a:bodyPr wrap="square">
            <a:spAutoFit/>
          </a:bodyPr>
          <a:lstStyle/>
          <a:p>
            <a:r>
              <a:rPr lang="en-US" sz="28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 </a:t>
            </a:r>
            <a:r>
              <a:rPr lang="en-US" sz="32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Create a view called “1919_purchases” and contains any sales where “0x1919db36ca2fa2e15f9000fd9cdc2edcf863e685” was the buyer.</a:t>
            </a:r>
            <a:endParaRPr lang="en-US" sz="20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227955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15E609-EA6D-C83E-F3B3-1190EDFB99BD}"/>
              </a:ext>
            </a:extLst>
          </p:cNvPr>
          <p:cNvPicPr>
            <a:picLocks noChangeAspect="1"/>
          </p:cNvPicPr>
          <p:nvPr/>
        </p:nvPicPr>
        <p:blipFill>
          <a:blip r:embed="rId2"/>
          <a:stretch>
            <a:fillRect/>
          </a:stretch>
        </p:blipFill>
        <p:spPr>
          <a:xfrm>
            <a:off x="2102157" y="4940505"/>
            <a:ext cx="1679171" cy="584297"/>
          </a:xfrm>
          <a:prstGeom prst="rect">
            <a:avLst/>
          </a:prstGeom>
        </p:spPr>
      </p:pic>
      <p:pic>
        <p:nvPicPr>
          <p:cNvPr id="3" name="Picture 2">
            <a:extLst>
              <a:ext uri="{FF2B5EF4-FFF2-40B4-BE49-F238E27FC236}">
                <a16:creationId xmlns:a16="http://schemas.microsoft.com/office/drawing/2014/main" id="{C13535B4-8C37-4B8F-CB58-D028BAB87B09}"/>
              </a:ext>
            </a:extLst>
          </p:cNvPr>
          <p:cNvPicPr>
            <a:picLocks noChangeAspect="1"/>
          </p:cNvPicPr>
          <p:nvPr/>
        </p:nvPicPr>
        <p:blipFill>
          <a:blip r:embed="rId3"/>
          <a:stretch>
            <a:fillRect/>
          </a:stretch>
        </p:blipFill>
        <p:spPr>
          <a:xfrm>
            <a:off x="8016662" y="4909967"/>
            <a:ext cx="1885950" cy="584298"/>
          </a:xfrm>
          <a:prstGeom prst="rect">
            <a:avLst/>
          </a:prstGeom>
        </p:spPr>
      </p:pic>
      <p:sp>
        <p:nvSpPr>
          <p:cNvPr id="4" name="TextBox 3">
            <a:extLst>
              <a:ext uri="{FF2B5EF4-FFF2-40B4-BE49-F238E27FC236}">
                <a16:creationId xmlns:a16="http://schemas.microsoft.com/office/drawing/2014/main" id="{665A8FC7-6EEC-5827-9730-EACA10CC44A4}"/>
              </a:ext>
            </a:extLst>
          </p:cNvPr>
          <p:cNvSpPr txBox="1"/>
          <p:nvPr/>
        </p:nvSpPr>
        <p:spPr>
          <a:xfrm>
            <a:off x="3781328" y="4940506"/>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5" name="TextBox 4">
            <a:extLst>
              <a:ext uri="{FF2B5EF4-FFF2-40B4-BE49-F238E27FC236}">
                <a16:creationId xmlns:a16="http://schemas.microsoft.com/office/drawing/2014/main" id="{FE3B3173-1D93-4063-32C8-831B0942C64D}"/>
              </a:ext>
            </a:extLst>
          </p:cNvPr>
          <p:cNvSpPr txBox="1"/>
          <p:nvPr/>
        </p:nvSpPr>
        <p:spPr>
          <a:xfrm>
            <a:off x="1762659" y="2351782"/>
            <a:ext cx="8864859" cy="1077218"/>
          </a:xfrm>
          <a:prstGeom prst="rect">
            <a:avLst/>
          </a:prstGeom>
          <a:noFill/>
        </p:spPr>
        <p:txBody>
          <a:bodyPr wrap="square">
            <a:spAutoFit/>
          </a:bodyPr>
          <a:lstStyle/>
          <a:p>
            <a:r>
              <a:rPr lang="en-US" sz="32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 </a:t>
            </a:r>
            <a:r>
              <a:rPr lang="en-US" sz="28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 </a:t>
            </a:r>
            <a:r>
              <a:rPr lang="en-US" sz="3200" b="1" u="sng"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C</a:t>
            </a:r>
            <a:r>
              <a:rPr lang="en-US" sz="32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reate a histogram of ETH price ranges. Round to the nearest hundred value.</a:t>
            </a:r>
            <a:endParaRPr lang="en-US" sz="20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271685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0AD0DD-4EF9-DF64-6716-06766190C7D9}"/>
              </a:ext>
            </a:extLst>
          </p:cNvPr>
          <p:cNvPicPr>
            <a:picLocks noChangeAspect="1"/>
          </p:cNvPicPr>
          <p:nvPr/>
        </p:nvPicPr>
        <p:blipFill>
          <a:blip r:embed="rId2"/>
          <a:stretch>
            <a:fillRect/>
          </a:stretch>
        </p:blipFill>
        <p:spPr>
          <a:xfrm>
            <a:off x="2299162" y="5570489"/>
            <a:ext cx="1679171" cy="584297"/>
          </a:xfrm>
          <a:prstGeom prst="rect">
            <a:avLst/>
          </a:prstGeom>
        </p:spPr>
      </p:pic>
      <p:pic>
        <p:nvPicPr>
          <p:cNvPr id="3" name="Picture 2">
            <a:extLst>
              <a:ext uri="{FF2B5EF4-FFF2-40B4-BE49-F238E27FC236}">
                <a16:creationId xmlns:a16="http://schemas.microsoft.com/office/drawing/2014/main" id="{3B304CE4-AE2B-DD98-14C5-FAFD7017D7E1}"/>
              </a:ext>
            </a:extLst>
          </p:cNvPr>
          <p:cNvPicPr>
            <a:picLocks noChangeAspect="1"/>
          </p:cNvPicPr>
          <p:nvPr/>
        </p:nvPicPr>
        <p:blipFill>
          <a:blip r:embed="rId3"/>
          <a:stretch>
            <a:fillRect/>
          </a:stretch>
        </p:blipFill>
        <p:spPr>
          <a:xfrm>
            <a:off x="8213667" y="5539951"/>
            <a:ext cx="1885950" cy="584298"/>
          </a:xfrm>
          <a:prstGeom prst="rect">
            <a:avLst/>
          </a:prstGeom>
        </p:spPr>
      </p:pic>
      <p:sp>
        <p:nvSpPr>
          <p:cNvPr id="4" name="TextBox 3">
            <a:extLst>
              <a:ext uri="{FF2B5EF4-FFF2-40B4-BE49-F238E27FC236}">
                <a16:creationId xmlns:a16="http://schemas.microsoft.com/office/drawing/2014/main" id="{F51F8AEF-50F9-AC7E-032B-74A266AE86B0}"/>
              </a:ext>
            </a:extLst>
          </p:cNvPr>
          <p:cNvSpPr txBox="1"/>
          <p:nvPr/>
        </p:nvSpPr>
        <p:spPr>
          <a:xfrm>
            <a:off x="3978333" y="5570490"/>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5" name="TextBox 4">
            <a:extLst>
              <a:ext uri="{FF2B5EF4-FFF2-40B4-BE49-F238E27FC236}">
                <a16:creationId xmlns:a16="http://schemas.microsoft.com/office/drawing/2014/main" id="{77B2FF0A-DD33-61D4-33B4-3C70A04587FD}"/>
              </a:ext>
            </a:extLst>
          </p:cNvPr>
          <p:cNvSpPr txBox="1"/>
          <p:nvPr/>
        </p:nvSpPr>
        <p:spPr>
          <a:xfrm>
            <a:off x="1003610" y="1862242"/>
            <a:ext cx="10181063" cy="3108543"/>
          </a:xfrm>
          <a:prstGeom prst="rect">
            <a:avLst/>
          </a:prstGeom>
          <a:noFill/>
        </p:spPr>
        <p:txBody>
          <a:bodyPr wrap="square">
            <a:spAutoFit/>
          </a:bodyPr>
          <a:lstStyle/>
          <a:p>
            <a:r>
              <a:rPr lang="en-US" sz="24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 </a:t>
            </a:r>
            <a:r>
              <a:rPr lang="en-US" sz="24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a:t>
            </a:r>
            <a:r>
              <a:rPr lang="en-US" sz="2400" b="1" u="sng"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 </a:t>
            </a:r>
            <a:r>
              <a:rPr lang="en-US" sz="28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Return a </a:t>
            </a:r>
            <a:r>
              <a:rPr lang="en-US" sz="2800" dirty="0" err="1">
                <a:ln w="0"/>
                <a:solidFill>
                  <a:schemeClr val="bg1"/>
                </a:solidFill>
                <a:effectLst>
                  <a:outerShdw blurRad="38100" dist="25400" dir="5400000" algn="ctr" rotWithShape="0">
                    <a:srgbClr val="6E747A">
                      <a:alpha val="43000"/>
                    </a:srgbClr>
                  </a:outerShdw>
                </a:effectLst>
                <a:latin typeface="Bahnschrift" panose="020B0502040204020203" pitchFamily="34" charset="0"/>
              </a:rPr>
              <a:t>unioned</a:t>
            </a:r>
            <a:r>
              <a:rPr lang="en-US" sz="28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 query that contains the highest price each NFT was bought for and a new column called status saying “highest” with a query that has the lowest price each NFT was bought for and the status column saying “lowest”. The table should have a name column, a price column called price, and a status column. Order the result set by the name of the NFT, and the status, in ascending order. </a:t>
            </a:r>
            <a:endParaRPr lang="en-US" sz="16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3424319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FFF40A-3FF2-3C17-6E02-5B0BE29F711B}"/>
              </a:ext>
            </a:extLst>
          </p:cNvPr>
          <p:cNvPicPr>
            <a:picLocks noChangeAspect="1"/>
          </p:cNvPicPr>
          <p:nvPr/>
        </p:nvPicPr>
        <p:blipFill>
          <a:blip r:embed="rId2"/>
          <a:stretch>
            <a:fillRect/>
          </a:stretch>
        </p:blipFill>
        <p:spPr>
          <a:xfrm>
            <a:off x="2299162" y="5386554"/>
            <a:ext cx="1679171" cy="584297"/>
          </a:xfrm>
          <a:prstGeom prst="rect">
            <a:avLst/>
          </a:prstGeom>
        </p:spPr>
      </p:pic>
      <p:pic>
        <p:nvPicPr>
          <p:cNvPr id="3" name="Picture 2">
            <a:extLst>
              <a:ext uri="{FF2B5EF4-FFF2-40B4-BE49-F238E27FC236}">
                <a16:creationId xmlns:a16="http://schemas.microsoft.com/office/drawing/2014/main" id="{CCF25CB5-41CA-9378-D6A7-6FB65163B69C}"/>
              </a:ext>
            </a:extLst>
          </p:cNvPr>
          <p:cNvPicPr>
            <a:picLocks noChangeAspect="1"/>
          </p:cNvPicPr>
          <p:nvPr/>
        </p:nvPicPr>
        <p:blipFill>
          <a:blip r:embed="rId3"/>
          <a:stretch>
            <a:fillRect/>
          </a:stretch>
        </p:blipFill>
        <p:spPr>
          <a:xfrm>
            <a:off x="8213667" y="5356016"/>
            <a:ext cx="1885950" cy="584298"/>
          </a:xfrm>
          <a:prstGeom prst="rect">
            <a:avLst/>
          </a:prstGeom>
        </p:spPr>
      </p:pic>
      <p:sp>
        <p:nvSpPr>
          <p:cNvPr id="4" name="TextBox 3">
            <a:extLst>
              <a:ext uri="{FF2B5EF4-FFF2-40B4-BE49-F238E27FC236}">
                <a16:creationId xmlns:a16="http://schemas.microsoft.com/office/drawing/2014/main" id="{47CB9E94-A33B-3C5D-0158-528C025D10ED}"/>
              </a:ext>
            </a:extLst>
          </p:cNvPr>
          <p:cNvSpPr txBox="1"/>
          <p:nvPr/>
        </p:nvSpPr>
        <p:spPr>
          <a:xfrm>
            <a:off x="3978333" y="5386555"/>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5" name="TextBox 4">
            <a:extLst>
              <a:ext uri="{FF2B5EF4-FFF2-40B4-BE49-F238E27FC236}">
                <a16:creationId xmlns:a16="http://schemas.microsoft.com/office/drawing/2014/main" id="{A4D04F99-FEE6-0F35-2B1F-C92969A79268}"/>
              </a:ext>
            </a:extLst>
          </p:cNvPr>
          <p:cNvSpPr txBox="1"/>
          <p:nvPr/>
        </p:nvSpPr>
        <p:spPr>
          <a:xfrm>
            <a:off x="1025913" y="2141034"/>
            <a:ext cx="9642088" cy="1200329"/>
          </a:xfrm>
          <a:prstGeom prst="rect">
            <a:avLst/>
          </a:prstGeom>
          <a:noFill/>
        </p:spPr>
        <p:txBody>
          <a:bodyPr wrap="square">
            <a:spAutoFit/>
          </a:bodyPr>
          <a:lstStyle/>
          <a:p>
            <a:r>
              <a:rPr lang="en-US" sz="24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 </a:t>
            </a:r>
            <a:r>
              <a:rPr lang="en-US" sz="24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a:t>
            </a:r>
            <a:r>
              <a:rPr lang="en-US" sz="24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 </a:t>
            </a:r>
            <a:r>
              <a:rPr lang="en-US" sz="24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What NFT sold the most each month / year combination? Also, what was the name and the price in USD? Order in chronological format.</a:t>
            </a:r>
            <a:endParaRPr lang="en-US" sz="16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1747583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0A086C-33D8-0F48-1FFB-F8C897B87431}"/>
              </a:ext>
            </a:extLst>
          </p:cNvPr>
          <p:cNvPicPr>
            <a:picLocks noChangeAspect="1"/>
          </p:cNvPicPr>
          <p:nvPr/>
        </p:nvPicPr>
        <p:blipFill>
          <a:blip r:embed="rId2"/>
          <a:stretch>
            <a:fillRect/>
          </a:stretch>
        </p:blipFill>
        <p:spPr>
          <a:xfrm>
            <a:off x="2299162" y="5442310"/>
            <a:ext cx="1679171" cy="584297"/>
          </a:xfrm>
          <a:prstGeom prst="rect">
            <a:avLst/>
          </a:prstGeom>
        </p:spPr>
      </p:pic>
      <p:pic>
        <p:nvPicPr>
          <p:cNvPr id="3" name="Picture 2">
            <a:extLst>
              <a:ext uri="{FF2B5EF4-FFF2-40B4-BE49-F238E27FC236}">
                <a16:creationId xmlns:a16="http://schemas.microsoft.com/office/drawing/2014/main" id="{6AC80717-62BA-A390-882E-DE16DAF082D7}"/>
              </a:ext>
            </a:extLst>
          </p:cNvPr>
          <p:cNvPicPr>
            <a:picLocks noChangeAspect="1"/>
          </p:cNvPicPr>
          <p:nvPr/>
        </p:nvPicPr>
        <p:blipFill>
          <a:blip r:embed="rId3"/>
          <a:stretch>
            <a:fillRect/>
          </a:stretch>
        </p:blipFill>
        <p:spPr>
          <a:xfrm>
            <a:off x="8213667" y="5411772"/>
            <a:ext cx="1885950" cy="584298"/>
          </a:xfrm>
          <a:prstGeom prst="rect">
            <a:avLst/>
          </a:prstGeom>
        </p:spPr>
      </p:pic>
      <p:sp>
        <p:nvSpPr>
          <p:cNvPr id="4" name="TextBox 3">
            <a:extLst>
              <a:ext uri="{FF2B5EF4-FFF2-40B4-BE49-F238E27FC236}">
                <a16:creationId xmlns:a16="http://schemas.microsoft.com/office/drawing/2014/main" id="{E0719198-CEEB-26E3-52C1-541763F4DED1}"/>
              </a:ext>
            </a:extLst>
          </p:cNvPr>
          <p:cNvSpPr txBox="1"/>
          <p:nvPr/>
        </p:nvSpPr>
        <p:spPr>
          <a:xfrm>
            <a:off x="3978333" y="5442311"/>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5" name="TextBox 4">
            <a:extLst>
              <a:ext uri="{FF2B5EF4-FFF2-40B4-BE49-F238E27FC236}">
                <a16:creationId xmlns:a16="http://schemas.microsoft.com/office/drawing/2014/main" id="{95BB1AB1-8D59-1B35-5247-42B6C34BD5B4}"/>
              </a:ext>
            </a:extLst>
          </p:cNvPr>
          <p:cNvSpPr txBox="1"/>
          <p:nvPr/>
        </p:nvSpPr>
        <p:spPr>
          <a:xfrm>
            <a:off x="1747385" y="2771637"/>
            <a:ext cx="8864859" cy="830997"/>
          </a:xfrm>
          <a:prstGeom prst="rect">
            <a:avLst/>
          </a:prstGeom>
          <a:noFill/>
        </p:spPr>
        <p:txBody>
          <a:bodyPr wrap="square">
            <a:spAutoFit/>
          </a:bodyPr>
          <a:lstStyle/>
          <a:p>
            <a:r>
              <a:rPr lang="en-US" sz="24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 </a:t>
            </a:r>
            <a:r>
              <a:rPr lang="en-US" sz="24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 </a:t>
            </a:r>
            <a:r>
              <a:rPr lang="en-US" sz="24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Return the total volume (sum of all sales), -- round to the nearest hundred on a monthly basis (month/year).</a:t>
            </a:r>
            <a:endParaRPr lang="en-US" sz="16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2883423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9013A8-F064-5356-B543-4B947384C217}"/>
              </a:ext>
            </a:extLst>
          </p:cNvPr>
          <p:cNvPicPr>
            <a:picLocks noChangeAspect="1"/>
          </p:cNvPicPr>
          <p:nvPr/>
        </p:nvPicPr>
        <p:blipFill>
          <a:blip r:embed="rId2"/>
          <a:stretch>
            <a:fillRect/>
          </a:stretch>
        </p:blipFill>
        <p:spPr>
          <a:xfrm>
            <a:off x="1979494" y="5604253"/>
            <a:ext cx="1679171" cy="584297"/>
          </a:xfrm>
          <a:prstGeom prst="rect">
            <a:avLst/>
          </a:prstGeom>
        </p:spPr>
      </p:pic>
      <p:pic>
        <p:nvPicPr>
          <p:cNvPr id="3" name="Picture 2">
            <a:extLst>
              <a:ext uri="{FF2B5EF4-FFF2-40B4-BE49-F238E27FC236}">
                <a16:creationId xmlns:a16="http://schemas.microsoft.com/office/drawing/2014/main" id="{CEA22A19-F0D0-0D31-5B3B-B88F19E1D149}"/>
              </a:ext>
            </a:extLst>
          </p:cNvPr>
          <p:cNvPicPr>
            <a:picLocks noChangeAspect="1"/>
          </p:cNvPicPr>
          <p:nvPr/>
        </p:nvPicPr>
        <p:blipFill>
          <a:blip r:embed="rId3"/>
          <a:stretch>
            <a:fillRect/>
          </a:stretch>
        </p:blipFill>
        <p:spPr>
          <a:xfrm>
            <a:off x="7893999" y="5573715"/>
            <a:ext cx="1885950" cy="584298"/>
          </a:xfrm>
          <a:prstGeom prst="rect">
            <a:avLst/>
          </a:prstGeom>
        </p:spPr>
      </p:pic>
      <p:sp>
        <p:nvSpPr>
          <p:cNvPr id="4" name="TextBox 3">
            <a:extLst>
              <a:ext uri="{FF2B5EF4-FFF2-40B4-BE49-F238E27FC236}">
                <a16:creationId xmlns:a16="http://schemas.microsoft.com/office/drawing/2014/main" id="{A20879CD-CAF6-B4B0-3910-19162463D562}"/>
              </a:ext>
            </a:extLst>
          </p:cNvPr>
          <p:cNvSpPr txBox="1"/>
          <p:nvPr/>
        </p:nvSpPr>
        <p:spPr>
          <a:xfrm>
            <a:off x="3658665" y="5604254"/>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5" name="TextBox 4">
            <a:extLst>
              <a:ext uri="{FF2B5EF4-FFF2-40B4-BE49-F238E27FC236}">
                <a16:creationId xmlns:a16="http://schemas.microsoft.com/office/drawing/2014/main" id="{135FC9BD-7E7A-19EA-1C01-47828436626F}"/>
              </a:ext>
            </a:extLst>
          </p:cNvPr>
          <p:cNvSpPr txBox="1"/>
          <p:nvPr/>
        </p:nvSpPr>
        <p:spPr>
          <a:xfrm>
            <a:off x="635620" y="834195"/>
            <a:ext cx="11441151" cy="4708981"/>
          </a:xfrm>
          <a:prstGeom prst="rect">
            <a:avLst/>
          </a:prstGeom>
          <a:noFill/>
        </p:spPr>
        <p:txBody>
          <a:bodyPr wrap="square">
            <a:spAutoFit/>
          </a:bodyPr>
          <a:lstStyle/>
          <a:p>
            <a:r>
              <a:rPr lang="en-US" sz="20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 </a:t>
            </a:r>
            <a:r>
              <a:rPr lang="en-US" sz="36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a:t>
            </a:r>
            <a:r>
              <a:rPr lang="en-US" sz="20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 </a:t>
            </a:r>
            <a:r>
              <a:rPr lang="en-US" sz="24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Create an “estimated average value calculator” that has a representative price of the collection every day based off of these criteria: - Exclude all daily outlier sales where the purchase price is below 10% of the </a:t>
            </a:r>
          </a:p>
          <a:p>
            <a:r>
              <a:rPr lang="en-US" sz="24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daily average price - Take the daily average of remaining transactions </a:t>
            </a:r>
          </a:p>
          <a:p>
            <a:pPr algn="ctr"/>
            <a:endParaRPr lang="en-US" sz="24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a:p>
            <a:r>
              <a:rPr lang="en-US" sz="24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1.) First create a query that will be used as a subquery. Select the event date, the USD price, and the average USD price for each day using a window function.</a:t>
            </a:r>
          </a:p>
          <a:p>
            <a:r>
              <a:rPr lang="en-US" sz="24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Save it as a temporary table. </a:t>
            </a:r>
          </a:p>
          <a:p>
            <a:pPr algn="ctr"/>
            <a:endParaRPr lang="en-US" sz="24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a:p>
            <a:r>
              <a:rPr lang="en-US" sz="24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2.)  Use the table you created in Part A to filter out rows where the USD prices </a:t>
            </a:r>
          </a:p>
          <a:p>
            <a:r>
              <a:rPr lang="en-US" sz="24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is below 10% of the daily average  and return a new estimated value which </a:t>
            </a:r>
          </a:p>
          <a:p>
            <a:r>
              <a:rPr lang="en-US" sz="24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is just the daily average of the filtered data.</a:t>
            </a:r>
            <a:endParaRPr lang="en-US" sz="16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252265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92D15E-45AA-EE86-7727-0FAF71C7F5A3}"/>
              </a:ext>
            </a:extLst>
          </p:cNvPr>
          <p:cNvPicPr>
            <a:picLocks noChangeAspect="1"/>
          </p:cNvPicPr>
          <p:nvPr/>
        </p:nvPicPr>
        <p:blipFill>
          <a:blip r:embed="rId2"/>
          <a:stretch>
            <a:fillRect/>
          </a:stretch>
        </p:blipFill>
        <p:spPr>
          <a:xfrm>
            <a:off x="2258274" y="5322485"/>
            <a:ext cx="1679171" cy="584297"/>
          </a:xfrm>
          <a:prstGeom prst="rect">
            <a:avLst/>
          </a:prstGeom>
        </p:spPr>
      </p:pic>
      <p:pic>
        <p:nvPicPr>
          <p:cNvPr id="3" name="Picture 2">
            <a:extLst>
              <a:ext uri="{FF2B5EF4-FFF2-40B4-BE49-F238E27FC236}">
                <a16:creationId xmlns:a16="http://schemas.microsoft.com/office/drawing/2014/main" id="{D7F895F6-0F6C-232A-7A77-4A74AA3350F3}"/>
              </a:ext>
            </a:extLst>
          </p:cNvPr>
          <p:cNvPicPr>
            <a:picLocks noChangeAspect="1"/>
          </p:cNvPicPr>
          <p:nvPr/>
        </p:nvPicPr>
        <p:blipFill>
          <a:blip r:embed="rId3"/>
          <a:stretch>
            <a:fillRect/>
          </a:stretch>
        </p:blipFill>
        <p:spPr>
          <a:xfrm>
            <a:off x="8172779" y="5300260"/>
            <a:ext cx="1885950" cy="584298"/>
          </a:xfrm>
          <a:prstGeom prst="rect">
            <a:avLst/>
          </a:prstGeom>
        </p:spPr>
      </p:pic>
      <p:sp>
        <p:nvSpPr>
          <p:cNvPr id="11" name="TextBox 10">
            <a:extLst>
              <a:ext uri="{FF2B5EF4-FFF2-40B4-BE49-F238E27FC236}">
                <a16:creationId xmlns:a16="http://schemas.microsoft.com/office/drawing/2014/main" id="{B58CFF4E-ECE2-3F58-1B0B-D9A05246D6F2}"/>
              </a:ext>
            </a:extLst>
          </p:cNvPr>
          <p:cNvSpPr txBox="1"/>
          <p:nvPr/>
        </p:nvSpPr>
        <p:spPr>
          <a:xfrm>
            <a:off x="3937445" y="5330799"/>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12" name="TextBox 11">
            <a:extLst>
              <a:ext uri="{FF2B5EF4-FFF2-40B4-BE49-F238E27FC236}">
                <a16:creationId xmlns:a16="http://schemas.microsoft.com/office/drawing/2014/main" id="{5187680D-D369-6B87-B936-97D71F64CD0B}"/>
              </a:ext>
            </a:extLst>
          </p:cNvPr>
          <p:cNvSpPr txBox="1"/>
          <p:nvPr/>
        </p:nvSpPr>
        <p:spPr>
          <a:xfrm>
            <a:off x="1762253" y="1277179"/>
            <a:ext cx="8864859" cy="3108543"/>
          </a:xfrm>
          <a:prstGeom prst="rect">
            <a:avLst/>
          </a:prstGeom>
          <a:noFill/>
        </p:spPr>
        <p:txBody>
          <a:bodyPr wrap="square">
            <a:spAutoFit/>
          </a:bodyPr>
          <a:lstStyle/>
          <a:p>
            <a:pPr marL="457200" indent="-457200">
              <a:buFont typeface="Wingdings" panose="05000000000000000000" pitchFamily="2" charset="2"/>
              <a:buChar char="q"/>
            </a:pPr>
            <a:r>
              <a:rPr lang="en-US" sz="28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Understand Sales Data Analysis</a:t>
            </a:r>
          </a:p>
          <a:p>
            <a:pPr marL="457200" indent="-457200">
              <a:buFont typeface="Wingdings" panose="05000000000000000000" pitchFamily="2" charset="2"/>
              <a:buChar char="q"/>
            </a:pPr>
            <a:r>
              <a:rPr lang="en-US" sz="28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Trend Analysis</a:t>
            </a:r>
          </a:p>
          <a:p>
            <a:pPr marL="457200" indent="-457200">
              <a:buFont typeface="Wingdings" panose="05000000000000000000" pitchFamily="2" charset="2"/>
              <a:buChar char="q"/>
            </a:pPr>
            <a:r>
              <a:rPr lang="en-US" sz="28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Perform Advanced Aggregations</a:t>
            </a:r>
          </a:p>
          <a:p>
            <a:pPr marL="457200" indent="-457200">
              <a:buFont typeface="Wingdings" panose="05000000000000000000" pitchFamily="2" charset="2"/>
              <a:buChar char="q"/>
            </a:pPr>
            <a:r>
              <a:rPr lang="en-US" sz="28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Create Details Summary &amp; Use of Views</a:t>
            </a:r>
          </a:p>
          <a:p>
            <a:pPr marL="457200" indent="-457200">
              <a:buFont typeface="Wingdings" panose="05000000000000000000" pitchFamily="2" charset="2"/>
              <a:buChar char="q"/>
            </a:pPr>
            <a:r>
              <a:rPr lang="en-US" sz="28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Compare High &amp; Low Sales</a:t>
            </a:r>
          </a:p>
          <a:p>
            <a:pPr marL="457200" indent="-457200">
              <a:buFont typeface="Wingdings" panose="05000000000000000000" pitchFamily="2" charset="2"/>
              <a:buChar char="q"/>
            </a:pPr>
            <a:r>
              <a:rPr lang="en-US" sz="28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Date Handling &amp; Type Conversion</a:t>
            </a:r>
          </a:p>
          <a:p>
            <a:pPr marL="457200" indent="-457200">
              <a:buFont typeface="Wingdings" panose="05000000000000000000" pitchFamily="2" charset="2"/>
              <a:buChar char="q"/>
            </a:pPr>
            <a:r>
              <a:rPr lang="en-US" sz="28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Wallet Profitability Analysis</a:t>
            </a:r>
            <a:endParaRPr lang="en-US" sz="18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pic>
        <p:nvPicPr>
          <p:cNvPr id="13" name="Picture 12">
            <a:extLst>
              <a:ext uri="{FF2B5EF4-FFF2-40B4-BE49-F238E27FC236}">
                <a16:creationId xmlns:a16="http://schemas.microsoft.com/office/drawing/2014/main" id="{ADD40B0A-B70D-D7BB-5A65-F36B8594299D}"/>
              </a:ext>
            </a:extLst>
          </p:cNvPr>
          <p:cNvPicPr>
            <a:picLocks noChangeAspect="1"/>
          </p:cNvPicPr>
          <p:nvPr/>
        </p:nvPicPr>
        <p:blipFill>
          <a:blip r:embed="rId4"/>
          <a:stretch>
            <a:fillRect/>
          </a:stretch>
        </p:blipFill>
        <p:spPr>
          <a:xfrm>
            <a:off x="10213399" y="537926"/>
            <a:ext cx="1124519" cy="1124519"/>
          </a:xfrm>
          <a:prstGeom prst="rect">
            <a:avLst/>
          </a:prstGeom>
          <a:ln w="9525">
            <a:solidFill>
              <a:schemeClr val="bg1"/>
            </a:solidFill>
          </a:ln>
        </p:spPr>
      </p:pic>
    </p:spTree>
    <p:extLst>
      <p:ext uri="{BB962C8B-B14F-4D97-AF65-F5344CB8AC3E}">
        <p14:creationId xmlns:p14="http://schemas.microsoft.com/office/powerpoint/2010/main" val="37149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35CD8E-4180-6F39-39CA-FADB4D80E996}"/>
              </a:ext>
            </a:extLst>
          </p:cNvPr>
          <p:cNvPicPr>
            <a:picLocks noChangeAspect="1"/>
          </p:cNvPicPr>
          <p:nvPr/>
        </p:nvPicPr>
        <p:blipFill>
          <a:blip r:embed="rId2"/>
          <a:stretch>
            <a:fillRect/>
          </a:stretch>
        </p:blipFill>
        <p:spPr>
          <a:xfrm>
            <a:off x="2414391" y="5102822"/>
            <a:ext cx="1679171" cy="584297"/>
          </a:xfrm>
          <a:prstGeom prst="rect">
            <a:avLst/>
          </a:prstGeom>
        </p:spPr>
      </p:pic>
      <p:pic>
        <p:nvPicPr>
          <p:cNvPr id="5" name="Picture 4">
            <a:extLst>
              <a:ext uri="{FF2B5EF4-FFF2-40B4-BE49-F238E27FC236}">
                <a16:creationId xmlns:a16="http://schemas.microsoft.com/office/drawing/2014/main" id="{49182F0A-C170-8466-07AD-32E1C0DF5D73}"/>
              </a:ext>
            </a:extLst>
          </p:cNvPr>
          <p:cNvPicPr>
            <a:picLocks noChangeAspect="1"/>
          </p:cNvPicPr>
          <p:nvPr/>
        </p:nvPicPr>
        <p:blipFill>
          <a:blip r:embed="rId3"/>
          <a:stretch>
            <a:fillRect/>
          </a:stretch>
        </p:blipFill>
        <p:spPr>
          <a:xfrm>
            <a:off x="8328896" y="5080597"/>
            <a:ext cx="1885950" cy="584298"/>
          </a:xfrm>
          <a:prstGeom prst="rect">
            <a:avLst/>
          </a:prstGeom>
        </p:spPr>
      </p:pic>
      <p:sp>
        <p:nvSpPr>
          <p:cNvPr id="6" name="TextBox 5">
            <a:extLst>
              <a:ext uri="{FF2B5EF4-FFF2-40B4-BE49-F238E27FC236}">
                <a16:creationId xmlns:a16="http://schemas.microsoft.com/office/drawing/2014/main" id="{D9843279-8EB5-D387-A3B7-1017038F0395}"/>
              </a:ext>
            </a:extLst>
          </p:cNvPr>
          <p:cNvSpPr txBox="1"/>
          <p:nvPr/>
        </p:nvSpPr>
        <p:spPr>
          <a:xfrm>
            <a:off x="4093562" y="5111136"/>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7" name="TextBox 6">
            <a:extLst>
              <a:ext uri="{FF2B5EF4-FFF2-40B4-BE49-F238E27FC236}">
                <a16:creationId xmlns:a16="http://schemas.microsoft.com/office/drawing/2014/main" id="{880A1FC4-5C0B-9953-4248-0C1D38A6B83E}"/>
              </a:ext>
            </a:extLst>
          </p:cNvPr>
          <p:cNvSpPr txBox="1"/>
          <p:nvPr/>
        </p:nvSpPr>
        <p:spPr>
          <a:xfrm>
            <a:off x="1778799" y="2194324"/>
            <a:ext cx="8864859" cy="1446550"/>
          </a:xfrm>
          <a:prstGeom prst="rect">
            <a:avLst/>
          </a:prstGeom>
          <a:noFill/>
        </p:spPr>
        <p:txBody>
          <a:bodyPr wrap="square">
            <a:spAutoFit/>
          </a:bodyPr>
          <a:lstStyle/>
          <a:p>
            <a:r>
              <a:rPr lang="en-US" sz="36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 </a:t>
            </a:r>
            <a:r>
              <a:rPr lang="en-US" sz="44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How many sales occurred during this time period?</a:t>
            </a:r>
            <a:endParaRPr lang="en-US" sz="32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218842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A338D0-ADFC-C0E6-9B15-0B102EEEB87E}"/>
              </a:ext>
            </a:extLst>
          </p:cNvPr>
          <p:cNvPicPr>
            <a:picLocks noChangeAspect="1"/>
          </p:cNvPicPr>
          <p:nvPr/>
        </p:nvPicPr>
        <p:blipFill>
          <a:blip r:embed="rId2"/>
          <a:stretch>
            <a:fillRect/>
          </a:stretch>
        </p:blipFill>
        <p:spPr>
          <a:xfrm>
            <a:off x="2091006" y="5431159"/>
            <a:ext cx="1679171" cy="584297"/>
          </a:xfrm>
          <a:prstGeom prst="rect">
            <a:avLst/>
          </a:prstGeom>
        </p:spPr>
      </p:pic>
      <p:pic>
        <p:nvPicPr>
          <p:cNvPr id="3" name="Picture 2">
            <a:extLst>
              <a:ext uri="{FF2B5EF4-FFF2-40B4-BE49-F238E27FC236}">
                <a16:creationId xmlns:a16="http://schemas.microsoft.com/office/drawing/2014/main" id="{5F0F5BDB-4772-AB63-F2AA-86B9349AAD02}"/>
              </a:ext>
            </a:extLst>
          </p:cNvPr>
          <p:cNvPicPr>
            <a:picLocks noChangeAspect="1"/>
          </p:cNvPicPr>
          <p:nvPr/>
        </p:nvPicPr>
        <p:blipFill>
          <a:blip r:embed="rId3"/>
          <a:stretch>
            <a:fillRect/>
          </a:stretch>
        </p:blipFill>
        <p:spPr>
          <a:xfrm>
            <a:off x="8005511" y="5400621"/>
            <a:ext cx="1885950" cy="584298"/>
          </a:xfrm>
          <a:prstGeom prst="rect">
            <a:avLst/>
          </a:prstGeom>
        </p:spPr>
      </p:pic>
      <p:sp>
        <p:nvSpPr>
          <p:cNvPr id="4" name="TextBox 3">
            <a:extLst>
              <a:ext uri="{FF2B5EF4-FFF2-40B4-BE49-F238E27FC236}">
                <a16:creationId xmlns:a16="http://schemas.microsoft.com/office/drawing/2014/main" id="{B9E63AA5-5ABD-7401-F299-30D0DF78C4AF}"/>
              </a:ext>
            </a:extLst>
          </p:cNvPr>
          <p:cNvSpPr txBox="1"/>
          <p:nvPr/>
        </p:nvSpPr>
        <p:spPr>
          <a:xfrm>
            <a:off x="3770177" y="5431160"/>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5" name="TextBox 4">
            <a:extLst>
              <a:ext uri="{FF2B5EF4-FFF2-40B4-BE49-F238E27FC236}">
                <a16:creationId xmlns:a16="http://schemas.microsoft.com/office/drawing/2014/main" id="{AA0D74F7-267A-9135-874F-DF4452D712E1}"/>
              </a:ext>
            </a:extLst>
          </p:cNvPr>
          <p:cNvSpPr txBox="1"/>
          <p:nvPr/>
        </p:nvSpPr>
        <p:spPr>
          <a:xfrm>
            <a:off x="724829" y="1859340"/>
            <a:ext cx="10365115" cy="1692771"/>
          </a:xfrm>
          <a:prstGeom prst="rect">
            <a:avLst/>
          </a:prstGeom>
          <a:noFill/>
        </p:spPr>
        <p:txBody>
          <a:bodyPr wrap="square">
            <a:spAutoFit/>
          </a:bodyPr>
          <a:lstStyle/>
          <a:p>
            <a:r>
              <a:rPr lang="en-US" sz="36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a:t>
            </a:r>
            <a:r>
              <a:rPr lang="en-US" sz="28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 </a:t>
            </a:r>
            <a:r>
              <a:rPr lang="en-US" sz="32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Return the top 5 most expensive transactions (by USD price) for this dataset. Return the name, ETH price, and USD price, as well as the date</a:t>
            </a:r>
            <a:r>
              <a:rPr lang="en-US" sz="32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a:t>
            </a:r>
            <a:endParaRPr lang="en-US" sz="2000" dirty="0">
              <a:ln w="0"/>
              <a:solidFill>
                <a:schemeClr val="tx1">
                  <a:lumMod val="10000"/>
                  <a:lumOff val="90000"/>
                </a:schemeClr>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221981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0EB981-8463-EA45-59C6-2CFD0C5C8E7B}"/>
              </a:ext>
            </a:extLst>
          </p:cNvPr>
          <p:cNvPicPr>
            <a:picLocks noChangeAspect="1"/>
          </p:cNvPicPr>
          <p:nvPr/>
        </p:nvPicPr>
        <p:blipFill>
          <a:blip r:embed="rId2"/>
          <a:stretch>
            <a:fillRect/>
          </a:stretch>
        </p:blipFill>
        <p:spPr>
          <a:xfrm>
            <a:off x="1946040" y="5526633"/>
            <a:ext cx="1679171" cy="584297"/>
          </a:xfrm>
          <a:prstGeom prst="rect">
            <a:avLst/>
          </a:prstGeom>
        </p:spPr>
      </p:pic>
      <p:pic>
        <p:nvPicPr>
          <p:cNvPr id="3" name="Picture 2">
            <a:extLst>
              <a:ext uri="{FF2B5EF4-FFF2-40B4-BE49-F238E27FC236}">
                <a16:creationId xmlns:a16="http://schemas.microsoft.com/office/drawing/2014/main" id="{204939A0-2015-0AA2-F9FC-96E70C1CE6A7}"/>
              </a:ext>
            </a:extLst>
          </p:cNvPr>
          <p:cNvPicPr>
            <a:picLocks noChangeAspect="1"/>
          </p:cNvPicPr>
          <p:nvPr/>
        </p:nvPicPr>
        <p:blipFill>
          <a:blip r:embed="rId3"/>
          <a:stretch>
            <a:fillRect/>
          </a:stretch>
        </p:blipFill>
        <p:spPr>
          <a:xfrm>
            <a:off x="7860545" y="5496095"/>
            <a:ext cx="1885950" cy="584298"/>
          </a:xfrm>
          <a:prstGeom prst="rect">
            <a:avLst/>
          </a:prstGeom>
        </p:spPr>
      </p:pic>
      <p:sp>
        <p:nvSpPr>
          <p:cNvPr id="4" name="TextBox 3">
            <a:extLst>
              <a:ext uri="{FF2B5EF4-FFF2-40B4-BE49-F238E27FC236}">
                <a16:creationId xmlns:a16="http://schemas.microsoft.com/office/drawing/2014/main" id="{7B977FE7-3423-22B8-58EA-66FB43F0B9F4}"/>
              </a:ext>
            </a:extLst>
          </p:cNvPr>
          <p:cNvSpPr txBox="1"/>
          <p:nvPr/>
        </p:nvSpPr>
        <p:spPr>
          <a:xfrm>
            <a:off x="3625211" y="5526634"/>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5" name="TextBox 4">
            <a:extLst>
              <a:ext uri="{FF2B5EF4-FFF2-40B4-BE49-F238E27FC236}">
                <a16:creationId xmlns:a16="http://schemas.microsoft.com/office/drawing/2014/main" id="{E0DE3EB8-974E-3E89-F7A4-23EA597822E5}"/>
              </a:ext>
            </a:extLst>
          </p:cNvPr>
          <p:cNvSpPr txBox="1"/>
          <p:nvPr/>
        </p:nvSpPr>
        <p:spPr>
          <a:xfrm>
            <a:off x="814039" y="2418209"/>
            <a:ext cx="10838985" cy="2062103"/>
          </a:xfrm>
          <a:prstGeom prst="rect">
            <a:avLst/>
          </a:prstGeom>
          <a:noFill/>
        </p:spPr>
        <p:txBody>
          <a:bodyPr wrap="square">
            <a:spAutoFit/>
          </a:bodyPr>
          <a:lstStyle/>
          <a:p>
            <a:r>
              <a:rPr lang="en-US" sz="32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 </a:t>
            </a:r>
            <a:r>
              <a:rPr lang="en-US" sz="28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 </a:t>
            </a:r>
            <a:r>
              <a:rPr lang="en-US" sz="32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Return a table with a row for each transaction with an event column, a USD price column, and a moving average of USD price that averages the last 50 transactions. </a:t>
            </a:r>
            <a:endParaRPr lang="en-US" sz="20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415029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8623F6-64E0-DFAE-BAE8-84E599CB06C1}"/>
              </a:ext>
            </a:extLst>
          </p:cNvPr>
          <p:cNvPicPr>
            <a:picLocks noChangeAspect="1"/>
          </p:cNvPicPr>
          <p:nvPr/>
        </p:nvPicPr>
        <p:blipFill>
          <a:blip r:embed="rId2"/>
          <a:stretch>
            <a:fillRect/>
          </a:stretch>
        </p:blipFill>
        <p:spPr>
          <a:xfrm>
            <a:off x="2570508" y="5509218"/>
            <a:ext cx="1679171" cy="584297"/>
          </a:xfrm>
          <a:prstGeom prst="rect">
            <a:avLst/>
          </a:prstGeom>
        </p:spPr>
      </p:pic>
      <p:pic>
        <p:nvPicPr>
          <p:cNvPr id="3" name="Picture 2">
            <a:extLst>
              <a:ext uri="{FF2B5EF4-FFF2-40B4-BE49-F238E27FC236}">
                <a16:creationId xmlns:a16="http://schemas.microsoft.com/office/drawing/2014/main" id="{D86C9282-DB74-B092-BF03-065009ECCF64}"/>
              </a:ext>
            </a:extLst>
          </p:cNvPr>
          <p:cNvPicPr>
            <a:picLocks noChangeAspect="1"/>
          </p:cNvPicPr>
          <p:nvPr/>
        </p:nvPicPr>
        <p:blipFill>
          <a:blip r:embed="rId3"/>
          <a:stretch>
            <a:fillRect/>
          </a:stretch>
        </p:blipFill>
        <p:spPr>
          <a:xfrm>
            <a:off x="8485013" y="5478680"/>
            <a:ext cx="1885950" cy="584298"/>
          </a:xfrm>
          <a:prstGeom prst="rect">
            <a:avLst/>
          </a:prstGeom>
        </p:spPr>
      </p:pic>
      <p:sp>
        <p:nvSpPr>
          <p:cNvPr id="4" name="TextBox 3">
            <a:extLst>
              <a:ext uri="{FF2B5EF4-FFF2-40B4-BE49-F238E27FC236}">
                <a16:creationId xmlns:a16="http://schemas.microsoft.com/office/drawing/2014/main" id="{6A02F21C-311D-A9E6-B4C3-C2D20F7D9D8F}"/>
              </a:ext>
            </a:extLst>
          </p:cNvPr>
          <p:cNvSpPr txBox="1"/>
          <p:nvPr/>
        </p:nvSpPr>
        <p:spPr>
          <a:xfrm>
            <a:off x="4249679" y="5509219"/>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5" name="TextBox 4">
            <a:extLst>
              <a:ext uri="{FF2B5EF4-FFF2-40B4-BE49-F238E27FC236}">
                <a16:creationId xmlns:a16="http://schemas.microsoft.com/office/drawing/2014/main" id="{9AF92CB9-9F15-00D1-AC10-A263FAF1C98E}"/>
              </a:ext>
            </a:extLst>
          </p:cNvPr>
          <p:cNvSpPr txBox="1"/>
          <p:nvPr/>
        </p:nvSpPr>
        <p:spPr>
          <a:xfrm>
            <a:off x="1053790" y="2413987"/>
            <a:ext cx="10627112" cy="1569660"/>
          </a:xfrm>
          <a:prstGeom prst="rect">
            <a:avLst/>
          </a:prstGeom>
          <a:noFill/>
        </p:spPr>
        <p:txBody>
          <a:bodyPr wrap="square">
            <a:spAutoFit/>
          </a:bodyPr>
          <a:lstStyle/>
          <a:p>
            <a:r>
              <a:rPr lang="en-US" sz="28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 </a:t>
            </a:r>
            <a:r>
              <a:rPr lang="en-US" sz="32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Return the top 5 most expensive transactions (by USD price) for this dataset. Return the name, ETH price, and USD price, as well as the date.</a:t>
            </a:r>
            <a:endParaRPr lang="en-US" sz="20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224793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BAA5DC-FEC6-33CA-96A8-267012037202}"/>
              </a:ext>
            </a:extLst>
          </p:cNvPr>
          <p:cNvPicPr>
            <a:picLocks noChangeAspect="1"/>
          </p:cNvPicPr>
          <p:nvPr/>
        </p:nvPicPr>
        <p:blipFill>
          <a:blip r:embed="rId2"/>
          <a:stretch>
            <a:fillRect/>
          </a:stretch>
        </p:blipFill>
        <p:spPr>
          <a:xfrm>
            <a:off x="2012947" y="5606310"/>
            <a:ext cx="1679171" cy="584297"/>
          </a:xfrm>
          <a:prstGeom prst="rect">
            <a:avLst/>
          </a:prstGeom>
        </p:spPr>
      </p:pic>
      <p:pic>
        <p:nvPicPr>
          <p:cNvPr id="3" name="Picture 2">
            <a:extLst>
              <a:ext uri="{FF2B5EF4-FFF2-40B4-BE49-F238E27FC236}">
                <a16:creationId xmlns:a16="http://schemas.microsoft.com/office/drawing/2014/main" id="{6000B60C-94B7-0558-1D35-9AF57F06658A}"/>
              </a:ext>
            </a:extLst>
          </p:cNvPr>
          <p:cNvPicPr>
            <a:picLocks noChangeAspect="1"/>
          </p:cNvPicPr>
          <p:nvPr/>
        </p:nvPicPr>
        <p:blipFill>
          <a:blip r:embed="rId3"/>
          <a:stretch>
            <a:fillRect/>
          </a:stretch>
        </p:blipFill>
        <p:spPr>
          <a:xfrm>
            <a:off x="7927452" y="5575772"/>
            <a:ext cx="1885950" cy="584298"/>
          </a:xfrm>
          <a:prstGeom prst="rect">
            <a:avLst/>
          </a:prstGeom>
        </p:spPr>
      </p:pic>
      <p:sp>
        <p:nvSpPr>
          <p:cNvPr id="4" name="TextBox 3">
            <a:extLst>
              <a:ext uri="{FF2B5EF4-FFF2-40B4-BE49-F238E27FC236}">
                <a16:creationId xmlns:a16="http://schemas.microsoft.com/office/drawing/2014/main" id="{C8DA6110-E2D9-64DB-E5C6-D8CB8B246AE9}"/>
              </a:ext>
            </a:extLst>
          </p:cNvPr>
          <p:cNvSpPr txBox="1"/>
          <p:nvPr/>
        </p:nvSpPr>
        <p:spPr>
          <a:xfrm>
            <a:off x="3692118" y="5606311"/>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5" name="TextBox 4">
            <a:extLst>
              <a:ext uri="{FF2B5EF4-FFF2-40B4-BE49-F238E27FC236}">
                <a16:creationId xmlns:a16="http://schemas.microsoft.com/office/drawing/2014/main" id="{E27B533E-ECC4-8769-38D3-AA5322A196D2}"/>
              </a:ext>
            </a:extLst>
          </p:cNvPr>
          <p:cNvSpPr txBox="1"/>
          <p:nvPr/>
        </p:nvSpPr>
        <p:spPr>
          <a:xfrm>
            <a:off x="715536" y="2482617"/>
            <a:ext cx="10760927" cy="2062103"/>
          </a:xfrm>
          <a:prstGeom prst="rect">
            <a:avLst/>
          </a:prstGeom>
          <a:noFill/>
        </p:spPr>
        <p:txBody>
          <a:bodyPr wrap="square">
            <a:spAutoFit/>
          </a:bodyPr>
          <a:lstStyle/>
          <a:p>
            <a:r>
              <a:rPr lang="en-US" sz="32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 </a:t>
            </a:r>
            <a:r>
              <a:rPr lang="en-US" sz="28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 </a:t>
            </a:r>
            <a:r>
              <a:rPr lang="en-US" sz="32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Return a table with a row for each transaction with an event column, a USD price column, and a moving average of USD price that averages the last 50 transactions. </a:t>
            </a:r>
            <a:endParaRPr lang="en-US" sz="20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375620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A76995-D06E-9E09-FD4D-9C8211E689C6}"/>
              </a:ext>
            </a:extLst>
          </p:cNvPr>
          <p:cNvPicPr>
            <a:picLocks noChangeAspect="1"/>
          </p:cNvPicPr>
          <p:nvPr/>
        </p:nvPicPr>
        <p:blipFill>
          <a:blip r:embed="rId2"/>
          <a:stretch>
            <a:fillRect/>
          </a:stretch>
        </p:blipFill>
        <p:spPr>
          <a:xfrm>
            <a:off x="2138652" y="5486915"/>
            <a:ext cx="2017200" cy="584297"/>
          </a:xfrm>
          <a:prstGeom prst="rect">
            <a:avLst/>
          </a:prstGeom>
        </p:spPr>
      </p:pic>
      <p:pic>
        <p:nvPicPr>
          <p:cNvPr id="3" name="Picture 2">
            <a:extLst>
              <a:ext uri="{FF2B5EF4-FFF2-40B4-BE49-F238E27FC236}">
                <a16:creationId xmlns:a16="http://schemas.microsoft.com/office/drawing/2014/main" id="{7F64D03D-DAB1-8F08-3B51-B2AC882EE244}"/>
              </a:ext>
            </a:extLst>
          </p:cNvPr>
          <p:cNvPicPr>
            <a:picLocks noChangeAspect="1"/>
          </p:cNvPicPr>
          <p:nvPr/>
        </p:nvPicPr>
        <p:blipFill>
          <a:blip r:embed="rId3"/>
          <a:stretch>
            <a:fillRect/>
          </a:stretch>
        </p:blipFill>
        <p:spPr>
          <a:xfrm>
            <a:off x="8033392" y="5456377"/>
            <a:ext cx="2265604" cy="584298"/>
          </a:xfrm>
          <a:prstGeom prst="rect">
            <a:avLst/>
          </a:prstGeom>
        </p:spPr>
      </p:pic>
      <p:sp>
        <p:nvSpPr>
          <p:cNvPr id="4" name="TextBox 3">
            <a:extLst>
              <a:ext uri="{FF2B5EF4-FFF2-40B4-BE49-F238E27FC236}">
                <a16:creationId xmlns:a16="http://schemas.microsoft.com/office/drawing/2014/main" id="{004B572F-A015-9F2D-D71C-94AA7EE50583}"/>
              </a:ext>
            </a:extLst>
          </p:cNvPr>
          <p:cNvSpPr txBox="1"/>
          <p:nvPr/>
        </p:nvSpPr>
        <p:spPr>
          <a:xfrm>
            <a:off x="3573482" y="5486916"/>
            <a:ext cx="5087935"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5" name="TextBox 4">
            <a:extLst>
              <a:ext uri="{FF2B5EF4-FFF2-40B4-BE49-F238E27FC236}">
                <a16:creationId xmlns:a16="http://schemas.microsoft.com/office/drawing/2014/main" id="{313AE46A-C5FB-D163-32A2-5AB2B0DF852A}"/>
              </a:ext>
            </a:extLst>
          </p:cNvPr>
          <p:cNvSpPr txBox="1"/>
          <p:nvPr/>
        </p:nvSpPr>
        <p:spPr>
          <a:xfrm>
            <a:off x="880946" y="2358230"/>
            <a:ext cx="10649415" cy="1569660"/>
          </a:xfrm>
          <a:prstGeom prst="rect">
            <a:avLst/>
          </a:prstGeom>
          <a:noFill/>
        </p:spPr>
        <p:txBody>
          <a:bodyPr wrap="square">
            <a:spAutoFit/>
          </a:bodyPr>
          <a:lstStyle/>
          <a:p>
            <a:r>
              <a:rPr lang="en-US" sz="28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a:t>
            </a:r>
            <a:r>
              <a:rPr lang="en-US" sz="32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 </a:t>
            </a:r>
            <a:r>
              <a:rPr lang="en-US" sz="32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Return all the NFT names and their average sale price in USD. Sort descending. Name the average column as </a:t>
            </a:r>
            <a:r>
              <a:rPr lang="en-US" sz="3200" dirty="0" err="1">
                <a:ln w="0"/>
                <a:solidFill>
                  <a:schemeClr val="bg1"/>
                </a:solidFill>
                <a:effectLst>
                  <a:outerShdw blurRad="38100" dist="25400" dir="5400000" algn="ctr" rotWithShape="0">
                    <a:srgbClr val="6E747A">
                      <a:alpha val="43000"/>
                    </a:srgbClr>
                  </a:outerShdw>
                </a:effectLst>
                <a:latin typeface="Bahnschrift" panose="020B0502040204020203" pitchFamily="34" charset="0"/>
              </a:rPr>
              <a:t>average_price</a:t>
            </a:r>
            <a:r>
              <a:rPr lang="en-US" sz="32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a:t>
            </a:r>
            <a:endParaRPr lang="en-US" sz="20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315670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87B928-0079-43DA-97A8-DE8F77B6677E}"/>
              </a:ext>
            </a:extLst>
          </p:cNvPr>
          <p:cNvPicPr>
            <a:picLocks noChangeAspect="1"/>
          </p:cNvPicPr>
          <p:nvPr/>
        </p:nvPicPr>
        <p:blipFill>
          <a:blip r:embed="rId2"/>
          <a:stretch>
            <a:fillRect/>
          </a:stretch>
        </p:blipFill>
        <p:spPr>
          <a:xfrm>
            <a:off x="2299162" y="5553822"/>
            <a:ext cx="1679171" cy="584297"/>
          </a:xfrm>
          <a:prstGeom prst="rect">
            <a:avLst/>
          </a:prstGeom>
        </p:spPr>
      </p:pic>
      <p:pic>
        <p:nvPicPr>
          <p:cNvPr id="3" name="Picture 2">
            <a:extLst>
              <a:ext uri="{FF2B5EF4-FFF2-40B4-BE49-F238E27FC236}">
                <a16:creationId xmlns:a16="http://schemas.microsoft.com/office/drawing/2014/main" id="{66453F72-7CC1-0EA0-88D9-3A34EC515326}"/>
              </a:ext>
            </a:extLst>
          </p:cNvPr>
          <p:cNvPicPr>
            <a:picLocks noChangeAspect="1"/>
          </p:cNvPicPr>
          <p:nvPr/>
        </p:nvPicPr>
        <p:blipFill>
          <a:blip r:embed="rId3"/>
          <a:stretch>
            <a:fillRect/>
          </a:stretch>
        </p:blipFill>
        <p:spPr>
          <a:xfrm>
            <a:off x="8213667" y="5523284"/>
            <a:ext cx="1885950" cy="584298"/>
          </a:xfrm>
          <a:prstGeom prst="rect">
            <a:avLst/>
          </a:prstGeom>
        </p:spPr>
      </p:pic>
      <p:sp>
        <p:nvSpPr>
          <p:cNvPr id="4" name="TextBox 3">
            <a:extLst>
              <a:ext uri="{FF2B5EF4-FFF2-40B4-BE49-F238E27FC236}">
                <a16:creationId xmlns:a16="http://schemas.microsoft.com/office/drawing/2014/main" id="{3DCD1AE8-B9D3-415A-9E88-9D9BB874F426}"/>
              </a:ext>
            </a:extLst>
          </p:cNvPr>
          <p:cNvSpPr txBox="1"/>
          <p:nvPr/>
        </p:nvSpPr>
        <p:spPr>
          <a:xfrm>
            <a:off x="3978333" y="5553823"/>
            <a:ext cx="4235334"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a:spAutoFit/>
          </a:bodyPr>
          <a:lstStyle/>
          <a:p>
            <a:r>
              <a:rPr lang="en-US" sz="2800" b="1" dirty="0">
                <a:solidFill>
                  <a:srgbClr val="002060"/>
                </a:solidFill>
              </a:rPr>
              <a:t>Data Analysis Project </a:t>
            </a:r>
          </a:p>
        </p:txBody>
      </p:sp>
      <p:sp>
        <p:nvSpPr>
          <p:cNvPr id="5" name="TextBox 4">
            <a:extLst>
              <a:ext uri="{FF2B5EF4-FFF2-40B4-BE49-F238E27FC236}">
                <a16:creationId xmlns:a16="http://schemas.microsoft.com/office/drawing/2014/main" id="{F2F37079-5B2D-E07B-A8CA-9199C2E8D7EF}"/>
              </a:ext>
            </a:extLst>
          </p:cNvPr>
          <p:cNvSpPr txBox="1"/>
          <p:nvPr/>
        </p:nvSpPr>
        <p:spPr>
          <a:xfrm>
            <a:off x="1003610" y="2286000"/>
            <a:ext cx="10560205" cy="2062103"/>
          </a:xfrm>
          <a:prstGeom prst="rect">
            <a:avLst/>
          </a:prstGeom>
          <a:noFill/>
        </p:spPr>
        <p:txBody>
          <a:bodyPr wrap="square">
            <a:spAutoFit/>
          </a:bodyPr>
          <a:lstStyle/>
          <a:p>
            <a:r>
              <a:rPr lang="en-US" sz="3200" dirty="0">
                <a:ln w="0"/>
                <a:solidFill>
                  <a:schemeClr val="accent1">
                    <a:lumMod val="40000"/>
                    <a:lumOff val="60000"/>
                  </a:schemeClr>
                </a:solidFill>
                <a:effectLst>
                  <a:outerShdw blurRad="38100" dist="25400" dir="5400000" algn="ctr" rotWithShape="0">
                    <a:srgbClr val="6E747A">
                      <a:alpha val="43000"/>
                    </a:srgbClr>
                  </a:outerShdw>
                </a:effectLst>
                <a:latin typeface="Bahnschrift" panose="020B0502040204020203" pitchFamily="34" charset="0"/>
              </a:rPr>
              <a:t> </a:t>
            </a:r>
            <a:r>
              <a:rPr lang="en-US" sz="2800" b="1" u="sng" dirty="0">
                <a:ln w="0"/>
                <a:solidFill>
                  <a:srgbClr val="FFFF00"/>
                </a:solidFill>
                <a:effectLst>
                  <a:outerShdw blurRad="38100" dist="25400" dir="5400000" algn="ctr" rotWithShape="0">
                    <a:srgbClr val="6E747A">
                      <a:alpha val="43000"/>
                    </a:srgbClr>
                  </a:outerShdw>
                </a:effectLst>
                <a:latin typeface="Bahnschrift" panose="020B0502040204020203" pitchFamily="34" charset="0"/>
              </a:rPr>
              <a:t>QUERY: </a:t>
            </a:r>
            <a:r>
              <a:rPr lang="en-US" sz="3200" dirty="0">
                <a:ln w="0"/>
                <a:solidFill>
                  <a:schemeClr val="bg1"/>
                </a:solidFill>
                <a:effectLst>
                  <a:outerShdw blurRad="38100" dist="25400" dir="5400000" algn="ctr" rotWithShape="0">
                    <a:srgbClr val="6E747A">
                      <a:alpha val="43000"/>
                    </a:srgbClr>
                  </a:outerShdw>
                </a:effectLst>
                <a:latin typeface="Bahnschrift" panose="020B0502040204020203" pitchFamily="34" charset="0"/>
              </a:rPr>
              <a:t>Return each day of the week and the number of sales that occurred on that day of the week, as well as the average price in ETH. Order by the count of transactions in ascending order.</a:t>
            </a:r>
            <a:endParaRPr lang="en-US" sz="2000" dirty="0">
              <a:ln w="0"/>
              <a:solidFill>
                <a:schemeClr val="bg1"/>
              </a:solidFill>
              <a:effectLst>
                <a:outerShdw blurRad="38100" dist="25400" dir="5400000" algn="ctr" rotWithShape="0">
                  <a:srgbClr val="6E747A">
                    <a:alpha val="43000"/>
                  </a:srgbClr>
                </a:outerShdw>
              </a:effectLst>
              <a:latin typeface="Bahnschrift" panose="020B0502040204020203" pitchFamily="34" charset="0"/>
            </a:endParaRPr>
          </a:p>
        </p:txBody>
      </p:sp>
    </p:spTree>
    <p:extLst>
      <p:ext uri="{BB962C8B-B14F-4D97-AF65-F5344CB8AC3E}">
        <p14:creationId xmlns:p14="http://schemas.microsoft.com/office/powerpoint/2010/main" val="694541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594</TotalTime>
  <Words>690</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vt:lpstr>
      <vt:lpstr>Calibri</vt:lpstr>
      <vt:lpstr>Century Gothic</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Abhisheak Saraswat</dc:creator>
  <cp:lastModifiedBy>Abhisheak Saraswat</cp:lastModifiedBy>
  <cp:revision>11</cp:revision>
  <dcterms:created xsi:type="dcterms:W3CDTF">2024-06-24T05:36:38Z</dcterms:created>
  <dcterms:modified xsi:type="dcterms:W3CDTF">2024-06-30T21:05:31Z</dcterms:modified>
</cp:coreProperties>
</file>