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ora"/>
      <p:regular r:id="rId35"/>
      <p:bold r:id="rId36"/>
      <p:italic r:id="rId37"/>
      <p:boldItalic r:id="rId38"/>
    </p:embeddedFon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B2C4E0-C3D8-4102-A60D-4893B25A5378}">
  <a:tblStyle styleId="{B1B2C4E0-C3D8-4102-A60D-4893B25A53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C43E66-2A79-41ED-B3EA-265424A91F8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Lora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Lora-italic.fntdata"/><Relationship Id="rId14" Type="http://schemas.openxmlformats.org/officeDocument/2006/relationships/slide" Target="slides/slide8.xml"/><Relationship Id="rId36" Type="http://schemas.openxmlformats.org/officeDocument/2006/relationships/font" Target="fonts/Lora-bold.fntdata"/><Relationship Id="rId17" Type="http://schemas.openxmlformats.org/officeDocument/2006/relationships/slide" Target="slides/slide11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38" Type="http://schemas.openxmlformats.org/officeDocument/2006/relationships/font" Target="fonts/Lor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51f733d0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3b51f733d0_1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9ddaa29f1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9ddaa29f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9e283311e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9e283311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d112cafd9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The main components of a schema are: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Tables: central building blocks, hold data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Columns: attributes defining data elements within a table. Ex: Name, Email, Age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Constraints: rules/conditions on the data stored to ensure consistency and integrity. Ex: Primary Key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Relationships: define how tables are connected to each other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Views: virtual representation of some part of data tables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There are two types of tables: Central fact tables (having Facts) and dimension tables (consisting of Dimensions)</a:t>
            </a:r>
            <a:endParaRPr sz="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/>
          </a:p>
        </p:txBody>
      </p:sp>
      <p:sp>
        <p:nvSpPr>
          <p:cNvPr id="269" name="Google Shape;269;g26d112cafd9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d112cafd9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Central Fact Table: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central fact table is a key component of the star schema or snowflake schema.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central fact table contains quantitative data (also known as facts or measures). These facts represent business events, transactions, or metrics that can be analyzed.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Structure: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central fact table typically includes foreign keys that link to various dimension tables.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foreign keys establish relationships between the facts and the attributes stored in dimension tables.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Purpose: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central fact table serves as the hub for analyzing data. It provides a consolidated view of business performance and allows for efficient querying and reporting.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Dimension Tables: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Dimension tables contain descriptive attributes related to the data being analyzed.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attributes provide context and categorization for the facts stored in the central fact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Examples of Dimension Tables: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People, Products, Locations, Time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Characteristics: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Dimension tables are relatively smaller in size compared to the central fact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contain descriptive data that helps interpret the facts.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Attributes in dimension tables are often used for filtering, grouping, and labeling in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 bank, for a loan database, the loan amounts, interest rates etc. are in dimension tables, but details like which loan is associated with which account number are stored in fact tables.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/>
          </a:p>
        </p:txBody>
      </p:sp>
      <p:sp>
        <p:nvSpPr>
          <p:cNvPr id="291" name="Google Shape;291;g26d112cafd9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d268c10d7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d268c10d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snowflake schema use less space even after so many tables?</a:t>
            </a:r>
            <a:br>
              <a:rPr lang="en"/>
            </a:br>
            <a:r>
              <a:rPr lang="en"/>
              <a:t>By reducing the number of 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keys are just mappings to other tables.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9e283311e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f9e283311e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2f9e283311e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9e28331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9e2833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255b7fa7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255b7fa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2c87048dc_0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12c87048dc_0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2c87048dc_0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12c87048dc_0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51f733d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g23b51f733d0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f6629854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g25f66298548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9a6526c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9a6526c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49a6526c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b51f733d0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3b51f733d0_1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9ddaa29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f9ddaa29f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9ddaa29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9ddaa29f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255b7fa7d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255b7fa7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: </a:t>
            </a:r>
            <a:r>
              <a:rPr lang="en"/>
              <a:t>Entities</a:t>
            </a:r>
            <a:r>
              <a:rPr lang="en"/>
              <a:t> are used to represent classes or objects in the real world, this could be people or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 the features of an entity are attributes.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9ddaa29f1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9ddaa29f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9ddaa29f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to One: One to one type of relationship exists, when a single instance of an entity is  related to only a single instance of another entity.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to Many: One to many type of relationship exists, when a single instance of an entity is  related to more than one instance of another entity.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to One: Many to one type of relationship exists, when more than one instance of an  entity is related to only one instance of another entity.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Many: Many to many type of relationship exists, when more than one instance of  an entity is related to more than one instance of another entity.</a:t>
            </a:r>
            <a:endParaRPr/>
          </a:p>
        </p:txBody>
      </p:sp>
      <p:sp>
        <p:nvSpPr>
          <p:cNvPr id="248" name="Google Shape;248;g2f9ddaa29f1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85228" y="62051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22634" y="5349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5229" y="762516"/>
            <a:ext cx="2743200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29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231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pos="44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1">
  <p:cSld name="TITLE_AND_BOD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575" lIns="38575" spcFirstLastPara="1" rIns="38575" wrap="square" tIns="3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18384" y="201168"/>
            <a:ext cx="10755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2_Divi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Proxima Nova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853">
          <p15:clr>
            <a:srgbClr val="FBAE40"/>
          </p15:clr>
        </p15:guide>
        <p15:guide id="2" pos="816">
          <p15:clr>
            <a:srgbClr val="FBAE40"/>
          </p15:clr>
        </p15:guide>
        <p15:guide id="3" pos="2963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OBJEC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9570283" y="6306180"/>
            <a:ext cx="8748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100">
                <a:solidFill>
                  <a:srgbClr val="B3B3B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1111765" y="6439200"/>
            <a:ext cx="19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840317" y="725997"/>
            <a:ext cx="798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731365" y="509161"/>
            <a:ext cx="2542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9570283" y="6306180"/>
            <a:ext cx="8748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100">
                <a:solidFill>
                  <a:srgbClr val="B3B3B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1111765" y="6439200"/>
            <a:ext cx="19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508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E62D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1">
  <p:cSld name="2_Divider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Proxima Nova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853">
          <p15:clr>
            <a:srgbClr val="FBAE40"/>
          </p15:clr>
        </p15:guide>
        <p15:guide id="2" pos="816">
          <p15:clr>
            <a:srgbClr val="FBAE40"/>
          </p15:clr>
        </p15:guide>
        <p15:guide id="3" pos="2963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2">
  <p:cSld name="TITLE_AND_BODY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575" lIns="38575" spcFirstLastPara="1" rIns="38575" wrap="square" tIns="3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2">
  <p:cSld name="TITLE_AND_BODY_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575" lIns="38575" spcFirstLastPara="1" rIns="38575" wrap="square" tIns="3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6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1">
  <p:cSld name="TITLE_AND_BODY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575" lIns="38575" spcFirstLastPara="1" rIns="38575" wrap="square" tIns="3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8"/>
          <p:cNvSpPr txBox="1"/>
          <p:nvPr>
            <p:ph idx="10" type="dt"/>
          </p:nvPr>
        </p:nvSpPr>
        <p:spPr>
          <a:xfrm>
            <a:off x="885228" y="62051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8"/>
          <p:cNvSpPr txBox="1"/>
          <p:nvPr>
            <p:ph idx="12" type="sldNum"/>
          </p:nvPr>
        </p:nvSpPr>
        <p:spPr>
          <a:xfrm>
            <a:off x="8822634" y="5349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8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8"/>
          <p:cNvSpPr/>
          <p:nvPr/>
        </p:nvSpPr>
        <p:spPr>
          <a:xfrm>
            <a:off x="885229" y="762516"/>
            <a:ext cx="2743200" cy="73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29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231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pos="443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2_Divi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Proxima Nova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9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28133"/>
            <a:ext cx="4346357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9"/>
          <p:cNvSpPr txBox="1"/>
          <p:nvPr/>
        </p:nvSpPr>
        <p:spPr>
          <a:xfrm>
            <a:off x="1295400" y="1680839"/>
            <a:ext cx="34041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853">
          <p15:clr>
            <a:srgbClr val="FBAE40"/>
          </p15:clr>
        </p15:guide>
        <p15:guide id="2" pos="816">
          <p15:clr>
            <a:srgbClr val="FBAE40"/>
          </p15:clr>
        </p15:guide>
        <p15:guide id="3" pos="2963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0"/>
          <p:cNvSpPr txBox="1"/>
          <p:nvPr>
            <p:ph type="title"/>
          </p:nvPr>
        </p:nvSpPr>
        <p:spPr>
          <a:xfrm>
            <a:off x="840317" y="725997"/>
            <a:ext cx="798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40"/>
          <p:cNvSpPr/>
          <p:nvPr/>
        </p:nvSpPr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740049" y="2819881"/>
            <a:ext cx="91935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5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Design and Querying</a:t>
            </a:r>
            <a:endParaRPr b="0" i="0" sz="5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827" y="0"/>
            <a:ext cx="1808721" cy="210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/>
        </p:nvSpPr>
        <p:spPr>
          <a:xfrm>
            <a:off x="1404375" y="0"/>
            <a:ext cx="823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1" name="Google Shape;2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8225"/>
            <a:ext cx="11467000" cy="6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" y="568225"/>
            <a:ext cx="12065601" cy="5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>
            <p:ph type="title"/>
          </p:nvPr>
        </p:nvSpPr>
        <p:spPr>
          <a:xfrm>
            <a:off x="415650" y="938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SCHEMA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952500" y="1335600"/>
            <a:ext cx="3592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be considered as a blueprint of the database and data warehouse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 Schema: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Logical description of organization &amp; structure of database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Warehouse Schema: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Template for constructing and organizing data tables in data warehouse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3" name="Google Shape;273;p52"/>
          <p:cNvGrpSpPr/>
          <p:nvPr/>
        </p:nvGrpSpPr>
        <p:grpSpPr>
          <a:xfrm>
            <a:off x="7351186" y="783820"/>
            <a:ext cx="2887928" cy="2887928"/>
            <a:chOff x="3619861" y="407378"/>
            <a:chExt cx="2166000" cy="2166000"/>
          </a:xfrm>
        </p:grpSpPr>
        <p:sp>
          <p:nvSpPr>
            <p:cNvPr id="274" name="Google Shape;274;p52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52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Tables</a:t>
              </a:r>
              <a:endParaRPr b="1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Hold data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6" name="Google Shape;276;p52"/>
          <p:cNvGrpSpPr/>
          <p:nvPr/>
        </p:nvGrpSpPr>
        <p:grpSpPr>
          <a:xfrm>
            <a:off x="8722151" y="1764681"/>
            <a:ext cx="2887928" cy="2887928"/>
            <a:chOff x="4648111" y="1143043"/>
            <a:chExt cx="2166000" cy="2166000"/>
          </a:xfrm>
        </p:grpSpPr>
        <p:sp>
          <p:nvSpPr>
            <p:cNvPr id="277" name="Google Shape;277;p52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52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Columns</a:t>
              </a:r>
              <a:endParaRPr b="1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Attributes that define data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9" name="Google Shape;279;p52"/>
          <p:cNvGrpSpPr/>
          <p:nvPr/>
        </p:nvGrpSpPr>
        <p:grpSpPr>
          <a:xfrm>
            <a:off x="8176433" y="3384170"/>
            <a:ext cx="2887928" cy="2887928"/>
            <a:chOff x="4238812" y="2357689"/>
            <a:chExt cx="2166000" cy="2166000"/>
          </a:xfrm>
        </p:grpSpPr>
        <p:sp>
          <p:nvSpPr>
            <p:cNvPr id="280" name="Google Shape;280;p5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1" name="Google Shape;281;p52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Constraints</a:t>
              </a:r>
              <a:endParaRPr b="1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Rules/conditions on the stored data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2" name="Google Shape;282;p52"/>
          <p:cNvGrpSpPr/>
          <p:nvPr/>
        </p:nvGrpSpPr>
        <p:grpSpPr>
          <a:xfrm>
            <a:off x="6502327" y="3384303"/>
            <a:ext cx="2887928" cy="2887928"/>
            <a:chOff x="2983201" y="2357790"/>
            <a:chExt cx="2166000" cy="2166000"/>
          </a:xfrm>
        </p:grpSpPr>
        <p:sp>
          <p:nvSpPr>
            <p:cNvPr id="283" name="Google Shape;283;p52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52"/>
            <p:cNvSpPr txBox="1"/>
            <p:nvPr/>
          </p:nvSpPr>
          <p:spPr>
            <a:xfrm>
              <a:off x="3319719" y="330904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Relationships</a:t>
              </a:r>
              <a:endParaRPr b="1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How tables are connected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5" name="Google Shape;285;p52"/>
          <p:cNvGrpSpPr/>
          <p:nvPr/>
        </p:nvGrpSpPr>
        <p:grpSpPr>
          <a:xfrm>
            <a:off x="5980375" y="1764640"/>
            <a:ext cx="2887928" cy="2887928"/>
            <a:chOff x="2591728" y="1143012"/>
            <a:chExt cx="2166000" cy="2166000"/>
          </a:xfrm>
        </p:grpSpPr>
        <p:sp>
          <p:nvSpPr>
            <p:cNvPr id="286" name="Google Shape;286;p52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52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Views</a:t>
              </a:r>
              <a:endParaRPr b="1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Virtual representation of parts of data tables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8" name="Google Shape;288;p52"/>
          <p:cNvSpPr/>
          <p:nvPr/>
        </p:nvSpPr>
        <p:spPr>
          <a:xfrm>
            <a:off x="7971425" y="2795788"/>
            <a:ext cx="1704600" cy="1670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SCHEMA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415650" y="189298"/>
            <a:ext cx="11360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TYPES OF SCHEMA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94" name="Google Shape;294;p53"/>
          <p:cNvGrpSpPr/>
          <p:nvPr/>
        </p:nvGrpSpPr>
        <p:grpSpPr>
          <a:xfrm>
            <a:off x="743532" y="1607647"/>
            <a:ext cx="10704937" cy="3438782"/>
            <a:chOff x="304558" y="1700119"/>
            <a:chExt cx="11418599" cy="4128190"/>
          </a:xfrm>
        </p:grpSpPr>
        <p:grpSp>
          <p:nvGrpSpPr>
            <p:cNvPr id="295" name="Google Shape;295;p53"/>
            <p:cNvGrpSpPr/>
            <p:nvPr/>
          </p:nvGrpSpPr>
          <p:grpSpPr>
            <a:xfrm>
              <a:off x="304558" y="1783089"/>
              <a:ext cx="4149292" cy="3531313"/>
              <a:chOff x="1121614" y="1668789"/>
              <a:chExt cx="4149292" cy="3531313"/>
            </a:xfrm>
          </p:grpSpPr>
          <p:sp>
            <p:nvSpPr>
              <p:cNvPr id="296" name="Google Shape;296;p53"/>
              <p:cNvSpPr/>
              <p:nvPr/>
            </p:nvSpPr>
            <p:spPr>
              <a:xfrm>
                <a:off x="2612081" y="1668789"/>
                <a:ext cx="1163400" cy="733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Dimension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7" name="Google Shape;297;p53"/>
              <p:cNvSpPr/>
              <p:nvPr/>
            </p:nvSpPr>
            <p:spPr>
              <a:xfrm>
                <a:off x="4107506" y="2733518"/>
                <a:ext cx="1163400" cy="733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Dimension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8" name="Google Shape;298;p53"/>
              <p:cNvSpPr/>
              <p:nvPr/>
            </p:nvSpPr>
            <p:spPr>
              <a:xfrm>
                <a:off x="3499439" y="4466902"/>
                <a:ext cx="1163400" cy="733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Dimension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9" name="Google Shape;299;p53"/>
              <p:cNvSpPr/>
              <p:nvPr/>
            </p:nvSpPr>
            <p:spPr>
              <a:xfrm>
                <a:off x="1121614" y="2733518"/>
                <a:ext cx="1163400" cy="733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Dimension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0" name="Google Shape;300;p53"/>
              <p:cNvSpPr/>
              <p:nvPr/>
            </p:nvSpPr>
            <p:spPr>
              <a:xfrm>
                <a:off x="1703336" y="4466902"/>
                <a:ext cx="1163400" cy="733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Dimension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1" name="Google Shape;301;p53"/>
              <p:cNvSpPr/>
              <p:nvPr/>
            </p:nvSpPr>
            <p:spPr>
              <a:xfrm>
                <a:off x="2612080" y="3035569"/>
                <a:ext cx="1163400" cy="11022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F4AB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Fact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2" name="Google Shape;302;p53"/>
              <p:cNvSpPr/>
              <p:nvPr/>
            </p:nvSpPr>
            <p:spPr>
              <a:xfrm>
                <a:off x="1970484" y="2250459"/>
                <a:ext cx="2464500" cy="23346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381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3" name="Google Shape;303;p53"/>
            <p:cNvGrpSpPr/>
            <p:nvPr/>
          </p:nvGrpSpPr>
          <p:grpSpPr>
            <a:xfrm>
              <a:off x="5300928" y="2939541"/>
              <a:ext cx="1630178" cy="1647600"/>
              <a:chOff x="6152683" y="2879861"/>
              <a:chExt cx="1630178" cy="1647600"/>
            </a:xfrm>
          </p:grpSpPr>
          <p:sp>
            <p:nvSpPr>
              <p:cNvPr id="304" name="Google Shape;304;p53"/>
              <p:cNvSpPr/>
              <p:nvPr/>
            </p:nvSpPr>
            <p:spPr>
              <a:xfrm flipH="1" rot="-5400000">
                <a:off x="6118462" y="3654461"/>
                <a:ext cx="1647600" cy="98400"/>
              </a:xfrm>
              <a:prstGeom prst="roundRect">
                <a:avLst>
                  <a:gd fmla="val 31250" name="adj"/>
                </a:avLst>
              </a:prstGeom>
              <a:solidFill>
                <a:srgbClr val="5A5A5A"/>
              </a:solidFill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3"/>
              <p:cNvSpPr/>
              <p:nvPr/>
            </p:nvSpPr>
            <p:spPr>
              <a:xfrm flipH="1" rot="-2174759">
                <a:off x="6112125" y="3641769"/>
                <a:ext cx="1647518" cy="98285"/>
              </a:xfrm>
              <a:prstGeom prst="roundRect">
                <a:avLst>
                  <a:gd fmla="val 31250" name="adj"/>
                </a:avLst>
              </a:prstGeom>
              <a:solidFill>
                <a:srgbClr val="5A5A5A"/>
              </a:solidFill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3"/>
              <p:cNvSpPr/>
              <p:nvPr/>
            </p:nvSpPr>
            <p:spPr>
              <a:xfrm flipH="1" rot="-8734324">
                <a:off x="6156366" y="3676907"/>
                <a:ext cx="1647596" cy="98190"/>
              </a:xfrm>
              <a:prstGeom prst="roundRect">
                <a:avLst>
                  <a:gd fmla="val 31250" name="adj"/>
                </a:avLst>
              </a:prstGeom>
              <a:solidFill>
                <a:srgbClr val="5A5A5A"/>
              </a:solidFill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7" name="Google Shape;307;p53"/>
              <p:cNvGrpSpPr/>
              <p:nvPr/>
            </p:nvGrpSpPr>
            <p:grpSpPr>
              <a:xfrm>
                <a:off x="6663895" y="2910960"/>
                <a:ext cx="565862" cy="350110"/>
                <a:chOff x="6663895" y="2910960"/>
                <a:chExt cx="565862" cy="350110"/>
              </a:xfrm>
            </p:grpSpPr>
            <p:sp>
              <p:nvSpPr>
                <p:cNvPr id="308" name="Google Shape;308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0" name="Google Shape;310;p53"/>
              <p:cNvGrpSpPr/>
              <p:nvPr/>
            </p:nvGrpSpPr>
            <p:grpSpPr>
              <a:xfrm rot="3128948">
                <a:off x="7166096" y="3177364"/>
                <a:ext cx="565854" cy="350105"/>
                <a:chOff x="6663895" y="2910960"/>
                <a:chExt cx="565862" cy="350110"/>
              </a:xfrm>
            </p:grpSpPr>
            <p:sp>
              <p:nvSpPr>
                <p:cNvPr id="311" name="Google Shape;311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313;p53"/>
              <p:cNvGrpSpPr/>
              <p:nvPr/>
            </p:nvGrpSpPr>
            <p:grpSpPr>
              <a:xfrm rot="7849165">
                <a:off x="7182487" y="3876620"/>
                <a:ext cx="565882" cy="350122"/>
                <a:chOff x="6663895" y="2910960"/>
                <a:chExt cx="565862" cy="350110"/>
              </a:xfrm>
            </p:grpSpPr>
            <p:sp>
              <p:nvSpPr>
                <p:cNvPr id="314" name="Google Shape;314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" name="Google Shape;316;p53"/>
              <p:cNvGrpSpPr/>
              <p:nvPr/>
            </p:nvGrpSpPr>
            <p:grpSpPr>
              <a:xfrm rot="10608772">
                <a:off x="6663164" y="4138378"/>
                <a:ext cx="565888" cy="350126"/>
                <a:chOff x="6663895" y="2910960"/>
                <a:chExt cx="565862" cy="350110"/>
              </a:xfrm>
            </p:grpSpPr>
            <p:sp>
              <p:nvSpPr>
                <p:cNvPr id="317" name="Google Shape;317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9" name="Google Shape;319;p53"/>
              <p:cNvGrpSpPr/>
              <p:nvPr/>
            </p:nvGrpSpPr>
            <p:grpSpPr>
              <a:xfrm rot="-7466315">
                <a:off x="6180785" y="3852540"/>
                <a:ext cx="565839" cy="350096"/>
                <a:chOff x="6663895" y="2910960"/>
                <a:chExt cx="565862" cy="350110"/>
              </a:xfrm>
            </p:grpSpPr>
            <p:sp>
              <p:nvSpPr>
                <p:cNvPr id="320" name="Google Shape;320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2" name="Google Shape;322;p53"/>
              <p:cNvGrpSpPr/>
              <p:nvPr/>
            </p:nvGrpSpPr>
            <p:grpSpPr>
              <a:xfrm rot="-2954749">
                <a:off x="6187060" y="3212170"/>
                <a:ext cx="565849" cy="350102"/>
                <a:chOff x="6663895" y="2910960"/>
                <a:chExt cx="565862" cy="350110"/>
              </a:xfrm>
            </p:grpSpPr>
            <p:sp>
              <p:nvSpPr>
                <p:cNvPr id="323" name="Google Shape;323;p53"/>
                <p:cNvSpPr/>
                <p:nvPr/>
              </p:nvSpPr>
              <p:spPr>
                <a:xfrm flipH="1" rot="-2684427">
                  <a:off x="6874743" y="302854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53"/>
                <p:cNvSpPr/>
                <p:nvPr/>
              </p:nvSpPr>
              <p:spPr>
                <a:xfrm rot="-8115573">
                  <a:off x="6644281" y="3045055"/>
                  <a:ext cx="374629" cy="98430"/>
                </a:xfrm>
                <a:prstGeom prst="roundRect">
                  <a:avLst>
                    <a:gd fmla="val 31250" name="adj"/>
                  </a:avLst>
                </a:prstGeom>
                <a:solidFill>
                  <a:srgbClr val="5A5A5A"/>
                </a:solidFill>
                <a:ln cap="flat" cmpd="sng" w="25400">
                  <a:solidFill>
                    <a:srgbClr val="5A5A5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5" name="Google Shape;325;p53"/>
            <p:cNvGrpSpPr/>
            <p:nvPr/>
          </p:nvGrpSpPr>
          <p:grpSpPr>
            <a:xfrm>
              <a:off x="7278701" y="1700119"/>
              <a:ext cx="4444456" cy="4128190"/>
              <a:chOff x="7485180" y="1700119"/>
              <a:chExt cx="4444456" cy="4128190"/>
            </a:xfrm>
          </p:grpSpPr>
          <p:sp>
            <p:nvSpPr>
              <p:cNvPr id="326" name="Google Shape;326;p53"/>
              <p:cNvSpPr/>
              <p:nvPr/>
            </p:nvSpPr>
            <p:spPr>
              <a:xfrm>
                <a:off x="9239250" y="3196591"/>
                <a:ext cx="906300" cy="8835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F4AB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Fact Table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" name="Google Shape;327;p53"/>
              <p:cNvSpPr/>
              <p:nvPr/>
            </p:nvSpPr>
            <p:spPr>
              <a:xfrm>
                <a:off x="8208298" y="3837845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" name="Google Shape;328;p53"/>
              <p:cNvSpPr/>
              <p:nvPr/>
            </p:nvSpPr>
            <p:spPr>
              <a:xfrm>
                <a:off x="8208298" y="2877598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" name="Google Shape;329;p53"/>
              <p:cNvSpPr/>
              <p:nvPr/>
            </p:nvSpPr>
            <p:spPr>
              <a:xfrm>
                <a:off x="9400831" y="2063817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0" name="Google Shape;330;p53"/>
              <p:cNvSpPr/>
              <p:nvPr/>
            </p:nvSpPr>
            <p:spPr>
              <a:xfrm>
                <a:off x="10606356" y="2877598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1" name="Google Shape;331;p53"/>
              <p:cNvSpPr/>
              <p:nvPr/>
            </p:nvSpPr>
            <p:spPr>
              <a:xfrm>
                <a:off x="10593365" y="3837845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2" name="Google Shape;332;p53"/>
              <p:cNvSpPr/>
              <p:nvPr/>
            </p:nvSpPr>
            <p:spPr>
              <a:xfrm>
                <a:off x="9407197" y="4666662"/>
                <a:ext cx="583200" cy="5436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4890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10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L1</a:t>
                </a:r>
                <a:endParaRPr b="0" i="0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" name="Google Shape;333;p53"/>
              <p:cNvSpPr/>
              <p:nvPr/>
            </p:nvSpPr>
            <p:spPr>
              <a:xfrm>
                <a:off x="7485180" y="3729487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53"/>
              <p:cNvSpPr/>
              <p:nvPr/>
            </p:nvSpPr>
            <p:spPr>
              <a:xfrm>
                <a:off x="7485180" y="3115168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53"/>
              <p:cNvSpPr/>
              <p:nvPr/>
            </p:nvSpPr>
            <p:spPr>
              <a:xfrm>
                <a:off x="8094780" y="2173442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53"/>
              <p:cNvSpPr/>
              <p:nvPr/>
            </p:nvSpPr>
            <p:spPr>
              <a:xfrm>
                <a:off x="8876794" y="1700119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53"/>
              <p:cNvSpPr/>
              <p:nvPr/>
            </p:nvSpPr>
            <p:spPr>
              <a:xfrm>
                <a:off x="9990394" y="1723716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53"/>
              <p:cNvSpPr/>
              <p:nvPr/>
            </p:nvSpPr>
            <p:spPr>
              <a:xfrm>
                <a:off x="10881499" y="2145909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53"/>
              <p:cNvSpPr/>
              <p:nvPr/>
            </p:nvSpPr>
            <p:spPr>
              <a:xfrm>
                <a:off x="11405536" y="3115168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53"/>
              <p:cNvSpPr/>
              <p:nvPr/>
            </p:nvSpPr>
            <p:spPr>
              <a:xfrm>
                <a:off x="11405536" y="3694422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" name="Google Shape;341;p53"/>
              <p:cNvSpPr/>
              <p:nvPr/>
            </p:nvSpPr>
            <p:spPr>
              <a:xfrm>
                <a:off x="10776886" y="4674458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53"/>
              <p:cNvSpPr/>
              <p:nvPr/>
            </p:nvSpPr>
            <p:spPr>
              <a:xfrm>
                <a:off x="9930993" y="5390609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53"/>
              <p:cNvSpPr/>
              <p:nvPr/>
            </p:nvSpPr>
            <p:spPr>
              <a:xfrm>
                <a:off x="8876793" y="5390609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" name="Google Shape;344;p53"/>
              <p:cNvSpPr/>
              <p:nvPr/>
            </p:nvSpPr>
            <p:spPr>
              <a:xfrm>
                <a:off x="8084749" y="4674458"/>
                <a:ext cx="524100" cy="437700"/>
              </a:xfrm>
              <a:prstGeom prst="roundRect">
                <a:avLst>
                  <a:gd fmla="val 9738" name="adj"/>
                </a:avLst>
              </a:prstGeom>
              <a:noFill/>
              <a:ln cap="flat" cmpd="sng" w="25400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Dim </a:t>
                </a:r>
                <a:b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0" i="0" lang="en" sz="8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Table L2</a:t>
                </a:r>
                <a:endParaRPr b="0" i="0" sz="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5" name="Google Shape;345;p53"/>
              <p:cNvCxnSpPr>
                <a:stCxn id="329" idx="2"/>
                <a:endCxn id="326" idx="0"/>
              </p:cNvCxnSpPr>
              <p:nvPr/>
            </p:nvCxnSpPr>
            <p:spPr>
              <a:xfrm>
                <a:off x="9692431" y="2607417"/>
                <a:ext cx="0" cy="58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53"/>
              <p:cNvCxnSpPr>
                <a:stCxn id="328" idx="3"/>
              </p:cNvCxnSpPr>
              <p:nvPr/>
            </p:nvCxnSpPr>
            <p:spPr>
              <a:xfrm>
                <a:off x="8791498" y="3149398"/>
                <a:ext cx="460800" cy="326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53"/>
              <p:cNvCxnSpPr>
                <a:stCxn id="327" idx="3"/>
              </p:cNvCxnSpPr>
              <p:nvPr/>
            </p:nvCxnSpPr>
            <p:spPr>
              <a:xfrm flipH="1" rot="10800000">
                <a:off x="8791498" y="3816545"/>
                <a:ext cx="460800" cy="29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53"/>
              <p:cNvCxnSpPr>
                <a:stCxn id="331" idx="1"/>
              </p:cNvCxnSpPr>
              <p:nvPr/>
            </p:nvCxnSpPr>
            <p:spPr>
              <a:xfrm rot="10800000">
                <a:off x="10145765" y="3816545"/>
                <a:ext cx="447600" cy="29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53"/>
              <p:cNvCxnSpPr>
                <a:stCxn id="330" idx="1"/>
              </p:cNvCxnSpPr>
              <p:nvPr/>
            </p:nvCxnSpPr>
            <p:spPr>
              <a:xfrm flipH="1">
                <a:off x="10132656" y="3149398"/>
                <a:ext cx="473700" cy="287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53"/>
              <p:cNvCxnSpPr>
                <a:stCxn id="338" idx="2"/>
                <a:endCxn id="330" idx="0"/>
              </p:cNvCxnSpPr>
              <p:nvPr/>
            </p:nvCxnSpPr>
            <p:spPr>
              <a:xfrm flipH="1">
                <a:off x="10897849" y="2583609"/>
                <a:ext cx="245700" cy="29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53"/>
              <p:cNvCxnSpPr>
                <a:stCxn id="339" idx="1"/>
                <a:endCxn id="330" idx="3"/>
              </p:cNvCxnSpPr>
              <p:nvPr/>
            </p:nvCxnSpPr>
            <p:spPr>
              <a:xfrm rot="10800000">
                <a:off x="11189536" y="3149518"/>
                <a:ext cx="216000" cy="18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53"/>
              <p:cNvCxnSpPr>
                <a:stCxn id="340" idx="1"/>
                <a:endCxn id="331" idx="3"/>
              </p:cNvCxnSpPr>
              <p:nvPr/>
            </p:nvCxnSpPr>
            <p:spPr>
              <a:xfrm flipH="1">
                <a:off x="11176636" y="3913272"/>
                <a:ext cx="228900" cy="196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53"/>
              <p:cNvCxnSpPr>
                <a:stCxn id="341" idx="0"/>
                <a:endCxn id="331" idx="2"/>
              </p:cNvCxnSpPr>
              <p:nvPr/>
            </p:nvCxnSpPr>
            <p:spPr>
              <a:xfrm rot="10800000">
                <a:off x="10885036" y="4381358"/>
                <a:ext cx="153900" cy="29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53"/>
              <p:cNvCxnSpPr>
                <a:stCxn id="342" idx="0"/>
              </p:cNvCxnSpPr>
              <p:nvPr/>
            </p:nvCxnSpPr>
            <p:spPr>
              <a:xfrm rot="10800000">
                <a:off x="9976443" y="5186909"/>
                <a:ext cx="216600" cy="203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53"/>
              <p:cNvCxnSpPr>
                <a:stCxn id="343" idx="0"/>
              </p:cNvCxnSpPr>
              <p:nvPr/>
            </p:nvCxnSpPr>
            <p:spPr>
              <a:xfrm flipH="1" rot="10800000">
                <a:off x="9138843" y="5174909"/>
                <a:ext cx="284700" cy="215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53"/>
              <p:cNvCxnSpPr>
                <a:endCxn id="326" idx="2"/>
              </p:cNvCxnSpPr>
              <p:nvPr/>
            </p:nvCxnSpPr>
            <p:spPr>
              <a:xfrm rot="10800000">
                <a:off x="9692400" y="4080091"/>
                <a:ext cx="6300" cy="594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53"/>
              <p:cNvCxnSpPr>
                <a:stCxn id="344" idx="0"/>
                <a:endCxn id="327" idx="2"/>
              </p:cNvCxnSpPr>
              <p:nvPr/>
            </p:nvCxnSpPr>
            <p:spPr>
              <a:xfrm flipH="1" rot="10800000">
                <a:off x="8346799" y="4381358"/>
                <a:ext cx="153000" cy="29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53"/>
              <p:cNvCxnSpPr>
                <a:endCxn id="327" idx="1"/>
              </p:cNvCxnSpPr>
              <p:nvPr/>
            </p:nvCxnSpPr>
            <p:spPr>
              <a:xfrm>
                <a:off x="7997098" y="3948245"/>
                <a:ext cx="211200" cy="161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53"/>
              <p:cNvCxnSpPr>
                <a:stCxn id="334" idx="3"/>
                <a:endCxn id="328" idx="1"/>
              </p:cNvCxnSpPr>
              <p:nvPr/>
            </p:nvCxnSpPr>
            <p:spPr>
              <a:xfrm flipH="1" rot="10800000">
                <a:off x="8009280" y="3149518"/>
                <a:ext cx="198900" cy="18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53"/>
              <p:cNvCxnSpPr>
                <a:stCxn id="328" idx="0"/>
                <a:endCxn id="335" idx="2"/>
              </p:cNvCxnSpPr>
              <p:nvPr/>
            </p:nvCxnSpPr>
            <p:spPr>
              <a:xfrm rot="10800000">
                <a:off x="8356798" y="2611198"/>
                <a:ext cx="143100" cy="266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53"/>
              <p:cNvCxnSpPr>
                <a:endCxn id="336" idx="2"/>
              </p:cNvCxnSpPr>
              <p:nvPr/>
            </p:nvCxnSpPr>
            <p:spPr>
              <a:xfrm rot="10800000">
                <a:off x="9138844" y="2137819"/>
                <a:ext cx="284700" cy="216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53"/>
              <p:cNvCxnSpPr>
                <a:endCxn id="337" idx="2"/>
              </p:cNvCxnSpPr>
              <p:nvPr/>
            </p:nvCxnSpPr>
            <p:spPr>
              <a:xfrm flipH="1" rot="10800000">
                <a:off x="9949144" y="2161416"/>
                <a:ext cx="303300" cy="23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A5A5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63" name="Google Shape;363;p53"/>
          <p:cNvSpPr txBox="1"/>
          <p:nvPr/>
        </p:nvSpPr>
        <p:spPr>
          <a:xfrm>
            <a:off x="584775" y="5450500"/>
            <a:ext cx="452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central fact table is surrounded by multiple dimension tables.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simplifies querying but may lead to some data redundancy.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53"/>
          <p:cNvSpPr txBox="1"/>
          <p:nvPr/>
        </p:nvSpPr>
        <p:spPr>
          <a:xfrm>
            <a:off x="5455250" y="5450500"/>
            <a:ext cx="655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Dimension tables are organized into multiple related tables.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snowflake schema extends the star schema by dividing dimension tables.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Reduces redundancy but can make the schema more complex.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1724900" y="773088"/>
            <a:ext cx="19551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8313900" y="773100"/>
            <a:ext cx="20769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SNOWFLAKE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54"/>
          <p:cNvGraphicFramePr/>
          <p:nvPr/>
        </p:nvGraphicFramePr>
        <p:xfrm>
          <a:off x="917575" y="941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{E2C43E66-2A79-41ED-B3EA-265424A91F8D}</a:tableStyleId>
              </a:tblPr>
              <a:tblGrid>
                <a:gridCol w="5178425"/>
                <a:gridCol w="5178425"/>
              </a:tblGrid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Star Schema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Snowflake Schema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5A5A"/>
                    </a:solidFill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In star schema, the fact tables and the dimension </a:t>
                      </a:r>
                      <a:b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tables are contained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The fact tables, dimension tables and sub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dimension </a:t>
                      </a:r>
                      <a:b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tables are contained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Star schema is a top-down model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is a bottom-up model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Star schema uses more space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It uses less space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takes less time for the execution of queries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takes more time than star schema for the execution of queries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In star schema, normalization is not used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Both normalization and denormalization are used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Its design is very simple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Its design is complex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The query complexity of star schema is low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The query complexity of snowflake schema is higher </a:t>
                      </a:r>
                      <a:b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than that of star schema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Its understanding is very simple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Its understanding is difficult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has less foreign keys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has more foreign keys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has high data redundancy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 has low data redundancy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75" marB="0" marR="1675" marL="1675" anchor="ctr">
                    <a:lnL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A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/>
        </p:nvSpPr>
        <p:spPr>
          <a:xfrm>
            <a:off x="0" y="2326096"/>
            <a:ext cx="1219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EE2C3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SQL Commands</a:t>
            </a:r>
            <a:endParaRPr b="1" i="0" sz="3200" u="none" cap="none" strike="noStrike">
              <a:solidFill>
                <a:srgbClr val="EE2C3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25" y="1085574"/>
            <a:ext cx="11137175" cy="50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6"/>
          <p:cNvSpPr txBox="1"/>
          <p:nvPr/>
        </p:nvSpPr>
        <p:spPr>
          <a:xfrm>
            <a:off x="1206500" y="204321"/>
            <a:ext cx="9779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TYPES OF </a:t>
            </a:r>
            <a:r>
              <a:rPr b="1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 COMMANDS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/>
        </p:nvSpPr>
        <p:spPr>
          <a:xfrm flipH="1" rot="10800000">
            <a:off x="-3785925" y="1303325"/>
            <a:ext cx="1002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57"/>
          <p:cNvSpPr txBox="1"/>
          <p:nvPr/>
        </p:nvSpPr>
        <p:spPr>
          <a:xfrm>
            <a:off x="1206494" y="1873185"/>
            <a:ext cx="8846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DDL - H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elps in designing and structuring the database objects like tables.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DQL -  Helps in getting data from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using the SELECT statement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DML - Helps in managing and modifying the data in tables.</a:t>
            </a:r>
            <a:endParaRPr i="0" sz="2200" u="none" cap="none" strike="noStrike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DCL -  Helps in controlling the access to data within a database.</a:t>
            </a:r>
            <a:endParaRPr sz="2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525375" y="1724525"/>
            <a:ext cx="9990300" cy="41730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374750" y="200525"/>
            <a:ext cx="1050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SQL COMMANDS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/>
        </p:nvSpPr>
        <p:spPr>
          <a:xfrm>
            <a:off x="10870024" y="111379"/>
            <a:ext cx="204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1425850" y="987075"/>
            <a:ext cx="9444300" cy="541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5020528" y="313275"/>
            <a:ext cx="2676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DDL Statements</a:t>
            </a:r>
            <a:endParaRPr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/>
        </p:nvSpPr>
        <p:spPr>
          <a:xfrm>
            <a:off x="10870024" y="111379"/>
            <a:ext cx="204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9"/>
          <p:cNvSpPr txBox="1"/>
          <p:nvPr>
            <p:ph type="title"/>
          </p:nvPr>
        </p:nvSpPr>
        <p:spPr>
          <a:xfrm>
            <a:off x="5053677" y="313277"/>
            <a:ext cx="2579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DML Statements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675001" y="1310249"/>
            <a:ext cx="10842000" cy="423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5" l="0" r="0" t="7698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2"/>
          <p:cNvSpPr txBox="1"/>
          <p:nvPr>
            <p:ph idx="10" type="dt"/>
          </p:nvPr>
        </p:nvSpPr>
        <p:spPr>
          <a:xfrm>
            <a:off x="8509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1900"/>
              <a:buFont typeface="Proxima Nova"/>
              <a:buNone/>
            </a:pPr>
            <a:r>
              <a:rPr lang="en" sz="12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12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96" y="0"/>
            <a:ext cx="4346357" cy="538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2"/>
          <p:cNvSpPr txBox="1"/>
          <p:nvPr/>
        </p:nvSpPr>
        <p:spPr>
          <a:xfrm>
            <a:off x="850900" y="452625"/>
            <a:ext cx="39720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Course:</a:t>
            </a:r>
            <a:r>
              <a:rPr b="0" i="0" lang="en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Analysis Toolkit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On:</a:t>
            </a:r>
            <a:r>
              <a:rPr b="1" i="0" lang="en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Design and Querying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Instructor: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/>
        </p:nvSpPr>
        <p:spPr>
          <a:xfrm>
            <a:off x="740049" y="2819881"/>
            <a:ext cx="91935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Proxima Nova"/>
              <a:buNone/>
            </a:pPr>
            <a:r>
              <a:rPr b="1" i="0" lang="en" sz="5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5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827" y="0"/>
            <a:ext cx="1808721" cy="210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251319" y="228244"/>
            <a:ext cx="9099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SOME GUIDELINES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251325" y="1016174"/>
            <a:ext cx="924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Prerequisites - Learners are expected to have all the prerequisites required for this session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Focus - Learners are expected to concentrate during the session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Tools - Learners are expected to keep ready and use pen and paper, calculator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Chat - Civil and disciplined chat is encouraged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Quizzes - Learners are expected to solve all quizzes in real-time and share their answers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Break - Learners might get a 5-10 minute break during mid-time depending on the nature of the session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Polls - Learners are requested to give feedback using the mid-poll and end-poll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Reading - Learners are expected to do additional reading as instructed by the lecturers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/>
        </p:nvSpPr>
        <p:spPr>
          <a:xfrm>
            <a:off x="629600" y="1667675"/>
            <a:ext cx="103386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Relationship Diagrams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Relationships in ERD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Schema and its Types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Commands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4"/>
          <p:cNvSpPr txBox="1"/>
          <p:nvPr/>
        </p:nvSpPr>
        <p:spPr>
          <a:xfrm>
            <a:off x="565992" y="508134"/>
            <a:ext cx="5910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/>
        </p:nvSpPr>
        <p:spPr>
          <a:xfrm>
            <a:off x="1206494" y="1873185"/>
            <a:ext cx="8846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epresentation of the tables in a database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ives us an idea of how different entities are connected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xtremely useful to get an overall idea of a database</a:t>
            </a:r>
            <a:r>
              <a:rPr i="0" lang="en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" sz="2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short </a:t>
            </a:r>
            <a:r>
              <a:rPr i="0" lang="en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time</a:t>
            </a:r>
            <a:endParaRPr i="0" sz="2200" u="none" cap="none" strike="noStrike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5"/>
          <p:cNvSpPr/>
          <p:nvPr/>
        </p:nvSpPr>
        <p:spPr>
          <a:xfrm>
            <a:off x="1100850" y="2162026"/>
            <a:ext cx="9990300" cy="14733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5"/>
          <p:cNvSpPr txBox="1"/>
          <p:nvPr>
            <p:ph idx="4294967295" type="title"/>
          </p:nvPr>
        </p:nvSpPr>
        <p:spPr>
          <a:xfrm>
            <a:off x="415650" y="189298"/>
            <a:ext cx="11360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ENTITY RELATIONSHIP DIAGRAM (ERD)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248896" y="1739238"/>
            <a:ext cx="5605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marked with a star are the primary keys for each table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46"/>
          <p:cNvSpPr/>
          <p:nvPr/>
        </p:nvSpPr>
        <p:spPr>
          <a:xfrm>
            <a:off x="248900" y="1907250"/>
            <a:ext cx="5605200" cy="28200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248900" y="2519262"/>
            <a:ext cx="5605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line connecting two tables indicates that a relationship exists between them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line connecting a table to itself indicates that the table references itself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00" y="1379700"/>
            <a:ext cx="6139524" cy="492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6"/>
          <p:cNvSpPr txBox="1"/>
          <p:nvPr>
            <p:ph idx="4294967295" type="title"/>
          </p:nvPr>
        </p:nvSpPr>
        <p:spPr>
          <a:xfrm>
            <a:off x="415650" y="189298"/>
            <a:ext cx="11360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ENTITY RELATIONSHIP DIAGRAM (ERD) - Example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Entity and Attributes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9" name="Google Shape;229;p47"/>
          <p:cNvGraphicFramePr/>
          <p:nvPr/>
        </p:nvGraphicFramePr>
        <p:xfrm>
          <a:off x="5599325" y="168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{B1B2C4E0-C3D8-4102-A60D-4893B25A5378}</a:tableStyleId>
              </a:tblPr>
              <a:tblGrid>
                <a:gridCol w="2496900"/>
              </a:tblGrid>
              <a:tr h="8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CUSTOMERS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Customer_ID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B35"/>
                    </a:solidFill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B35"/>
                    </a:solidFill>
                  </a:tcPr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Email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B35"/>
                    </a:solidFill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Age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B35"/>
                    </a:solidFill>
                  </a:tcPr>
                </a:tc>
              </a:tr>
            </a:tbl>
          </a:graphicData>
        </a:graphic>
      </p:graphicFrame>
      <p:cxnSp>
        <p:nvCxnSpPr>
          <p:cNvPr id="230" name="Google Shape;230;p47"/>
          <p:cNvCxnSpPr/>
          <p:nvPr/>
        </p:nvCxnSpPr>
        <p:spPr>
          <a:xfrm flipH="1" rot="10800000">
            <a:off x="8072425" y="1393888"/>
            <a:ext cx="1619400" cy="73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47"/>
          <p:cNvCxnSpPr/>
          <p:nvPr/>
        </p:nvCxnSpPr>
        <p:spPr>
          <a:xfrm flipH="1">
            <a:off x="3095650" y="3108513"/>
            <a:ext cx="254790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47"/>
          <p:cNvCxnSpPr/>
          <p:nvPr/>
        </p:nvCxnSpPr>
        <p:spPr>
          <a:xfrm rot="10800000">
            <a:off x="3071725" y="3870388"/>
            <a:ext cx="2524200" cy="16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47"/>
          <p:cNvCxnSpPr/>
          <p:nvPr/>
        </p:nvCxnSpPr>
        <p:spPr>
          <a:xfrm rot="10800000">
            <a:off x="3143125" y="3894438"/>
            <a:ext cx="2452800" cy="9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7"/>
          <p:cNvCxnSpPr/>
          <p:nvPr/>
        </p:nvCxnSpPr>
        <p:spPr>
          <a:xfrm rot="10800000">
            <a:off x="3095650" y="3822738"/>
            <a:ext cx="2547900" cy="20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47"/>
          <p:cNvSpPr txBox="1"/>
          <p:nvPr/>
        </p:nvSpPr>
        <p:spPr>
          <a:xfrm>
            <a:off x="9691675" y="655813"/>
            <a:ext cx="32862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Entity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915525" y="3108525"/>
            <a:ext cx="2224200" cy="4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Attributes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47"/>
          <p:cNvSpPr/>
          <p:nvPr/>
        </p:nvSpPr>
        <p:spPr>
          <a:xfrm>
            <a:off x="248900" y="655825"/>
            <a:ext cx="11762700" cy="5941500"/>
          </a:xfrm>
          <a:prstGeom prst="roundRect">
            <a:avLst>
              <a:gd fmla="val 9662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347150" y="1546350"/>
            <a:ext cx="447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They are the lines between the tables in an ERD diagram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They define the relationships among the tables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151750" y="1375350"/>
            <a:ext cx="4901100" cy="14454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75" y="1105150"/>
            <a:ext cx="6826474" cy="4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8"/>
          <p:cNvSpPr txBox="1"/>
          <p:nvPr>
            <p:ph idx="4294967295" type="title"/>
          </p:nvPr>
        </p:nvSpPr>
        <p:spPr>
          <a:xfrm>
            <a:off x="415650" y="189298"/>
            <a:ext cx="11360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116800" y="1546039"/>
            <a:ext cx="88101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 ERD has three </a:t>
            </a: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types of relationships:</a:t>
            </a:r>
            <a:endParaRPr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304900" y="2309155"/>
            <a:ext cx="44010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16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 to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16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16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Many to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 or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one to many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16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Many to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any</a:t>
            </a: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25" y="1839850"/>
            <a:ext cx="6251400" cy="12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25" y="3479450"/>
            <a:ext cx="6251401" cy="11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250" y="5010800"/>
            <a:ext cx="6251400" cy="11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idx="4294967295" type="title"/>
          </p:nvPr>
        </p:nvSpPr>
        <p:spPr>
          <a:xfrm>
            <a:off x="415650" y="189298"/>
            <a:ext cx="11360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