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3907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e9WpRjl+rRrtJY0jIAkqmjGF8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9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fb2c2164f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g30fb2c2164f_0_6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 frame is a range of rows within a result set that is defined by an ordered set of rows within the result set. The frame is used to limit the number of rows returned in a query, or to perform some operation on a set of rows within the result set.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There are several types of frames that you can use in SQL: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ROWS: This frame type includes a fixed number of rows starting from the current row. For example, ROWS BETWEEN 3 PRECEDING AND 3 FOLLOWING will include the current row, as well as the three rows preceding and following it.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RANGE: This frame type includes a range of rows based on the values in a specific column or expression. For example, RANGE BETWEEN 3 PRECEDING AND 3 FOLLOWING will include all rows where the value in the specified column or expression is within 3 rows before or after the current row.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GROUPS: This frame type is similar to RANGE, but it is based on the grouping of rows rather than on a specific column or expression. For example, GROUPS BETWEEN 3 PRECEDING AND 3 FOLLOWING will include all rows that are in the same group as the current row, as well as the three groups preceding and following it.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You can use frames in the OVER clause of a SELECT statement, in conjunction with an aggregate function, to perform some operation on a set of rows within the result set. For example, you could use a frame to compute a running total, or to find the maximum value within a specific range of rows.</a:t>
            </a:r>
            <a:endParaRPr/>
          </a:p>
        </p:txBody>
      </p:sp>
      <p:sp>
        <p:nvSpPr>
          <p:cNvPr id="219" name="Google Shape;21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ebc5f16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g2febc5f16d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0fb2c2164f_0_67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30fb2c2164f_0_67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g30fb2c2164f_0_67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30fb2c2164f_0_67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30fb2c2164f_0_67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30fb2c2164f_0_6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76251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fb2c2164f_0_729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30fb2c2164f_0_729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30fb2c2164f_0_729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g30fb2c2164f_0_7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30fb2c2164f_0_7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fb2c2164f_0_7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2c2164f_0_73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30fb2c2164f_0_736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30fb2c2164f_0_7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30fb2c2164f_0_7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30fb2c2164f_0_7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fb2c2164f_0_74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0fb2c2164f_0_74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g30fb2c2164f_0_74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fb2c2164f_0_74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fb2c2164f_0_74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b2c2164f_0_74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fb2c2164f_0_74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30fb2c2164f_0_748"/>
          <p:cNvSpPr txBox="1"/>
          <p:nvPr>
            <p:ph idx="1" type="body"/>
          </p:nvPr>
        </p:nvSpPr>
        <p:spPr>
          <a:xfrm>
            <a:off x="3303588" y="2421467"/>
            <a:ext cx="52656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g30fb2c2164f_0_748"/>
          <p:cNvSpPr/>
          <p:nvPr/>
        </p:nvSpPr>
        <p:spPr>
          <a:xfrm>
            <a:off x="0" y="0"/>
            <a:ext cx="9144000" cy="8493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0fb2c2164f_0_748"/>
          <p:cNvSpPr txBox="1"/>
          <p:nvPr>
            <p:ph type="title"/>
          </p:nvPr>
        </p:nvSpPr>
        <p:spPr>
          <a:xfrm>
            <a:off x="316679" y="162621"/>
            <a:ext cx="373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b="0" i="0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g30fb2c2164f_0_7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80085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231">
          <p15:clr>
            <a:srgbClr val="FBAE40"/>
          </p15:clr>
        </p15:guide>
        <p15:guide id="4" orient="horz" pos="3725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1_Divi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728134"/>
            <a:ext cx="325976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971550" y="1680840"/>
            <a:ext cx="2552886" cy="210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728134"/>
            <a:ext cx="325976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971550" y="1680840"/>
            <a:ext cx="2552886" cy="210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">
  <p:cSld name="Title and Doughnut Char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0" y="1"/>
            <a:ext cx="9144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316679" y="162623"/>
            <a:ext cx="3735903" cy="510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80085"/>
            <a:ext cx="81363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1_Divi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0fb2c2164f_0_68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g30fb2c2164f_0_68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g30fb2c2164f_0_68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12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g30fb2c2164f_0_6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728134"/>
            <a:ext cx="3259770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30fb2c2164f_0_680"/>
          <p:cNvSpPr txBox="1"/>
          <p:nvPr/>
        </p:nvSpPr>
        <p:spPr>
          <a:xfrm>
            <a:off x="971550" y="1680839"/>
            <a:ext cx="25530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g30fb2c2164f_0_6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728134"/>
            <a:ext cx="3259770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30fb2c2164f_0_680"/>
          <p:cNvSpPr txBox="1"/>
          <p:nvPr/>
        </p:nvSpPr>
        <p:spPr>
          <a:xfrm>
            <a:off x="971550" y="1680839"/>
            <a:ext cx="25530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459">
          <p15:clr>
            <a:srgbClr val="FBAE40"/>
          </p15:clr>
        </p15:guide>
        <p15:guide id="3" pos="1667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7" name="Google Shape;147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">
  <p:cSld name="Title and Doughnut 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0fb2c2164f_0_68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30fb2c2164f_0_68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g30fb2c2164f_0_689"/>
          <p:cNvSpPr/>
          <p:nvPr/>
        </p:nvSpPr>
        <p:spPr>
          <a:xfrm>
            <a:off x="0" y="0"/>
            <a:ext cx="9144000" cy="8490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30fb2c2164f_0_689"/>
          <p:cNvSpPr txBox="1"/>
          <p:nvPr>
            <p:ph type="title"/>
          </p:nvPr>
        </p:nvSpPr>
        <p:spPr>
          <a:xfrm>
            <a:off x="316679" y="162622"/>
            <a:ext cx="373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b="0" i="0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g30fb2c2164f_0_6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80085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0fb2c2164f_0_695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30fb2c2164f_0_695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g30fb2c2164f_0_69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0fb2c2164f_0_69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30fb2c2164f_0_69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0fb2c2164f_0_70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30fb2c2164f_0_70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g30fb2c2164f_0_70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30fb2c2164f_0_70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30fb2c2164f_0_70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0fb2c2164f_0_70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b2c2164f_0_708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30fb2c2164f_0_708"/>
          <p:cNvSpPr txBox="1"/>
          <p:nvPr>
            <p:ph idx="1" type="body"/>
          </p:nvPr>
        </p:nvSpPr>
        <p:spPr>
          <a:xfrm>
            <a:off x="629841" y="1681163"/>
            <a:ext cx="386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g30fb2c2164f_0_708"/>
          <p:cNvSpPr txBox="1"/>
          <p:nvPr>
            <p:ph idx="2" type="body"/>
          </p:nvPr>
        </p:nvSpPr>
        <p:spPr>
          <a:xfrm>
            <a:off x="629841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fb2c2164f_0_708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g30fb2c2164f_0_708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g30fb2c2164f_0_70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0fb2c2164f_0_70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30fb2c2164f_0_70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b2c2164f_0_7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30fb2c2164f_0_7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0fb2c2164f_0_7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0fb2c2164f_0_7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b2c2164f_0_722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0fb2c2164f_0_722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g30fb2c2164f_0_722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g30fb2c2164f_0_7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fb2c2164f_0_7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30fb2c2164f_0_7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fb2c2164f_0_66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0fb2c2164f_0_66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30fb2c2164f_0_66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30fb2c2164f_0_66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30fb2c2164f_0_66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b2c2164f_0_661"/>
          <p:cNvSpPr txBox="1"/>
          <p:nvPr/>
        </p:nvSpPr>
        <p:spPr>
          <a:xfrm>
            <a:off x="1193774" y="874225"/>
            <a:ext cx="1808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#LifeKoKaroLift</a:t>
            </a:r>
            <a:endParaRPr b="0" i="1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g30fb2c2164f_0_661"/>
          <p:cNvSpPr txBox="1"/>
          <p:nvPr/>
        </p:nvSpPr>
        <p:spPr>
          <a:xfrm>
            <a:off x="1100425" y="4035516"/>
            <a:ext cx="66570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Case Study: Air Quality Analysis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30fb2c2164f_0_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378" y="0"/>
            <a:ext cx="1808721" cy="210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3" l="0" r="0" t="7698"/>
          <a:stretch/>
        </p:blipFill>
        <p:spPr>
          <a:xfrm>
            <a:off x="0" y="857239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857250"/>
            <a:ext cx="3438480" cy="42176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35175" y="1455325"/>
            <a:ext cx="34386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Course: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 b="0" i="0" sz="3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Lecture on: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Case Study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Instructor: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Rahul Tiwari</a:t>
            </a:r>
            <a:endParaRPr b="0" i="0" sz="3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106731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316674" y="162625"/>
            <a:ext cx="7005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Introduction to the Air Quality Dataset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1128661" y="1951020"/>
            <a:ext cx="747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Air Quality Dataset: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measurements of air quality from various cities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columns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id, date, city, aqi (Air Quality Index), pollutant, measurement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analysis of this data will highlight the importance of air quality monitoring for public health and environmental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689250" y="1656677"/>
            <a:ext cx="8013900" cy="35541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316679" y="162623"/>
            <a:ext cx="3735903" cy="510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AGENDA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2286000" y="2690336"/>
            <a:ext cx="440976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of the Case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be covered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 to be covered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869119" y="2145888"/>
            <a:ext cx="4970100" cy="25662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/>
          <p:nvPr>
            <p:ph type="title"/>
          </p:nvPr>
        </p:nvSpPr>
        <p:spPr>
          <a:xfrm>
            <a:off x="316675" y="162625"/>
            <a:ext cx="605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Objectives of the Case Study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1386348" y="1625942"/>
            <a:ext cx="5914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demonstrate various SQL techniques for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derive insights from air quality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be covered: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CTEs, Ranking Functions, Window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21348" y="1189860"/>
            <a:ext cx="6379200" cy="38139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316679" y="162623"/>
            <a:ext cx="4683024" cy="510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SQL Techniques Overview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1379453" y="2651192"/>
            <a:ext cx="6769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Table Expressions (CTEs): Temporary result set for simplifying complex 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Functions: Analyse data distributions (ROW_NUMBER, RANK, DENSE_RANK)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Functions: Calculate values over a specified range of rows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Statements: Use CASE to categorise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1072800" y="2557449"/>
            <a:ext cx="6998400" cy="30105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316679" y="162623"/>
            <a:ext cx="3735903" cy="510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Project Workflow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1898649" y="1646907"/>
            <a:ext cx="534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follow: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Air Quality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SQL techniques to analyze and derive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findings and 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1082657" y="1646900"/>
            <a:ext cx="6387000" cy="3260700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316679" y="162623"/>
            <a:ext cx="3735903" cy="510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</a:pPr>
            <a:r>
              <a:rPr b="1" lang="en-US" sz="2800"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1496549" y="1951672"/>
            <a:ext cx="58776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the SQL techniques covered: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SQL in data analysis and decision-making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floor for questions and discussions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1330836" y="1591299"/>
            <a:ext cx="6482328" cy="2420262"/>
          </a:xfrm>
          <a:prstGeom prst="roundRect">
            <a:avLst>
              <a:gd fmla="val 4261" name="adj"/>
            </a:avLst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2febc5f16d1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2" y="0"/>
            <a:ext cx="1356541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febc5f16d1_2_0"/>
          <p:cNvSpPr txBox="1"/>
          <p:nvPr/>
        </p:nvSpPr>
        <p:spPr>
          <a:xfrm>
            <a:off x="1143000" y="3141612"/>
            <a:ext cx="6858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0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i="0" lang="en-US" sz="5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hank </a:t>
            </a:r>
            <a:r>
              <a:rPr b="1" i="0" lang="en-US" sz="50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1" i="0" lang="en-US" sz="5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ou!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2febc5f16d1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22" y="76251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EECE1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EE2C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