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672" r:id="rId2"/>
    <p:sldId id="710" r:id="rId3"/>
    <p:sldId id="674" r:id="rId4"/>
    <p:sldId id="677" r:id="rId5"/>
    <p:sldId id="678" r:id="rId6"/>
    <p:sldId id="679" r:id="rId7"/>
    <p:sldId id="680" r:id="rId8"/>
    <p:sldId id="681" r:id="rId9"/>
    <p:sldId id="682" r:id="rId10"/>
    <p:sldId id="683" r:id="rId11"/>
    <p:sldId id="684" r:id="rId12"/>
    <p:sldId id="685" r:id="rId13"/>
    <p:sldId id="686" r:id="rId14"/>
    <p:sldId id="687" r:id="rId15"/>
    <p:sldId id="688" r:id="rId16"/>
    <p:sldId id="711" r:id="rId17"/>
    <p:sldId id="689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712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22" r:id="rId35"/>
    <p:sldId id="668" r:id="rId36"/>
    <p:sldId id="709" r:id="rId37"/>
    <p:sldId id="654" r:id="rId38"/>
    <p:sldId id="653" r:id="rId39"/>
    <p:sldId id="605" r:id="rId40"/>
    <p:sldId id="606" r:id="rId41"/>
    <p:sldId id="669" r:id="rId42"/>
    <p:sldId id="655" r:id="rId43"/>
    <p:sldId id="656" r:id="rId44"/>
    <p:sldId id="657" r:id="rId45"/>
    <p:sldId id="658" r:id="rId46"/>
    <p:sldId id="659" r:id="rId47"/>
    <p:sldId id="661" r:id="rId48"/>
    <p:sldId id="662" r:id="rId49"/>
    <p:sldId id="660" r:id="rId50"/>
    <p:sldId id="664" r:id="rId51"/>
    <p:sldId id="666" r:id="rId52"/>
    <p:sldId id="667" r:id="rId53"/>
    <p:sldId id="725" r:id="rId54"/>
    <p:sldId id="724" r:id="rId55"/>
    <p:sldId id="723" r:id="rId56"/>
    <p:sldId id="670" r:id="rId57"/>
    <p:sldId id="665" r:id="rId58"/>
    <p:sldId id="607" r:id="rId59"/>
    <p:sldId id="608" r:id="rId60"/>
    <p:sldId id="609" r:id="rId61"/>
    <p:sldId id="713" r:id="rId62"/>
    <p:sldId id="671" r:id="rId6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99"/>
    <a:srgbClr val="FF3300"/>
    <a:srgbClr val="92D050"/>
    <a:srgbClr val="CCFFFF"/>
    <a:srgbClr val="FFFF99"/>
    <a:srgbClr val="0000FF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78022" autoAdjust="0"/>
  </p:normalViewPr>
  <p:slideViewPr>
    <p:cSldViewPr snapToGrid="0">
      <p:cViewPr varScale="1">
        <p:scale>
          <a:sx n="93" d="100"/>
          <a:sy n="93" d="100"/>
        </p:scale>
        <p:origin x="1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009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9434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532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4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98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3140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8438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61642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242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86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0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71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2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2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1924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5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35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241060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3852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8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27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64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17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517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766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92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34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82063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646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7658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9204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300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21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0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28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70747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645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3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20527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59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172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919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09568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1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6447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11697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3366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8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3119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54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5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410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499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48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COS </a:t>
            </a:r>
            <a:r>
              <a:rPr lang="en-US" altLang="zh-CN" sz="2800" dirty="0"/>
              <a:t>463</a:t>
            </a:r>
            <a:r>
              <a:rPr lang="en-US" sz="2800" dirty="0"/>
              <a:t>: Wireless </a:t>
            </a:r>
            <a:r>
              <a:rPr lang="en-US" altLang="zh-CN" sz="2800" dirty="0"/>
              <a:t>Networks</a:t>
            </a:r>
            <a:endParaRPr lang="en-US" sz="2800" dirty="0"/>
          </a:p>
          <a:p>
            <a:r>
              <a:rPr lang="en-US" sz="2800"/>
              <a:t>Lecture </a:t>
            </a:r>
            <a:r>
              <a:rPr lang="en-US"/>
              <a:t>9</a:t>
            </a:r>
            <a:endParaRPr lang="en-US" sz="2800" dirty="0"/>
          </a:p>
          <a:p>
            <a:r>
              <a:rPr lang="en-US" b="1" dirty="0"/>
              <a:t>Kyle Jamieson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444" y="6468533"/>
            <a:ext cx="2647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[Parts adapted from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H. Balakrishnan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619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Parity Bits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677562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3277137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962" y="3587906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955014" y="4252410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46837" y="5067922"/>
            <a:ext cx="817793" cy="38413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7304" y="4252410"/>
            <a:ext cx="0" cy="119964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43881" y="4246016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000166" y="5034910"/>
            <a:ext cx="343716" cy="417148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22611" y="5452058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887304" y="5983399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880981" y="6538142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76211" y="6338087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[5] = 0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946837" y="2745796"/>
            <a:ext cx="0" cy="564385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413367" y="2509024"/>
            <a:ext cx="0" cy="79637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46820" y="2508394"/>
            <a:ext cx="408913" cy="243354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31208" y="1977053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12555" y="1609253"/>
            <a:ext cx="0" cy="36780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412555" y="1616739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87304" y="1419255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[5] = 1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3796255" cy="408542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</a:t>
            </a:r>
            <a:r>
              <a:rPr lang="is-IS" altLang="zh-CN" b="1" dirty="0"/>
              <a:t>….</a:t>
            </a:r>
            <a:r>
              <a:rPr lang="is-I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is-IS" altLang="zh-CN" dirty="0">
                <a:solidFill>
                  <a:srgbClr val="00B050"/>
                </a:solidFill>
              </a:rPr>
              <a:t>1</a:t>
            </a:r>
            <a:r>
              <a:rPr lang="is-IS" altLang="zh-CN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is-IS" altLang="zh-CN" dirty="0">
                <a:solidFill>
                  <a:srgbClr val="00B050"/>
                </a:solidFill>
              </a:rPr>
              <a:t>0</a:t>
            </a:r>
            <a:r>
              <a:rPr lang="is-IS" altLang="zh-CN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is-IS" altLang="zh-CN" b="1" dirty="0">
                <a:solidFill>
                  <a:srgbClr val="00B050"/>
                </a:solidFill>
              </a:rPr>
              <a:t>1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349718-F624-C846-A775-8CE570472EEF}"/>
              </a:ext>
            </a:extLst>
          </p:cNvPr>
          <p:cNvSpPr txBox="1"/>
          <p:nvPr/>
        </p:nvSpPr>
        <p:spPr>
          <a:xfrm>
            <a:off x="61635" y="3564511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27762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1" y="1576520"/>
            <a:ext cx="8739999" cy="16238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/>
              <a:t>Input bit</a:t>
            </a:r>
            <a:r>
              <a:rPr lang="en-US" altLang="zh-CN" dirty="0"/>
              <a:t> and </a:t>
            </a:r>
            <a:r>
              <a:rPr lang="en-US" altLang="zh-CN" b="1" dirty="0"/>
              <a:t>K-1 bits of current state </a:t>
            </a:r>
            <a:r>
              <a:rPr lang="en-US" altLang="zh-CN" dirty="0"/>
              <a:t>determine state on next clock cycle</a:t>
            </a:r>
          </a:p>
          <a:p>
            <a:pPr lvl="1"/>
            <a:r>
              <a:rPr lang="en-US" altLang="zh-CN" dirty="0"/>
              <a:t>Number of states: 2</a:t>
            </a:r>
            <a:r>
              <a:rPr lang="en-US" altLang="zh-CN" baseline="30000" dirty="0"/>
              <a:t>K-1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471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50368" y="4790665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3838" y="4790350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ight Brace 20"/>
          <p:cNvSpPr/>
          <p:nvPr/>
        </p:nvSpPr>
        <p:spPr>
          <a:xfrm rot="16200000">
            <a:off x="3250505" y="3830192"/>
            <a:ext cx="459015" cy="1401651"/>
          </a:xfrm>
          <a:prstGeom prst="rightBrace">
            <a:avLst/>
          </a:prstGeom>
          <a:ln w="28575">
            <a:solidFill>
              <a:srgbClr val="009900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4402" y="392570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State</a:t>
            </a:r>
            <a:endParaRPr lang="en-US" dirty="0">
              <a:solidFill>
                <a:srgbClr val="009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ight Brace 21"/>
          <p:cNvSpPr/>
          <p:nvPr/>
        </p:nvSpPr>
        <p:spPr>
          <a:xfrm rot="5400000">
            <a:off x="3482739" y="4590045"/>
            <a:ext cx="459015" cy="1866120"/>
          </a:xfrm>
          <a:prstGeom prst="rightBrace">
            <a:avLst/>
          </a:prstGeom>
          <a:ln w="28575">
            <a:solidFill>
              <a:srgbClr val="0070C0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0484" y="5705904"/>
            <a:ext cx="256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Constraint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endParaRPr lang="en-US" i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Connector 23"/>
          <p:cNvCxnSpPr>
            <a:endCxn id="25" idx="2"/>
          </p:cNvCxnSpPr>
          <p:nvPr/>
        </p:nvCxnSpPr>
        <p:spPr>
          <a:xfrm flipH="1" flipV="1">
            <a:off x="4414101" y="3991709"/>
            <a:ext cx="3791" cy="7688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078" y="3591599"/>
            <a:ext cx="157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Input bit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51130-2393-D542-850E-90FE26A26AF0}"/>
              </a:ext>
            </a:extLst>
          </p:cNvPr>
          <p:cNvSpPr txBox="1"/>
          <p:nvPr/>
        </p:nvSpPr>
        <p:spPr>
          <a:xfrm>
            <a:off x="115542" y="4679003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123506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1" y="1417494"/>
            <a:ext cx="8739999" cy="487729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0070C0"/>
                </a:solidFill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constraint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length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of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code</a:t>
            </a:r>
          </a:p>
          <a:p>
            <a:pPr>
              <a:lnSpc>
                <a:spcPct val="80000"/>
              </a:lnSpc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Larger K</a:t>
            </a:r>
            <a:r>
              <a:rPr lang="en-US" altLang="zh-CN" sz="2400" b="1" dirty="0">
                <a:solidFill>
                  <a:srgbClr val="009900"/>
                </a:solidFill>
              </a:rPr>
              <a:t>:</a:t>
            </a:r>
          </a:p>
          <a:p>
            <a:pPr lvl="1"/>
            <a:r>
              <a:rPr lang="en-US" altLang="zh-CN" sz="2400" b="1" dirty="0">
                <a:solidFill>
                  <a:srgbClr val="009900"/>
                </a:solidFill>
              </a:rPr>
              <a:t>Greater</a:t>
            </a: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redundancy</a:t>
            </a:r>
          </a:p>
          <a:p>
            <a:pPr lvl="1"/>
            <a:r>
              <a:rPr lang="en-US" altLang="zh-CN" sz="2400" b="1" dirty="0">
                <a:solidFill>
                  <a:srgbClr val="009900"/>
                </a:solidFill>
              </a:rPr>
              <a:t>Better</a:t>
            </a: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error</a:t>
            </a: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correction</a:t>
            </a: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possibilities</a:t>
            </a: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dirty="0"/>
              <a:t>(usually,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always)</a:t>
            </a:r>
          </a:p>
          <a:p>
            <a:pPr lvl="2"/>
            <a:endParaRPr lang="en-US" altLang="zh-CN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Transmitting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401" y="1576520"/>
                <a:ext cx="8739999" cy="46532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rgbClr val="009900"/>
                    </a:solidFill>
                  </a:rPr>
                  <a:t>Transmit the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parity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sequences,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message</a:t>
                </a:r>
                <a:r>
                  <a:rPr lang="zh-CN" alt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itself</a:t>
                </a:r>
              </a:p>
              <a:p>
                <a:pPr lvl="1"/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message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spread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across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output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 sequence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multiple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generators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009900"/>
                    </a:solidFill>
                  </a:rPr>
                  <a:t>interleave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generator</a:t>
                </a:r>
              </a:p>
              <a:p>
                <a:pPr lvl="2"/>
                <a:r>
                  <a:rPr lang="en-US" altLang="zh-CN" i="1" dirty="0"/>
                  <a:t>e.g.</a:t>
                </a:r>
                <a:r>
                  <a:rPr lang="en-US" altLang="zh-CN" dirty="0"/>
                  <a:t> (two generators):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b="0" i="1" dirty="0">
                  <a:latin typeface="Cambria Math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[2]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401" y="1576520"/>
                <a:ext cx="8739999" cy="4653226"/>
              </a:xfrm>
              <a:blipFill>
                <a:blip r:embed="rId3"/>
                <a:stretch>
                  <a:fillRect l="-1742" t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Transmitting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1" y="1576520"/>
            <a:ext cx="8739999" cy="465322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70C0"/>
                </a:solidFill>
                <a:latin typeface="+mj-lt"/>
              </a:rPr>
              <a:t>Code</a:t>
            </a:r>
            <a:r>
              <a:rPr lang="zh-CN" alt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+mj-lt"/>
              </a:rPr>
              <a:t>rate</a:t>
            </a:r>
            <a:r>
              <a:rPr lang="zh-CN" alt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1 / #_</a:t>
            </a:r>
            <a:r>
              <a:rPr lang="en-US" altLang="zh-CN" dirty="0" err="1">
                <a:latin typeface="+mj-lt"/>
              </a:rPr>
              <a:t>of_generators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e.g.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generators</a:t>
            </a:r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latin typeface="+mj-lt"/>
                <a:sym typeface="Wingdings"/>
              </a:rPr>
              <a:t> </a:t>
            </a:r>
            <a:r>
              <a:rPr lang="en-US" altLang="zh-CN" dirty="0">
                <a:latin typeface="+mj-lt"/>
                <a:sym typeface="Wingdings"/>
              </a:rPr>
              <a:t>rate = ½   </a:t>
            </a:r>
          </a:p>
          <a:p>
            <a:pPr lvl="1"/>
            <a:endParaRPr lang="en-US" altLang="zh-CN" dirty="0">
              <a:latin typeface="+mj-lt"/>
              <a:sym typeface="Wingdings"/>
            </a:endParaRPr>
          </a:p>
          <a:p>
            <a:r>
              <a:rPr lang="en-US" altLang="zh-CN" b="1" dirty="0">
                <a:latin typeface="+mj-lt"/>
                <a:sym typeface="Wingdings"/>
              </a:rPr>
              <a:t>Engineering</a:t>
            </a:r>
            <a:r>
              <a:rPr lang="zh-CN" altLang="en-US" b="1" dirty="0">
                <a:latin typeface="+mj-lt"/>
                <a:sym typeface="Wingdings"/>
              </a:rPr>
              <a:t> </a:t>
            </a:r>
            <a:r>
              <a:rPr lang="en-US" altLang="zh-CN" b="1" dirty="0">
                <a:latin typeface="+mj-lt"/>
                <a:sym typeface="Wingdings"/>
              </a:rPr>
              <a:t>tradeoff</a:t>
            </a:r>
            <a:r>
              <a:rPr lang="en-US" altLang="zh-CN" dirty="0">
                <a:latin typeface="+mj-lt"/>
                <a:sym typeface="Wingdings"/>
              </a:rPr>
              <a:t>: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endParaRPr lang="en-US" altLang="zh-CN" dirty="0">
              <a:latin typeface="+mj-lt"/>
              <a:sym typeface="Wingdings"/>
            </a:endParaRPr>
          </a:p>
          <a:p>
            <a:pPr lvl="1"/>
            <a:r>
              <a:rPr lang="en-US" altLang="zh-CN" dirty="0">
                <a:latin typeface="+mj-lt"/>
                <a:sym typeface="Wingdings"/>
              </a:rPr>
              <a:t>More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generators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009900"/>
                </a:solidFill>
                <a:latin typeface="+mj-lt"/>
                <a:sym typeface="Wingdings"/>
              </a:rPr>
              <a:t>improves</a:t>
            </a:r>
            <a:r>
              <a:rPr lang="zh-CN" altLang="en-US" b="1" dirty="0">
                <a:solidFill>
                  <a:srgbClr val="0099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009900"/>
                </a:solidFill>
                <a:latin typeface="+mj-lt"/>
                <a:sym typeface="Wingdings"/>
              </a:rPr>
              <a:t>bit-error</a:t>
            </a:r>
            <a:r>
              <a:rPr lang="zh-CN" altLang="en-US" b="1" dirty="0">
                <a:solidFill>
                  <a:srgbClr val="0099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009900"/>
                </a:solidFill>
                <a:latin typeface="+mj-lt"/>
                <a:sym typeface="Wingdings"/>
              </a:rPr>
              <a:t>correction</a:t>
            </a:r>
            <a:r>
              <a:rPr lang="zh-CN" altLang="en-US" b="1" dirty="0">
                <a:solidFill>
                  <a:srgbClr val="009900"/>
                </a:solidFill>
                <a:latin typeface="+mj-lt"/>
                <a:sym typeface="Wingdings"/>
              </a:rPr>
              <a:t> </a:t>
            </a:r>
            <a:endParaRPr lang="en-US" altLang="zh-CN" b="1" dirty="0">
              <a:solidFill>
                <a:srgbClr val="009900"/>
              </a:solidFill>
              <a:latin typeface="+mj-lt"/>
              <a:sym typeface="Wingdings"/>
            </a:endParaRPr>
          </a:p>
          <a:p>
            <a:pPr lvl="2"/>
            <a:r>
              <a:rPr lang="en-US" altLang="zh-CN" dirty="0">
                <a:latin typeface="+mj-lt"/>
                <a:sym typeface="Wingdings"/>
              </a:rPr>
              <a:t>But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Wingdings"/>
              </a:rPr>
              <a:t>decreases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Wingdings"/>
              </a:rPr>
              <a:t>rate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Wingdings"/>
              </a:rPr>
              <a:t>of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Wingdings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Wingdings"/>
              </a:rPr>
              <a:t>code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(the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number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of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message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bits/s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that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can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be</a:t>
            </a:r>
            <a:r>
              <a:rPr lang="zh-CN" altLang="en-US" dirty="0">
                <a:latin typeface="+mj-lt"/>
                <a:sym typeface="Wingdings"/>
              </a:rPr>
              <a:t> </a:t>
            </a:r>
            <a:r>
              <a:rPr lang="en-US" altLang="zh-CN" dirty="0">
                <a:latin typeface="+mj-lt"/>
                <a:sym typeface="Wingdings"/>
              </a:rPr>
              <a:t>transmitted)</a:t>
            </a:r>
            <a:endParaRPr lang="en-US" altLang="zh-CN" dirty="0">
              <a:latin typeface="+mj-l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 Register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819322" cy="49066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One message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bit x[n]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in,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two parity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bits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out</a:t>
            </a:r>
          </a:p>
          <a:p>
            <a:pPr lvl="1"/>
            <a:r>
              <a:rPr lang="en-US" altLang="zh-CN" b="1" dirty="0">
                <a:highlight>
                  <a:srgbClr val="FFFF00"/>
                </a:highlight>
              </a:rPr>
              <a:t>Each timestep:</a:t>
            </a:r>
            <a:r>
              <a:rPr lang="zh-CN" altLang="en-US" b="1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b="1" dirty="0"/>
              <a:t>shifted</a:t>
            </a:r>
            <a:r>
              <a:rPr lang="zh-CN" altLang="en-US" b="1" dirty="0"/>
              <a:t> </a:t>
            </a:r>
            <a:r>
              <a:rPr lang="en-US" altLang="zh-CN" b="1" dirty="0"/>
              <a:t>right</a:t>
            </a:r>
            <a:r>
              <a:rPr lang="zh-CN" altLang="en-US" b="1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moves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left-most</a:t>
            </a:r>
            <a:r>
              <a:rPr lang="zh-CN" altLang="en-US" b="1" dirty="0"/>
              <a:t> </a:t>
            </a:r>
            <a:r>
              <a:rPr lang="en-US" altLang="zh-CN" b="1" dirty="0"/>
              <a:t>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47" y="1565284"/>
            <a:ext cx="7228131" cy="2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Encoding data using convolutional codes</a:t>
            </a:r>
          </a:p>
          <a:p>
            <a:pPr marL="914400" lvl="1" indent="-514350"/>
            <a:r>
              <a:rPr lang="en-US" b="1" dirty="0"/>
              <a:t>Encoder state machine</a:t>
            </a:r>
          </a:p>
          <a:p>
            <a:pPr marL="914400" lvl="1" indent="-514350"/>
            <a:r>
              <a:rPr lang="en-US" dirty="0"/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Decoding convolutional codes: Viterbi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54631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4" name="Content Placeholder 4"/>
          <p:cNvSpPr txBox="1">
            <a:spLocks/>
          </p:cNvSpPr>
          <p:nvPr/>
        </p:nvSpPr>
        <p:spPr bwMode="auto">
          <a:xfrm>
            <a:off x="377342" y="1447799"/>
            <a:ext cx="8313116" cy="234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Example: </a:t>
            </a:r>
            <a:r>
              <a:rPr lang="en-US" altLang="zh-CN" dirty="0"/>
              <a:t>K = 3</a:t>
            </a:r>
            <a:r>
              <a:rPr lang="en-US" altLang="zh-CN" b="0" dirty="0"/>
              <a:t>, </a:t>
            </a:r>
            <a:r>
              <a:rPr lang="en-US" altLang="zh-CN" dirty="0"/>
              <a:t>code rate = ½, convolutional code</a:t>
            </a:r>
          </a:p>
          <a:p>
            <a:pPr lvl="1"/>
            <a:r>
              <a:rPr lang="en-US" altLang="zh-CN" sz="2000" b="0" dirty="0"/>
              <a:t>There are 2</a:t>
            </a:r>
            <a:r>
              <a:rPr lang="en-US" altLang="zh-CN" sz="2000" b="0" baseline="30000" dirty="0"/>
              <a:t>K-1</a:t>
            </a:r>
            <a:r>
              <a:rPr lang="en-US" altLang="zh-CN" sz="2000" b="0" dirty="0"/>
              <a:t> state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States</a:t>
            </a:r>
            <a:r>
              <a:rPr lang="en-US" altLang="zh-CN" sz="2000" dirty="0"/>
              <a:t> </a:t>
            </a:r>
            <a:r>
              <a:rPr lang="en-US" altLang="zh-CN" sz="2000" b="0" dirty="0"/>
              <a:t>labeled with </a:t>
            </a:r>
            <a:r>
              <a:rPr lang="en-US" altLang="zh-CN" sz="2000" dirty="0">
                <a:solidFill>
                  <a:srgbClr val="0070C0"/>
                </a:solidFill>
              </a:rPr>
              <a:t>(x[n-1], x[n-2])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Arcs</a:t>
            </a:r>
            <a:r>
              <a:rPr lang="en-US" altLang="zh-CN" sz="2000" dirty="0"/>
              <a:t> </a:t>
            </a:r>
            <a:r>
              <a:rPr lang="en-US" altLang="zh-CN" sz="2000" b="0" dirty="0"/>
              <a:t>labeled with </a:t>
            </a:r>
            <a:r>
              <a:rPr lang="en-US" altLang="zh-CN" sz="2000" dirty="0">
                <a:solidFill>
                  <a:srgbClr val="0070C0"/>
                </a:solidFill>
              </a:rPr>
              <a:t>x[n]/p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dirty="0">
                <a:solidFill>
                  <a:srgbClr val="0070C0"/>
                </a:solidFill>
              </a:rPr>
              <a:t>[n]p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[n]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Generator: g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dirty="0">
                <a:solidFill>
                  <a:srgbClr val="0070C0"/>
                </a:solidFill>
              </a:rPr>
              <a:t> = 111, g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 = 101</a:t>
            </a:r>
          </a:p>
          <a:p>
            <a:pPr lvl="1"/>
            <a:r>
              <a:rPr lang="en-US" altLang="zh-CN" sz="2000" dirty="0" err="1">
                <a:solidFill>
                  <a:srgbClr val="0070C0"/>
                </a:solidFill>
              </a:rPr>
              <a:t>msg</a:t>
            </a:r>
            <a:r>
              <a:rPr lang="en-US" altLang="zh-CN" sz="2000" b="0" dirty="0">
                <a:solidFill>
                  <a:srgbClr val="0070C0"/>
                </a:solidFill>
              </a:rPr>
              <a:t> </a:t>
            </a:r>
            <a:r>
              <a:rPr lang="en-US" altLang="zh-CN" sz="2000" b="0" dirty="0"/>
              <a:t>= 101100 </a:t>
            </a:r>
          </a:p>
        </p:txBody>
      </p:sp>
      <p:sp>
        <p:nvSpPr>
          <p:cNvPr id="29" name="Oval 28"/>
          <p:cNvSpPr/>
          <p:nvPr/>
        </p:nvSpPr>
        <p:spPr>
          <a:xfrm>
            <a:off x="3041625" y="4274600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637341" y="4274600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24" y="5610341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2055" y="5610340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552080" y="4063082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62105">
            <a:off x="5274691" y="6093718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6"/>
          </p:cNvCxnSpPr>
          <p:nvPr/>
        </p:nvCxnSpPr>
        <p:spPr>
          <a:xfrm>
            <a:off x="3781214" y="4644395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031850" y="5014189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781213" y="5980135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411418" y="5012189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3759870" y="4905879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3756499" y="4913333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7141" y="4021790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11793" y="420956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96967" y="5079220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59737" y="60053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6442" y="510301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03483" y="5275672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48563" y="496990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4597" y="3655642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49" name="Curved Connector 48"/>
          <p:cNvCxnSpPr/>
          <p:nvPr/>
        </p:nvCxnSpPr>
        <p:spPr>
          <a:xfrm rot="10800000" flipV="1">
            <a:off x="3611794" y="4021789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47942" y="6040492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65220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4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101100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 </a:t>
            </a:r>
          </a:p>
        </p:txBody>
      </p:sp>
      <p:sp>
        <p:nvSpPr>
          <p:cNvPr id="96" name="Oval 9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0" idx="6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15467" y="267099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16" name="Curved Connector 115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(1*x[n] + 1*x[n-1] + 1*x[n-2]) mod 2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(1*x[n] + 0*x[n-1] + 1*x[n-2]) mod 2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rgbClr val="0070C0"/>
                </a:solidFill>
              </a:rPr>
              <a:t>g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 = 111, g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 = 101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99726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4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</a:t>
            </a:r>
            <a:r>
              <a:rPr lang="en-US" altLang="zh-CN" dirty="0"/>
              <a:t>1</a:t>
            </a:r>
            <a:r>
              <a:rPr lang="en-US" altLang="zh-CN" b="0" dirty="0"/>
              <a:t>01100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</a:t>
            </a:r>
            <a:r>
              <a:rPr lang="en-US" altLang="zh-CN" dirty="0"/>
              <a:t>11</a:t>
            </a:r>
            <a:r>
              <a:rPr lang="en-US" altLang="zh-CN" b="0" dirty="0"/>
              <a:t>   </a:t>
            </a:r>
          </a:p>
        </p:txBody>
      </p:sp>
      <p:sp>
        <p:nvSpPr>
          <p:cNvPr id="29" name="Oval 28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6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5467" y="267099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49" name="Curved Connector 48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+ 1*0 + 1*0 mod 2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+ 0*0 + 1*0 mod 2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44064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Encoding data using convolutional codes</a:t>
            </a:r>
          </a:p>
          <a:p>
            <a:pPr marL="914400" lvl="1" indent="-514350"/>
            <a:r>
              <a:rPr lang="en-US" dirty="0"/>
              <a:t>Encoder state</a:t>
            </a:r>
          </a:p>
          <a:p>
            <a:pPr marL="914400" lvl="1" indent="-514350"/>
            <a:r>
              <a:rPr lang="en-US" dirty="0"/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Decoding convolutional codes: Viterbi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97481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08" idx="2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0"/>
          </p:cNvCxnSpPr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0"/>
          </p:cNvCxnSpPr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8" idx="3"/>
          </p:cNvCxnSpPr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86865" y="2317702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32" name="Curved Connector 131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+ 1*1 + 1*0 mod 2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+ 0*1 + 1*0 mod 2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</a:t>
            </a:r>
            <a:r>
              <a:rPr lang="en-US" altLang="zh-CN" dirty="0"/>
              <a:t>0</a:t>
            </a:r>
            <a:r>
              <a:rPr lang="en-US" altLang="zh-CN" b="0" dirty="0"/>
              <a:t>1100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11 </a:t>
            </a:r>
            <a:r>
              <a:rPr lang="en-US" altLang="zh-CN" dirty="0"/>
              <a:t>10</a:t>
            </a:r>
            <a:r>
              <a:rPr lang="en-US" altLang="zh-CN" b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379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08" idx="2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0"/>
          </p:cNvCxnSpPr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0"/>
          </p:cNvCxnSpPr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8" idx="3"/>
          </p:cNvCxnSpPr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03406" y="233930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32" name="Curved Connector 131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+ 1*0 + 1*1 mod 2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+ 0*0 + 1*1 mod 2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10</a:t>
            </a:r>
            <a:r>
              <a:rPr lang="en-US" altLang="zh-CN" dirty="0"/>
              <a:t>1</a:t>
            </a:r>
            <a:r>
              <a:rPr lang="en-US" altLang="zh-CN" b="0" dirty="0"/>
              <a:t>100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11 10  </a:t>
            </a:r>
            <a:r>
              <a:rPr lang="en-US" altLang="zh-CN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9104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08" idx="2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0"/>
          </p:cNvCxnSpPr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0"/>
          </p:cNvCxnSpPr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8" idx="3"/>
          </p:cNvCxnSpPr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03406" y="233930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32" name="Curved Connector 131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+ 1*1 + 1*0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1*1 + 0*1 + 1*0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101</a:t>
            </a:r>
            <a:r>
              <a:rPr lang="en-US" altLang="zh-CN" dirty="0"/>
              <a:t>1</a:t>
            </a:r>
            <a:r>
              <a:rPr lang="en-US" altLang="zh-CN" b="0" dirty="0"/>
              <a:t>00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11 10  00 </a:t>
            </a:r>
            <a:r>
              <a:rPr lang="en-US" altLang="zh-CN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8465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08" idx="2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0"/>
          </p:cNvCxnSpPr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0"/>
          </p:cNvCxnSpPr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8" idx="3"/>
          </p:cNvCxnSpPr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03406" y="233930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32" name="Curved Connector 131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+ 1*1 + 1*1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+ 0*1 + 1*1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1011</a:t>
            </a:r>
            <a:r>
              <a:rPr lang="en-US" altLang="zh-CN" dirty="0"/>
              <a:t>0</a:t>
            </a:r>
            <a:r>
              <a:rPr lang="en-US" altLang="zh-CN" b="0" dirty="0"/>
              <a:t>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11 10  00 01 </a:t>
            </a:r>
            <a:r>
              <a:rPr lang="en-US" altLang="zh-CN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8872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State-Machine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8529" y="1975685"/>
            <a:ext cx="739589" cy="739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604245" y="197568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08528" y="3311426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28959" y="3311425"/>
            <a:ext cx="739589" cy="7395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8984" y="1764167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262105">
            <a:off x="3241595" y="3794803"/>
            <a:ext cx="617838" cy="595444"/>
          </a:xfrm>
          <a:custGeom>
            <a:avLst/>
            <a:gdLst>
              <a:gd name="connsiteX0" fmla="*/ 617838 w 617838"/>
              <a:gd name="connsiteY0" fmla="*/ 345989 h 595444"/>
              <a:gd name="connsiteX1" fmla="*/ 494270 w 617838"/>
              <a:gd name="connsiteY1" fmla="*/ 123567 h 595444"/>
              <a:gd name="connsiteX2" fmla="*/ 444843 w 617838"/>
              <a:gd name="connsiteY2" fmla="*/ 49427 h 595444"/>
              <a:gd name="connsiteX3" fmla="*/ 271848 w 617838"/>
              <a:gd name="connsiteY3" fmla="*/ 0 h 595444"/>
              <a:gd name="connsiteX4" fmla="*/ 74140 w 617838"/>
              <a:gd name="connsiteY4" fmla="*/ 98854 h 595444"/>
              <a:gd name="connsiteX5" fmla="*/ 49427 w 617838"/>
              <a:gd name="connsiteY5" fmla="*/ 172994 h 595444"/>
              <a:gd name="connsiteX6" fmla="*/ 0 w 617838"/>
              <a:gd name="connsiteY6" fmla="*/ 395416 h 595444"/>
              <a:gd name="connsiteX7" fmla="*/ 24713 w 617838"/>
              <a:gd name="connsiteY7" fmla="*/ 494270 h 595444"/>
              <a:gd name="connsiteX8" fmla="*/ 98854 w 617838"/>
              <a:gd name="connsiteY8" fmla="*/ 543697 h 595444"/>
              <a:gd name="connsiteX9" fmla="*/ 271848 w 617838"/>
              <a:gd name="connsiteY9" fmla="*/ 593124 h 595444"/>
              <a:gd name="connsiteX10" fmla="*/ 444843 w 617838"/>
              <a:gd name="connsiteY10" fmla="*/ 593124 h 5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38" h="595444">
                <a:moveTo>
                  <a:pt x="617838" y="345989"/>
                </a:moveTo>
                <a:cubicBezTo>
                  <a:pt x="538977" y="109406"/>
                  <a:pt x="617583" y="271542"/>
                  <a:pt x="494270" y="123567"/>
                </a:cubicBezTo>
                <a:cubicBezTo>
                  <a:pt x="475255" y="100749"/>
                  <a:pt x="468036" y="67982"/>
                  <a:pt x="444843" y="49427"/>
                </a:cubicBezTo>
                <a:cubicBezTo>
                  <a:pt x="428726" y="36533"/>
                  <a:pt x="278310" y="1615"/>
                  <a:pt x="271848" y="0"/>
                </a:cubicBezTo>
                <a:cubicBezTo>
                  <a:pt x="234532" y="14926"/>
                  <a:pt x="108979" y="55305"/>
                  <a:pt x="74140" y="98854"/>
                </a:cubicBezTo>
                <a:cubicBezTo>
                  <a:pt x="57867" y="119196"/>
                  <a:pt x="56584" y="147946"/>
                  <a:pt x="49427" y="172994"/>
                </a:cubicBezTo>
                <a:cubicBezTo>
                  <a:pt x="26156" y="254441"/>
                  <a:pt x="16990" y="310466"/>
                  <a:pt x="0" y="395416"/>
                </a:cubicBezTo>
                <a:cubicBezTo>
                  <a:pt x="8238" y="428367"/>
                  <a:pt x="5872" y="466009"/>
                  <a:pt x="24713" y="494270"/>
                </a:cubicBezTo>
                <a:cubicBezTo>
                  <a:pt x="41189" y="518984"/>
                  <a:pt x="72288" y="530414"/>
                  <a:pt x="98854" y="543697"/>
                </a:cubicBezTo>
                <a:cubicBezTo>
                  <a:pt x="124864" y="556702"/>
                  <a:pt x="252488" y="591364"/>
                  <a:pt x="271848" y="593124"/>
                </a:cubicBezTo>
                <a:cubicBezTo>
                  <a:pt x="329276" y="598345"/>
                  <a:pt x="387178" y="593124"/>
                  <a:pt x="444843" y="59312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08" idx="2"/>
          </p:cNvCxnSpPr>
          <p:nvPr/>
        </p:nvCxnSpPr>
        <p:spPr>
          <a:xfrm>
            <a:off x="1748118" y="2345480"/>
            <a:ext cx="856127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0"/>
          </p:cNvCxnSpPr>
          <p:nvPr/>
        </p:nvCxnSpPr>
        <p:spPr>
          <a:xfrm flipH="1">
            <a:off x="2998754" y="2715274"/>
            <a:ext cx="16295" cy="59615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1748117" y="3681220"/>
            <a:ext cx="880842" cy="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0"/>
          </p:cNvCxnSpPr>
          <p:nvPr/>
        </p:nvCxnSpPr>
        <p:spPr>
          <a:xfrm flipH="1" flipV="1">
            <a:off x="1378322" y="2713274"/>
            <a:ext cx="1" cy="59815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8" idx="3"/>
          </p:cNvCxnSpPr>
          <p:nvPr/>
        </p:nvCxnSpPr>
        <p:spPr>
          <a:xfrm flipV="1">
            <a:off x="1726774" y="2606964"/>
            <a:ext cx="985781" cy="903476"/>
          </a:xfrm>
          <a:prstGeom prst="curvedConnector2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flipV="1">
            <a:off x="1723403" y="2614418"/>
            <a:ext cx="964438" cy="797166"/>
          </a:xfrm>
          <a:prstGeom prst="curvedConnector3">
            <a:avLst>
              <a:gd name="adj1" fmla="val -3812"/>
            </a:avLst>
          </a:prstGeom>
          <a:ln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05955" y="172287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697" y="1910654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63871" y="2780305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641" y="3706481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3346" y="2804096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0/11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70387" y="297675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03406" y="2339309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51501" y="135672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Starting state</a:t>
            </a:r>
          </a:p>
        </p:txBody>
      </p:sp>
      <p:cxnSp>
        <p:nvCxnSpPr>
          <p:cNvPr id="132" name="Curved Connector 131"/>
          <p:cNvCxnSpPr/>
          <p:nvPr/>
        </p:nvCxnSpPr>
        <p:spPr>
          <a:xfrm rot="10800000" flipV="1">
            <a:off x="1578698" y="1722874"/>
            <a:ext cx="714873" cy="200055"/>
          </a:xfrm>
          <a:prstGeom prst="curvedConnector3">
            <a:avLst/>
          </a:prstGeom>
          <a:ln cmpd="sng">
            <a:solidFill>
              <a:srgbClr val="FF0000"/>
            </a:solidFill>
            <a:prstDash val="sysDash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4047158" y="1443733"/>
            <a:ext cx="49360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0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+ 1*0 + 1*1</a:t>
            </a:r>
          </a:p>
          <a:p>
            <a:r>
              <a:rPr lang="en-US" altLang="zh-CN" sz="2000" b="0" dirty="0">
                <a:solidFill>
                  <a:srgbClr val="0070C0"/>
                </a:solidFill>
              </a:rPr>
              <a:t>P</a:t>
            </a:r>
            <a:r>
              <a:rPr lang="en-US" altLang="zh-CN" sz="2000" b="0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="0" dirty="0">
                <a:solidFill>
                  <a:srgbClr val="0070C0"/>
                </a:solidFill>
              </a:rPr>
              <a:t>[n] = 1*0 + 0*0 + 1*1</a:t>
            </a:r>
          </a:p>
          <a:p>
            <a:r>
              <a:rPr lang="en-US" altLang="zh-CN" sz="2000" dirty="0"/>
              <a:t>Generators</a:t>
            </a:r>
            <a:r>
              <a:rPr lang="en-US" altLang="zh-CN" sz="2000" b="0" dirty="0"/>
              <a:t>: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111, g</a:t>
            </a:r>
            <a:r>
              <a:rPr lang="en-US" altLang="zh-CN" sz="2000" b="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 = 101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14846" y="3741577"/>
            <a:ext cx="11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77342" y="4276577"/>
            <a:ext cx="8313116" cy="2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msg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b="0" dirty="0"/>
              <a:t>= 10110</a:t>
            </a:r>
            <a:r>
              <a:rPr lang="en-US" altLang="zh-CN" dirty="0"/>
              <a:t>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Transmit</a:t>
            </a:r>
            <a:r>
              <a:rPr lang="en-US" altLang="zh-CN" b="0" dirty="0"/>
              <a:t>: 11 10  00 01 01</a:t>
            </a:r>
            <a:r>
              <a:rPr lang="en-US" altLang="zh-CN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103822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Encoding data using convolutional codes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Encoder state machine</a:t>
            </a:r>
          </a:p>
          <a:p>
            <a:pPr marL="914400" lvl="1" indent="-514350"/>
            <a:r>
              <a:rPr lang="en-US" b="1" dirty="0"/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Decoding convolutional codes: Viterbi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528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Varying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199"/>
            <a:ext cx="8763000" cy="22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How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increase/decrease</a:t>
            </a:r>
            <a:r>
              <a:rPr lang="zh-CN" altLang="en-US" b="0" dirty="0"/>
              <a:t> </a:t>
            </a:r>
            <a:r>
              <a:rPr lang="en-US" altLang="zh-CN" b="0" dirty="0"/>
              <a:t>rate?</a:t>
            </a:r>
          </a:p>
          <a:p>
            <a:endParaRPr lang="en-US" altLang="zh-CN" b="0" dirty="0"/>
          </a:p>
          <a:p>
            <a:r>
              <a:rPr lang="en-US" altLang="zh-CN" b="0" dirty="0"/>
              <a:t>Transmitter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receiver</a:t>
            </a:r>
            <a:r>
              <a:rPr lang="zh-CN" altLang="en-US" b="0" dirty="0"/>
              <a:t> </a:t>
            </a:r>
            <a:r>
              <a:rPr lang="en-US" altLang="zh-CN" b="0" dirty="0"/>
              <a:t>agree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/>
              <a:t>coded</a:t>
            </a:r>
            <a:r>
              <a:rPr lang="zh-CN" altLang="en-US" b="0" dirty="0"/>
              <a:t> </a:t>
            </a:r>
            <a:r>
              <a:rPr lang="en-US" altLang="zh-CN" b="0" dirty="0"/>
              <a:t>bits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omit</a:t>
            </a:r>
          </a:p>
          <a:p>
            <a:pPr lvl="1"/>
            <a:r>
              <a:rPr lang="en-US" altLang="zh-CN" i="1" dirty="0"/>
              <a:t>Puncturing</a:t>
            </a:r>
            <a:r>
              <a:rPr lang="zh-CN" altLang="en-US" i="1" dirty="0"/>
              <a:t> </a:t>
            </a:r>
            <a:r>
              <a:rPr lang="en-US" altLang="zh-CN" i="1" dirty="0"/>
              <a:t>table</a:t>
            </a:r>
            <a:r>
              <a:rPr lang="zh-CN" altLang="en-US" i="1" dirty="0"/>
              <a:t> </a:t>
            </a:r>
            <a:r>
              <a:rPr lang="en-US" altLang="zh-CN" b="0" dirty="0"/>
              <a:t>indicates</a:t>
            </a:r>
            <a:r>
              <a:rPr lang="zh-CN" altLang="en-US" b="0" dirty="0"/>
              <a:t> </a:t>
            </a:r>
            <a:r>
              <a:rPr lang="en-US" altLang="zh-CN" b="0" dirty="0"/>
              <a:t>which bits to include (</a:t>
            </a:r>
            <a:r>
              <a:rPr lang="en-US" altLang="zh-CN" dirty="0"/>
              <a:t>1</a:t>
            </a:r>
            <a:r>
              <a:rPr lang="en-US" altLang="zh-CN" b="0" dirty="0"/>
              <a:t>)</a:t>
            </a:r>
          </a:p>
          <a:p>
            <a:pPr lvl="2"/>
            <a:r>
              <a:rPr lang="en-US" b="0" dirty="0"/>
              <a:t>Contains 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b="0" dirty="0"/>
              <a:t> columns,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b="0" dirty="0"/>
              <a:t> </a:t>
            </a:r>
            <a:r>
              <a:rPr lang="en-US" altLang="zh-CN" b="0" dirty="0"/>
              <a:t>rows</a:t>
            </a:r>
          </a:p>
          <a:p>
            <a:endParaRPr lang="en-US" altLang="zh-CN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2" y="3926738"/>
            <a:ext cx="7879976" cy="2284489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5400000">
            <a:off x="5870470" y="3949047"/>
            <a:ext cx="169333" cy="355600"/>
          </a:xfrm>
          <a:prstGeom prst="leftBrace">
            <a:avLst/>
          </a:prstGeom>
          <a:ln>
            <a:solidFill>
              <a:srgbClr val="FF3300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452673" y="4323511"/>
            <a:ext cx="169333" cy="355600"/>
          </a:xfrm>
          <a:prstGeom prst="leftBrace">
            <a:avLst/>
          </a:prstGeom>
          <a:ln>
            <a:solidFill>
              <a:srgbClr val="FF3300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858" y="358434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i="1" dirty="0">
              <a:solidFill>
                <a:srgbClr val="FF3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486" y="42790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i="1" dirty="0">
              <a:solidFill>
                <a:srgbClr val="FF3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3569444" y="4976653"/>
            <a:ext cx="169333" cy="355600"/>
          </a:xfrm>
          <a:prstGeom prst="leftBrace">
            <a:avLst/>
          </a:prstGeom>
          <a:ln>
            <a:solidFill>
              <a:srgbClr val="FF3300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84137" y="466229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i="1" dirty="0">
              <a:solidFill>
                <a:srgbClr val="FF3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9576" y="6365815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Coded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bits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1858" y="6353145"/>
            <a:ext cx="272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Puncture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coded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bits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54752" y="5575610"/>
            <a:ext cx="755174" cy="777535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81800" y="5977059"/>
            <a:ext cx="565444" cy="388756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9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247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  <a:endParaRPr lang="en-US" dirty="0">
              <a:solidFill>
                <a:srgbClr val="00990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7434" y="583345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06226" y="4407108"/>
            <a:ext cx="2500292" cy="9893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06518" y="4766872"/>
            <a:ext cx="704538" cy="415556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6526" y="4951998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Puncturing 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  <a:endParaRPr lang="en-US" dirty="0">
              <a:solidFill>
                <a:srgbClr val="009900"/>
              </a:solidFill>
            </a:endParaRPr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347632" y="567682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2435" y="4574347"/>
            <a:ext cx="1038387" cy="294535"/>
          </a:xfrm>
          <a:prstGeom prst="rect">
            <a:avLst/>
          </a:prstGeom>
          <a:noFill/>
          <a:ln w="28575">
            <a:solidFill>
              <a:srgbClr val="0099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20822" y="4261758"/>
            <a:ext cx="635598" cy="459857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29912" y="3795483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3 out of 4 bits are used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82435" y="4934920"/>
            <a:ext cx="1038387" cy="294535"/>
          </a:xfrm>
          <a:prstGeom prst="rect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496852" y="5229455"/>
            <a:ext cx="763521" cy="755151"/>
          </a:xfrm>
          <a:prstGeom prst="straightConnector1">
            <a:avLst/>
          </a:prstGeom>
          <a:ln>
            <a:solidFill>
              <a:srgbClr val="FF3300"/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79714" y="6046558"/>
            <a:ext cx="312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 out of 4 bits are used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7859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398047" y="624542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5578748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6045023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1" y="1576520"/>
            <a:ext cx="8739999" cy="2622256"/>
          </a:xfrm>
        </p:spPr>
        <p:txBody>
          <a:bodyPr>
            <a:noAutofit/>
          </a:bodyPr>
          <a:lstStyle/>
          <a:p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bits,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9900"/>
                </a:solidFill>
              </a:rPr>
              <a:t>only</a:t>
            </a:r>
            <a:r>
              <a:rPr lang="zh-CN" altLang="en-US" b="1" dirty="0">
                <a:solidFill>
                  <a:srgbClr val="009900"/>
                </a:solidFill>
              </a:rPr>
              <a:t> </a:t>
            </a:r>
            <a:r>
              <a:rPr lang="en-US" altLang="zh-CN" b="1" dirty="0">
                <a:solidFill>
                  <a:srgbClr val="009900"/>
                </a:solidFill>
              </a:rPr>
              <a:t>parity</a:t>
            </a:r>
            <a:r>
              <a:rPr lang="zh-CN" altLang="en-US" b="1" dirty="0">
                <a:solidFill>
                  <a:srgbClr val="009900"/>
                </a:solidFill>
              </a:rPr>
              <a:t> </a:t>
            </a:r>
            <a:r>
              <a:rPr lang="en-US" altLang="zh-CN" b="1" dirty="0">
                <a:solidFill>
                  <a:srgbClr val="009900"/>
                </a:solidFill>
              </a:rPr>
              <a:t>bits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sliding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window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may participate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calculations</a:t>
            </a:r>
            <a:endParaRPr lang="en-US" altLang="zh-CN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469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22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75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428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081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34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2387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040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693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2346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9994" y="479212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21EF4D-2A64-A74F-91CD-7CB5FC86B1C0}"/>
              </a:ext>
            </a:extLst>
          </p:cNvPr>
          <p:cNvGrpSpPr/>
          <p:nvPr/>
        </p:nvGrpSpPr>
        <p:grpSpPr>
          <a:xfrm>
            <a:off x="3509051" y="4705803"/>
            <a:ext cx="2563523" cy="1340370"/>
            <a:chOff x="2409456" y="4804473"/>
            <a:chExt cx="2563523" cy="1340370"/>
          </a:xfrm>
        </p:grpSpPr>
        <p:sp>
          <p:nvSpPr>
            <p:cNvPr id="5" name="Rectangle 4"/>
            <p:cNvSpPr/>
            <p:nvPr/>
          </p:nvSpPr>
          <p:spPr>
            <a:xfrm>
              <a:off x="2758159" y="4804473"/>
              <a:ext cx="1866120" cy="6645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3573148" y="4740311"/>
              <a:ext cx="236142" cy="1866120"/>
            </a:xfrm>
            <a:prstGeom prst="rightBrace">
              <a:avLst>
                <a:gd name="adj1" fmla="val 47617"/>
                <a:gd name="adj2" fmla="val 50000"/>
              </a:avLst>
            </a:prstGeom>
            <a:ln w="19050"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09456" y="5744733"/>
              <a:ext cx="25635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Constraint</a:t>
              </a:r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length</a:t>
              </a:r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i="1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K</a:t>
              </a:r>
              <a:endParaRPr lang="en-US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5ACB7C-C6C2-E445-AB41-5A496D06BFE4}"/>
              </a:ext>
            </a:extLst>
          </p:cNvPr>
          <p:cNvSpPr txBox="1"/>
          <p:nvPr/>
        </p:nvSpPr>
        <p:spPr>
          <a:xfrm>
            <a:off x="805928" y="4834667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 bits:</a:t>
            </a:r>
          </a:p>
        </p:txBody>
      </p:sp>
    </p:spTree>
    <p:extLst>
      <p:ext uri="{BB962C8B-B14F-4D97-AF65-F5344CB8AC3E}">
        <p14:creationId xmlns:p14="http://schemas.microsoft.com/office/powerpoint/2010/main" val="10927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5104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398047" y="624542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822037" y="5578748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4404" y="6045023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49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398047" y="624542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82203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440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3301" y="5578748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5668" y="6045023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295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398047" y="624542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82203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440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3301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5668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59831" y="5578748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2198" y="6045023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0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altLang="zh-CN" dirty="0">
                <a:solidFill>
                  <a:srgbClr val="009900"/>
                </a:solidFill>
              </a:rPr>
              <a:t>With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Puncturing:</a:t>
            </a: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398047" y="624542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+mj-lt"/>
                    <a:ea typeface="Arial" charset="0"/>
                    <a:cs typeface="Arial" charset="0"/>
                  </a:rPr>
                  <a:t>P</a:t>
                </a:r>
                <a:r>
                  <a:rPr lang="is-IS" sz="3200" i="1" baseline="-25000" dirty="0">
                    <a:latin typeface="+mj-lt"/>
                    <a:ea typeface="Arial" charset="0"/>
                    <a:cs typeface="Arial" charset="0"/>
                  </a:rPr>
                  <a:t>1</a:t>
                </a:r>
                <a:r>
                  <a:rPr lang="is-IS" sz="3200" dirty="0">
                    <a:latin typeface="+mj-lt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320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is-I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+mj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6" y="4575274"/>
                <a:ext cx="2323481" cy="607154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822037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4404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3301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5668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59831" y="5578748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2198" y="6045023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994" y="5578748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6361" y="6045023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01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Punctured convolutional codes: example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813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>
                <a:solidFill>
                  <a:srgbClr val="009900"/>
                </a:solidFill>
              </a:rPr>
              <a:t>Coded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altLang="zh-CN" dirty="0">
                <a:solidFill>
                  <a:srgbClr val="009900"/>
                </a:solidFill>
              </a:rPr>
              <a:t>bits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=</a:t>
            </a:r>
          </a:p>
          <a:p>
            <a:pPr lvl="1"/>
            <a:endParaRPr lang="en-US" i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endParaRPr lang="en-US" dirty="0">
              <a:solidFill>
                <a:srgbClr val="009900"/>
              </a:solidFill>
            </a:endParaRPr>
          </a:p>
          <a:p>
            <a:r>
              <a:rPr lang="en-US" dirty="0">
                <a:solidFill>
                  <a:srgbClr val="009900"/>
                </a:solidFill>
              </a:rPr>
              <a:t>Punctured, coded bits: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Punctured rate is</a:t>
            </a:r>
            <a:r>
              <a:rPr lang="en-US" b="0" dirty="0"/>
              <a:t>: </a:t>
            </a:r>
            <a:r>
              <a:rPr lang="en-US" dirty="0">
                <a:solidFill>
                  <a:srgbClr val="009900"/>
                </a:solidFill>
              </a:rPr>
              <a:t>R = (1/2) / (5/8) = 4/5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8047" y="3986321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5507" y="331964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7874" y="378592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14" y="23007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705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358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011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96647" y="1665179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3177" y="1665179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942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95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248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9014" y="2131454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65544" y="2131454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2037" y="331964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4404" y="378592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3301" y="331964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5668" y="378592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59831" y="331964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2198" y="378592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994" y="3319646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6361" y="3785921"/>
            <a:ext cx="466530" cy="48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73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data using convolutional codes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Decoding convolutional codes: Viterbi Algorithm</a:t>
            </a:r>
          </a:p>
          <a:p>
            <a:pPr marL="914400" lvl="1" indent="-514350"/>
            <a:r>
              <a:rPr lang="en-US" dirty="0"/>
              <a:t>Hard decision decoding</a:t>
            </a:r>
          </a:p>
          <a:p>
            <a:pPr marL="914400" lvl="1" indent="-514350"/>
            <a:r>
              <a:rPr lang="en-US" dirty="0"/>
              <a:t>Soft decision decoding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694800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Motivation: The Decoding Problem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04800" y="1600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sp>
        <p:nvSpPr>
          <p:cNvPr id="122" name="Content Placeholder 4"/>
          <p:cNvSpPr txBox="1">
            <a:spLocks/>
          </p:cNvSpPr>
          <p:nvPr/>
        </p:nvSpPr>
        <p:spPr bwMode="auto">
          <a:xfrm>
            <a:off x="2003375" y="1560214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6083"/>
              </p:ext>
            </p:extLst>
          </p:nvPr>
        </p:nvGraphicFramePr>
        <p:xfrm>
          <a:off x="4779988" y="1375144"/>
          <a:ext cx="4129925" cy="49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Message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Coded bits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Hamming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distance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000000000000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000000111011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000011101100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000011010111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001110110000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001110001011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001101011100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001101100111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111011000000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111011111011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111000101100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111000010111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110101110000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110101001011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110110011100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110110100111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3" name="Content Placeholder 4"/>
          <p:cNvSpPr txBox="1">
            <a:spLocks/>
          </p:cNvSpPr>
          <p:nvPr/>
        </p:nvSpPr>
        <p:spPr bwMode="auto">
          <a:xfrm>
            <a:off x="295506" y="1447800"/>
            <a:ext cx="4389908" cy="44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0" dirty="0"/>
              <a:t>Received bits:</a:t>
            </a:r>
          </a:p>
          <a:p>
            <a:pPr marL="0" indent="0">
              <a:buNone/>
            </a:pPr>
            <a:r>
              <a:rPr lang="en-US" altLang="zh-CN" sz="2400" b="0" dirty="0"/>
              <a:t>	</a:t>
            </a:r>
            <a:r>
              <a:rPr lang="en-US" altLang="zh-CN" sz="2400" dirty="0"/>
              <a:t>000101100110</a:t>
            </a:r>
          </a:p>
          <a:p>
            <a:endParaRPr lang="en-US" altLang="zh-CN" sz="2400" b="0" dirty="0"/>
          </a:p>
          <a:p>
            <a:r>
              <a:rPr lang="en-US" altLang="zh-CN" sz="2400" b="0" dirty="0"/>
              <a:t>Some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errors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have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occurred</a:t>
            </a:r>
            <a:endParaRPr lang="is-IS" altLang="zh-CN" sz="2400" b="0" dirty="0"/>
          </a:p>
          <a:p>
            <a:endParaRPr lang="en-US" altLang="zh-CN" sz="2400" b="0" dirty="0"/>
          </a:p>
          <a:p>
            <a:r>
              <a:rPr lang="en-US" altLang="zh-CN" sz="2400" b="0" i="1" dirty="0"/>
              <a:t>What’s</a:t>
            </a:r>
            <a:r>
              <a:rPr lang="zh-CN" altLang="en-US" sz="2400" b="0" i="1" dirty="0"/>
              <a:t> </a:t>
            </a:r>
            <a:r>
              <a:rPr lang="en-US" altLang="zh-CN" sz="2400" b="0" i="1" dirty="0"/>
              <a:t>the</a:t>
            </a:r>
            <a:r>
              <a:rPr lang="zh-CN" altLang="en-US" sz="2400" b="0" i="1" dirty="0"/>
              <a:t> </a:t>
            </a:r>
            <a:r>
              <a:rPr lang="en-US" altLang="zh-CN" sz="2400" b="0" i="1" dirty="0"/>
              <a:t>4-bit</a:t>
            </a:r>
            <a:r>
              <a:rPr lang="zh-CN" altLang="en-US" sz="2400" b="0" i="1" dirty="0"/>
              <a:t> </a:t>
            </a:r>
            <a:r>
              <a:rPr lang="en-US" altLang="zh-CN" sz="2400" b="0" i="1" dirty="0"/>
              <a:t>message?</a:t>
            </a:r>
          </a:p>
          <a:p>
            <a:endParaRPr lang="en-US" sz="2400" b="0" dirty="0"/>
          </a:p>
          <a:p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likely:</a:t>
            </a:r>
            <a:r>
              <a:rPr lang="zh-CN" altLang="en-US" sz="2400" dirty="0"/>
              <a:t> </a:t>
            </a:r>
            <a:r>
              <a:rPr lang="en-US" altLang="zh-CN" sz="2400" dirty="0"/>
              <a:t>0111</a:t>
            </a:r>
            <a:endParaRPr lang="en-US" sz="2400" b="0" dirty="0"/>
          </a:p>
          <a:p>
            <a:pPr lvl="1"/>
            <a:r>
              <a:rPr lang="en-US" altLang="zh-CN" sz="2400" b="0" dirty="0"/>
              <a:t>Message whose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codeword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is</a:t>
            </a:r>
            <a:r>
              <a:rPr lang="zh-CN" altLang="en-US" sz="2400" b="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closest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to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received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bits </a:t>
            </a:r>
            <a:r>
              <a:rPr lang="en-US" altLang="zh-CN" sz="2400" b="0" dirty="0"/>
              <a:t>in Hamming distance</a:t>
            </a:r>
            <a:endParaRPr lang="en-US" sz="2400" b="0" dirty="0"/>
          </a:p>
        </p:txBody>
      </p:sp>
      <p:cxnSp>
        <p:nvCxnSpPr>
          <p:cNvPr id="9" name="Curved Connector 8"/>
          <p:cNvCxnSpPr>
            <a:cxnSpLocks/>
          </p:cNvCxnSpPr>
          <p:nvPr/>
        </p:nvCxnSpPr>
        <p:spPr>
          <a:xfrm rot="10800000" flipV="1">
            <a:off x="2998385" y="4026194"/>
            <a:ext cx="2126509" cy="12670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6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606682" y="6416769"/>
            <a:ext cx="15799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x[n-1]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x[n-2]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0012" y="441250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1035515" y="435592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1051955" y="49438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1047235" y="5493061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61294" y="607510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A408D-AD33-B44D-9DC1-2073E05F6DC0}"/>
              </a:ext>
            </a:extLst>
          </p:cNvPr>
          <p:cNvGrpSpPr/>
          <p:nvPr/>
        </p:nvGrpSpPr>
        <p:grpSpPr>
          <a:xfrm>
            <a:off x="2412285" y="4263140"/>
            <a:ext cx="1402455" cy="1565769"/>
            <a:chOff x="2412285" y="4263140"/>
            <a:chExt cx="1402455" cy="1565769"/>
          </a:xfrm>
        </p:grpSpPr>
        <p:sp>
          <p:nvSpPr>
            <p:cNvPr id="34" name="Rectangle 33"/>
            <p:cNvSpPr/>
            <p:nvPr/>
          </p:nvSpPr>
          <p:spPr>
            <a:xfrm>
              <a:off x="3522467" y="4411411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22466" y="5528826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8" name="Straight Arrow Connector 7"/>
            <p:cNvCxnSpPr>
              <a:stCxn id="3" idx="3"/>
              <a:endCxn id="34" idx="1"/>
            </p:cNvCxnSpPr>
            <p:nvPr/>
          </p:nvCxnSpPr>
          <p:spPr>
            <a:xfrm flipV="1">
              <a:off x="2412285" y="4561453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stCxn id="3" idx="3"/>
              <a:endCxn id="36" idx="1"/>
            </p:cNvCxnSpPr>
            <p:nvPr/>
          </p:nvCxnSpPr>
          <p:spPr>
            <a:xfrm>
              <a:off x="2412285" y="4562548"/>
              <a:ext cx="1110181" cy="111632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70516" y="4263140"/>
              <a:ext cx="626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2835038">
              <a:off x="2528503" y="4604602"/>
              <a:ext cx="584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AC65B-BDB4-8346-824A-C796CD09178E}"/>
              </a:ext>
            </a:extLst>
          </p:cNvPr>
          <p:cNvGrpSpPr/>
          <p:nvPr/>
        </p:nvGrpSpPr>
        <p:grpSpPr>
          <a:xfrm>
            <a:off x="690798" y="1607413"/>
            <a:ext cx="2823535" cy="1971463"/>
            <a:chOff x="419737" y="1442003"/>
            <a:chExt cx="3827291" cy="2672310"/>
          </a:xfrm>
        </p:grpSpPr>
        <p:sp>
          <p:nvSpPr>
            <p:cNvPr id="6" name="Oval 5"/>
            <p:cNvSpPr/>
            <p:nvPr/>
          </p:nvSpPr>
          <p:spPr>
            <a:xfrm>
              <a:off x="1267658" y="2063037"/>
              <a:ext cx="627496" cy="627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dirty="0">
                  <a:solidFill>
                    <a:schemeClr val="tx1"/>
                  </a:solidFill>
                  <a:latin typeface="+mn-lt"/>
                </a:rPr>
                <a:t>00</a:t>
              </a:r>
              <a:endParaRPr lang="en-US" sz="1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2621526" y="2063037"/>
              <a:ext cx="627496" cy="627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dirty="0">
                  <a:solidFill>
                    <a:schemeClr val="tx1"/>
                  </a:solidFill>
                  <a:latin typeface="+mn-lt"/>
                </a:rPr>
                <a:t>10</a:t>
              </a:r>
              <a:endParaRPr lang="en-US" sz="1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1267657" y="3196331"/>
              <a:ext cx="627496" cy="627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dirty="0">
                  <a:solidFill>
                    <a:schemeClr val="tx1"/>
                  </a:solidFill>
                  <a:latin typeface="+mn-lt"/>
                </a:rPr>
                <a:t>01</a:t>
              </a:r>
              <a:endParaRPr lang="en-US" sz="1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642494" y="3196331"/>
              <a:ext cx="627496" cy="627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dirty="0">
                  <a:solidFill>
                    <a:schemeClr val="tx1"/>
                  </a:solidFill>
                  <a:latin typeface="+mn-lt"/>
                </a:rPr>
                <a:t>11</a:t>
              </a:r>
              <a:endParaRPr lang="en-US" sz="1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52309" y="1883577"/>
              <a:ext cx="524198" cy="505198"/>
            </a:xfrm>
            <a:custGeom>
              <a:avLst/>
              <a:gdLst>
                <a:gd name="connsiteX0" fmla="*/ 617838 w 617838"/>
                <a:gd name="connsiteY0" fmla="*/ 345989 h 595444"/>
                <a:gd name="connsiteX1" fmla="*/ 494270 w 617838"/>
                <a:gd name="connsiteY1" fmla="*/ 123567 h 595444"/>
                <a:gd name="connsiteX2" fmla="*/ 444843 w 617838"/>
                <a:gd name="connsiteY2" fmla="*/ 49427 h 595444"/>
                <a:gd name="connsiteX3" fmla="*/ 271848 w 617838"/>
                <a:gd name="connsiteY3" fmla="*/ 0 h 595444"/>
                <a:gd name="connsiteX4" fmla="*/ 74140 w 617838"/>
                <a:gd name="connsiteY4" fmla="*/ 98854 h 595444"/>
                <a:gd name="connsiteX5" fmla="*/ 49427 w 617838"/>
                <a:gd name="connsiteY5" fmla="*/ 172994 h 595444"/>
                <a:gd name="connsiteX6" fmla="*/ 0 w 617838"/>
                <a:gd name="connsiteY6" fmla="*/ 395416 h 595444"/>
                <a:gd name="connsiteX7" fmla="*/ 24713 w 617838"/>
                <a:gd name="connsiteY7" fmla="*/ 494270 h 595444"/>
                <a:gd name="connsiteX8" fmla="*/ 98854 w 617838"/>
                <a:gd name="connsiteY8" fmla="*/ 543697 h 595444"/>
                <a:gd name="connsiteX9" fmla="*/ 271848 w 617838"/>
                <a:gd name="connsiteY9" fmla="*/ 593124 h 595444"/>
                <a:gd name="connsiteX10" fmla="*/ 444843 w 617838"/>
                <a:gd name="connsiteY10" fmla="*/ 593124 h 595444"/>
                <a:gd name="connsiteX0" fmla="*/ 617838 w 617838"/>
                <a:gd name="connsiteY0" fmla="*/ 345989 h 595444"/>
                <a:gd name="connsiteX1" fmla="*/ 444843 w 617838"/>
                <a:gd name="connsiteY1" fmla="*/ 49427 h 595444"/>
                <a:gd name="connsiteX2" fmla="*/ 271848 w 617838"/>
                <a:gd name="connsiteY2" fmla="*/ 0 h 595444"/>
                <a:gd name="connsiteX3" fmla="*/ 74140 w 617838"/>
                <a:gd name="connsiteY3" fmla="*/ 98854 h 595444"/>
                <a:gd name="connsiteX4" fmla="*/ 49427 w 617838"/>
                <a:gd name="connsiteY4" fmla="*/ 172994 h 595444"/>
                <a:gd name="connsiteX5" fmla="*/ 0 w 617838"/>
                <a:gd name="connsiteY5" fmla="*/ 395416 h 595444"/>
                <a:gd name="connsiteX6" fmla="*/ 24713 w 617838"/>
                <a:gd name="connsiteY6" fmla="*/ 494270 h 595444"/>
                <a:gd name="connsiteX7" fmla="*/ 98854 w 617838"/>
                <a:gd name="connsiteY7" fmla="*/ 543697 h 595444"/>
                <a:gd name="connsiteX8" fmla="*/ 271848 w 617838"/>
                <a:gd name="connsiteY8" fmla="*/ 593124 h 595444"/>
                <a:gd name="connsiteX9" fmla="*/ 444843 w 617838"/>
                <a:gd name="connsiteY9" fmla="*/ 593124 h 595444"/>
                <a:gd name="connsiteX0" fmla="*/ 617838 w 617838"/>
                <a:gd name="connsiteY0" fmla="*/ 345989 h 595444"/>
                <a:gd name="connsiteX1" fmla="*/ 444843 w 617838"/>
                <a:gd name="connsiteY1" fmla="*/ 49427 h 595444"/>
                <a:gd name="connsiteX2" fmla="*/ 271848 w 617838"/>
                <a:gd name="connsiteY2" fmla="*/ 0 h 595444"/>
                <a:gd name="connsiteX3" fmla="*/ 49427 w 617838"/>
                <a:gd name="connsiteY3" fmla="*/ 172994 h 595444"/>
                <a:gd name="connsiteX4" fmla="*/ 0 w 617838"/>
                <a:gd name="connsiteY4" fmla="*/ 395416 h 595444"/>
                <a:gd name="connsiteX5" fmla="*/ 24713 w 617838"/>
                <a:gd name="connsiteY5" fmla="*/ 494270 h 595444"/>
                <a:gd name="connsiteX6" fmla="*/ 98854 w 617838"/>
                <a:gd name="connsiteY6" fmla="*/ 543697 h 595444"/>
                <a:gd name="connsiteX7" fmla="*/ 271848 w 617838"/>
                <a:gd name="connsiteY7" fmla="*/ 593124 h 595444"/>
                <a:gd name="connsiteX8" fmla="*/ 444843 w 617838"/>
                <a:gd name="connsiteY8" fmla="*/ 593124 h 595444"/>
                <a:gd name="connsiteX0" fmla="*/ 617838 w 617838"/>
                <a:gd name="connsiteY0" fmla="*/ 345989 h 595444"/>
                <a:gd name="connsiteX1" fmla="*/ 444843 w 617838"/>
                <a:gd name="connsiteY1" fmla="*/ 49427 h 595444"/>
                <a:gd name="connsiteX2" fmla="*/ 271848 w 617838"/>
                <a:gd name="connsiteY2" fmla="*/ 0 h 595444"/>
                <a:gd name="connsiteX3" fmla="*/ 49427 w 617838"/>
                <a:gd name="connsiteY3" fmla="*/ 172994 h 595444"/>
                <a:gd name="connsiteX4" fmla="*/ 0 w 617838"/>
                <a:gd name="connsiteY4" fmla="*/ 395416 h 595444"/>
                <a:gd name="connsiteX5" fmla="*/ 98854 w 617838"/>
                <a:gd name="connsiteY5" fmla="*/ 543697 h 595444"/>
                <a:gd name="connsiteX6" fmla="*/ 271848 w 617838"/>
                <a:gd name="connsiteY6" fmla="*/ 593124 h 595444"/>
                <a:gd name="connsiteX7" fmla="*/ 444843 w 617838"/>
                <a:gd name="connsiteY7" fmla="*/ 593124 h 595444"/>
                <a:gd name="connsiteX0" fmla="*/ 617838 w 617838"/>
                <a:gd name="connsiteY0" fmla="*/ 345989 h 595444"/>
                <a:gd name="connsiteX1" fmla="*/ 444843 w 617838"/>
                <a:gd name="connsiteY1" fmla="*/ 49427 h 595444"/>
                <a:gd name="connsiteX2" fmla="*/ 271848 w 617838"/>
                <a:gd name="connsiteY2" fmla="*/ 0 h 595444"/>
                <a:gd name="connsiteX3" fmla="*/ 49427 w 617838"/>
                <a:gd name="connsiteY3" fmla="*/ 172994 h 595444"/>
                <a:gd name="connsiteX4" fmla="*/ 0 w 617838"/>
                <a:gd name="connsiteY4" fmla="*/ 395416 h 595444"/>
                <a:gd name="connsiteX5" fmla="*/ 271848 w 617838"/>
                <a:gd name="connsiteY5" fmla="*/ 593124 h 595444"/>
                <a:gd name="connsiteX6" fmla="*/ 444843 w 617838"/>
                <a:gd name="connsiteY6" fmla="*/ 593124 h 59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838" h="595444">
                  <a:moveTo>
                    <a:pt x="617838" y="345989"/>
                  </a:moveTo>
                  <a:cubicBezTo>
                    <a:pt x="581798" y="284205"/>
                    <a:pt x="502508" y="107092"/>
                    <a:pt x="444843" y="49427"/>
                  </a:cubicBezTo>
                  <a:cubicBezTo>
                    <a:pt x="387178" y="-8238"/>
                    <a:pt x="278310" y="1615"/>
                    <a:pt x="271848" y="0"/>
                  </a:cubicBezTo>
                  <a:cubicBezTo>
                    <a:pt x="205945" y="20594"/>
                    <a:pt x="94735" y="107091"/>
                    <a:pt x="49427" y="172994"/>
                  </a:cubicBezTo>
                  <a:cubicBezTo>
                    <a:pt x="4119" y="238897"/>
                    <a:pt x="16990" y="310466"/>
                    <a:pt x="0" y="395416"/>
                  </a:cubicBezTo>
                  <a:cubicBezTo>
                    <a:pt x="37070" y="465438"/>
                    <a:pt x="197708" y="560173"/>
                    <a:pt x="271848" y="593124"/>
                  </a:cubicBezTo>
                  <a:cubicBezTo>
                    <a:pt x="329276" y="598345"/>
                    <a:pt x="387178" y="593124"/>
                    <a:pt x="444843" y="593124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Freeform 110"/>
            <p:cNvSpPr/>
            <p:nvPr/>
          </p:nvSpPr>
          <p:spPr>
            <a:xfrm rot="10262105">
              <a:off x="3128245" y="3609115"/>
              <a:ext cx="558440" cy="505198"/>
            </a:xfrm>
            <a:custGeom>
              <a:avLst/>
              <a:gdLst>
                <a:gd name="connsiteX0" fmla="*/ 617838 w 617838"/>
                <a:gd name="connsiteY0" fmla="*/ 345989 h 595444"/>
                <a:gd name="connsiteX1" fmla="*/ 494270 w 617838"/>
                <a:gd name="connsiteY1" fmla="*/ 123567 h 595444"/>
                <a:gd name="connsiteX2" fmla="*/ 444843 w 617838"/>
                <a:gd name="connsiteY2" fmla="*/ 49427 h 595444"/>
                <a:gd name="connsiteX3" fmla="*/ 271848 w 617838"/>
                <a:gd name="connsiteY3" fmla="*/ 0 h 595444"/>
                <a:gd name="connsiteX4" fmla="*/ 74140 w 617838"/>
                <a:gd name="connsiteY4" fmla="*/ 98854 h 595444"/>
                <a:gd name="connsiteX5" fmla="*/ 49427 w 617838"/>
                <a:gd name="connsiteY5" fmla="*/ 172994 h 595444"/>
                <a:gd name="connsiteX6" fmla="*/ 0 w 617838"/>
                <a:gd name="connsiteY6" fmla="*/ 395416 h 595444"/>
                <a:gd name="connsiteX7" fmla="*/ 24713 w 617838"/>
                <a:gd name="connsiteY7" fmla="*/ 494270 h 595444"/>
                <a:gd name="connsiteX8" fmla="*/ 98854 w 617838"/>
                <a:gd name="connsiteY8" fmla="*/ 543697 h 595444"/>
                <a:gd name="connsiteX9" fmla="*/ 271848 w 617838"/>
                <a:gd name="connsiteY9" fmla="*/ 593124 h 595444"/>
                <a:gd name="connsiteX10" fmla="*/ 444843 w 617838"/>
                <a:gd name="connsiteY10" fmla="*/ 593124 h 595444"/>
                <a:gd name="connsiteX0" fmla="*/ 617838 w 617838"/>
                <a:gd name="connsiteY0" fmla="*/ 345989 h 595444"/>
                <a:gd name="connsiteX1" fmla="*/ 444843 w 617838"/>
                <a:gd name="connsiteY1" fmla="*/ 49427 h 595444"/>
                <a:gd name="connsiteX2" fmla="*/ 271848 w 617838"/>
                <a:gd name="connsiteY2" fmla="*/ 0 h 595444"/>
                <a:gd name="connsiteX3" fmla="*/ 74140 w 617838"/>
                <a:gd name="connsiteY3" fmla="*/ 98854 h 595444"/>
                <a:gd name="connsiteX4" fmla="*/ 49427 w 617838"/>
                <a:gd name="connsiteY4" fmla="*/ 172994 h 595444"/>
                <a:gd name="connsiteX5" fmla="*/ 0 w 617838"/>
                <a:gd name="connsiteY5" fmla="*/ 395416 h 595444"/>
                <a:gd name="connsiteX6" fmla="*/ 24713 w 617838"/>
                <a:gd name="connsiteY6" fmla="*/ 494270 h 595444"/>
                <a:gd name="connsiteX7" fmla="*/ 98854 w 617838"/>
                <a:gd name="connsiteY7" fmla="*/ 543697 h 595444"/>
                <a:gd name="connsiteX8" fmla="*/ 271848 w 617838"/>
                <a:gd name="connsiteY8" fmla="*/ 593124 h 595444"/>
                <a:gd name="connsiteX9" fmla="*/ 444843 w 617838"/>
                <a:gd name="connsiteY9" fmla="*/ 593124 h 595444"/>
                <a:gd name="connsiteX0" fmla="*/ 617838 w 617838"/>
                <a:gd name="connsiteY0" fmla="*/ 345989 h 595444"/>
                <a:gd name="connsiteX1" fmla="*/ 498050 w 617838"/>
                <a:gd name="connsiteY1" fmla="*/ 92855 h 595444"/>
                <a:gd name="connsiteX2" fmla="*/ 271848 w 617838"/>
                <a:gd name="connsiteY2" fmla="*/ 0 h 595444"/>
                <a:gd name="connsiteX3" fmla="*/ 74140 w 617838"/>
                <a:gd name="connsiteY3" fmla="*/ 98854 h 595444"/>
                <a:gd name="connsiteX4" fmla="*/ 49427 w 617838"/>
                <a:gd name="connsiteY4" fmla="*/ 172994 h 595444"/>
                <a:gd name="connsiteX5" fmla="*/ 0 w 617838"/>
                <a:gd name="connsiteY5" fmla="*/ 395416 h 595444"/>
                <a:gd name="connsiteX6" fmla="*/ 24713 w 617838"/>
                <a:gd name="connsiteY6" fmla="*/ 494270 h 595444"/>
                <a:gd name="connsiteX7" fmla="*/ 98854 w 617838"/>
                <a:gd name="connsiteY7" fmla="*/ 543697 h 595444"/>
                <a:gd name="connsiteX8" fmla="*/ 271848 w 617838"/>
                <a:gd name="connsiteY8" fmla="*/ 593124 h 595444"/>
                <a:gd name="connsiteX9" fmla="*/ 444843 w 617838"/>
                <a:gd name="connsiteY9" fmla="*/ 593124 h 595444"/>
                <a:gd name="connsiteX0" fmla="*/ 658197 w 658197"/>
                <a:gd name="connsiteY0" fmla="*/ 407411 h 595444"/>
                <a:gd name="connsiteX1" fmla="*/ 498050 w 658197"/>
                <a:gd name="connsiteY1" fmla="*/ 92855 h 595444"/>
                <a:gd name="connsiteX2" fmla="*/ 271848 w 658197"/>
                <a:gd name="connsiteY2" fmla="*/ 0 h 595444"/>
                <a:gd name="connsiteX3" fmla="*/ 74140 w 658197"/>
                <a:gd name="connsiteY3" fmla="*/ 98854 h 595444"/>
                <a:gd name="connsiteX4" fmla="*/ 49427 w 658197"/>
                <a:gd name="connsiteY4" fmla="*/ 172994 h 595444"/>
                <a:gd name="connsiteX5" fmla="*/ 0 w 658197"/>
                <a:gd name="connsiteY5" fmla="*/ 395416 h 595444"/>
                <a:gd name="connsiteX6" fmla="*/ 24713 w 658197"/>
                <a:gd name="connsiteY6" fmla="*/ 494270 h 595444"/>
                <a:gd name="connsiteX7" fmla="*/ 98854 w 658197"/>
                <a:gd name="connsiteY7" fmla="*/ 543697 h 595444"/>
                <a:gd name="connsiteX8" fmla="*/ 271848 w 658197"/>
                <a:gd name="connsiteY8" fmla="*/ 593124 h 595444"/>
                <a:gd name="connsiteX9" fmla="*/ 444843 w 658197"/>
                <a:gd name="connsiteY9" fmla="*/ 593124 h 595444"/>
                <a:gd name="connsiteX0" fmla="*/ 658197 w 658197"/>
                <a:gd name="connsiteY0" fmla="*/ 407411 h 595444"/>
                <a:gd name="connsiteX1" fmla="*/ 498050 w 658197"/>
                <a:gd name="connsiteY1" fmla="*/ 92855 h 595444"/>
                <a:gd name="connsiteX2" fmla="*/ 271848 w 658197"/>
                <a:gd name="connsiteY2" fmla="*/ 0 h 595444"/>
                <a:gd name="connsiteX3" fmla="*/ 74140 w 658197"/>
                <a:gd name="connsiteY3" fmla="*/ 98854 h 595444"/>
                <a:gd name="connsiteX4" fmla="*/ 0 w 658197"/>
                <a:gd name="connsiteY4" fmla="*/ 395416 h 595444"/>
                <a:gd name="connsiteX5" fmla="*/ 24713 w 658197"/>
                <a:gd name="connsiteY5" fmla="*/ 494270 h 595444"/>
                <a:gd name="connsiteX6" fmla="*/ 98854 w 658197"/>
                <a:gd name="connsiteY6" fmla="*/ 543697 h 595444"/>
                <a:gd name="connsiteX7" fmla="*/ 271848 w 658197"/>
                <a:gd name="connsiteY7" fmla="*/ 593124 h 595444"/>
                <a:gd name="connsiteX8" fmla="*/ 444843 w 658197"/>
                <a:gd name="connsiteY8" fmla="*/ 593124 h 595444"/>
                <a:gd name="connsiteX0" fmla="*/ 658197 w 658197"/>
                <a:gd name="connsiteY0" fmla="*/ 407411 h 595444"/>
                <a:gd name="connsiteX1" fmla="*/ 498050 w 658197"/>
                <a:gd name="connsiteY1" fmla="*/ 92855 h 595444"/>
                <a:gd name="connsiteX2" fmla="*/ 271848 w 658197"/>
                <a:gd name="connsiteY2" fmla="*/ 0 h 595444"/>
                <a:gd name="connsiteX3" fmla="*/ 74140 w 658197"/>
                <a:gd name="connsiteY3" fmla="*/ 98854 h 595444"/>
                <a:gd name="connsiteX4" fmla="*/ 0 w 658197"/>
                <a:gd name="connsiteY4" fmla="*/ 395416 h 595444"/>
                <a:gd name="connsiteX5" fmla="*/ 98854 w 658197"/>
                <a:gd name="connsiteY5" fmla="*/ 543697 h 595444"/>
                <a:gd name="connsiteX6" fmla="*/ 271848 w 658197"/>
                <a:gd name="connsiteY6" fmla="*/ 593124 h 595444"/>
                <a:gd name="connsiteX7" fmla="*/ 444843 w 658197"/>
                <a:gd name="connsiteY7" fmla="*/ 593124 h 59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97" h="595444">
                  <a:moveTo>
                    <a:pt x="658197" y="407411"/>
                  </a:moveTo>
                  <a:cubicBezTo>
                    <a:pt x="622157" y="345627"/>
                    <a:pt x="562441" y="160757"/>
                    <a:pt x="498050" y="92855"/>
                  </a:cubicBezTo>
                  <a:cubicBezTo>
                    <a:pt x="433659" y="24953"/>
                    <a:pt x="278310" y="1615"/>
                    <a:pt x="271848" y="0"/>
                  </a:cubicBezTo>
                  <a:cubicBezTo>
                    <a:pt x="234532" y="14926"/>
                    <a:pt x="119448" y="32951"/>
                    <a:pt x="74140" y="98854"/>
                  </a:cubicBezTo>
                  <a:cubicBezTo>
                    <a:pt x="28832" y="164757"/>
                    <a:pt x="8238" y="329513"/>
                    <a:pt x="0" y="395416"/>
                  </a:cubicBezTo>
                  <a:cubicBezTo>
                    <a:pt x="4119" y="469556"/>
                    <a:pt x="53546" y="510746"/>
                    <a:pt x="98854" y="543697"/>
                  </a:cubicBezTo>
                  <a:cubicBezTo>
                    <a:pt x="144162" y="576648"/>
                    <a:pt x="252488" y="591364"/>
                    <a:pt x="271848" y="593124"/>
                  </a:cubicBezTo>
                  <a:cubicBezTo>
                    <a:pt x="329276" y="598345"/>
                    <a:pt x="387178" y="593124"/>
                    <a:pt x="444843" y="593124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prstDash val="solid"/>
              <a:headEnd type="triangle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7" name="Straight Arrow Connector 16"/>
            <p:cNvCxnSpPr>
              <a:stCxn id="6" idx="6"/>
              <a:endCxn id="108" idx="2"/>
            </p:cNvCxnSpPr>
            <p:nvPr/>
          </p:nvCxnSpPr>
          <p:spPr>
            <a:xfrm>
              <a:off x="1895154" y="2376785"/>
              <a:ext cx="726371" cy="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10" idx="0"/>
            </p:cNvCxnSpPr>
            <p:nvPr/>
          </p:nvCxnSpPr>
          <p:spPr>
            <a:xfrm flipH="1">
              <a:off x="2956242" y="2690533"/>
              <a:ext cx="13825" cy="505798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10" idx="2"/>
              <a:endCxn id="109" idx="6"/>
            </p:cNvCxnSpPr>
            <p:nvPr/>
          </p:nvCxnSpPr>
          <p:spPr>
            <a:xfrm flipH="1">
              <a:off x="1895153" y="3510079"/>
              <a:ext cx="747341" cy="1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9" idx="0"/>
            </p:cNvCxnSpPr>
            <p:nvPr/>
          </p:nvCxnSpPr>
          <p:spPr>
            <a:xfrm flipH="1" flipV="1">
              <a:off x="1581405" y="2688836"/>
              <a:ext cx="1" cy="5074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endCxn id="108" idx="3"/>
            </p:cNvCxnSpPr>
            <p:nvPr/>
          </p:nvCxnSpPr>
          <p:spPr>
            <a:xfrm flipV="1">
              <a:off x="1877045" y="2598639"/>
              <a:ext cx="836375" cy="766544"/>
            </a:xfrm>
            <a:prstGeom prst="curvedConnector2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flipV="1">
              <a:off x="1874185" y="2604963"/>
              <a:ext cx="818267" cy="676347"/>
            </a:xfrm>
            <a:prstGeom prst="curvedConnector3">
              <a:avLst>
                <a:gd name="adj1" fmla="val -3812"/>
              </a:avLst>
            </a:prstGeom>
            <a:ln>
              <a:prstDash val="solid"/>
              <a:headEnd type="triangl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19737" y="1513092"/>
              <a:ext cx="866298" cy="4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39087" y="1990314"/>
              <a:ext cx="812053" cy="4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76933" y="3531510"/>
              <a:ext cx="962009" cy="389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15009" y="2781316"/>
              <a:ext cx="816354" cy="35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19455260">
              <a:off x="1832610" y="2880135"/>
              <a:ext cx="838906" cy="4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rot="19965213">
              <a:off x="1831043" y="2643344"/>
              <a:ext cx="721719" cy="35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51479" y="1442003"/>
              <a:ext cx="1895549" cy="428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Starting state</a:t>
              </a:r>
            </a:p>
          </p:txBody>
        </p:sp>
        <p:cxnSp>
          <p:nvCxnSpPr>
            <p:cNvPr id="132" name="Curved Connector 131"/>
            <p:cNvCxnSpPr>
              <a:cxnSpLocks/>
              <a:endCxn id="6" idx="0"/>
            </p:cNvCxnSpPr>
            <p:nvPr/>
          </p:nvCxnSpPr>
          <p:spPr>
            <a:xfrm rot="10800000" flipV="1">
              <a:off x="1581406" y="1704601"/>
              <a:ext cx="701912" cy="358435"/>
            </a:xfrm>
            <a:prstGeom prst="curvedConnector2">
              <a:avLst/>
            </a:prstGeom>
            <a:ln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34086" y="3262794"/>
              <a:ext cx="749903" cy="35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35272" y="2751903"/>
              <a:ext cx="804270" cy="35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1/01</a:t>
              </a:r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A58013-210E-CF4D-B2EC-31FCB61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332" y="1814438"/>
            <a:ext cx="4898068" cy="160775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Vertically,</a:t>
            </a:r>
            <a:r>
              <a:rPr lang="en-US" sz="2400" dirty="0"/>
              <a:t> lists encoder </a:t>
            </a:r>
            <a:r>
              <a:rPr lang="en-US" sz="2400" b="1" dirty="0">
                <a:solidFill>
                  <a:srgbClr val="0070C0"/>
                </a:solidFill>
              </a:rPr>
              <a:t>states</a:t>
            </a:r>
          </a:p>
          <a:p>
            <a:endParaRPr lang="en-US" sz="2400" b="1" dirty="0"/>
          </a:p>
          <a:p>
            <a:r>
              <a:rPr lang="en-US" sz="2400" b="1" dirty="0"/>
              <a:t>Horizontally,</a:t>
            </a:r>
            <a:r>
              <a:rPr lang="en-US" sz="2400" dirty="0"/>
              <a:t> tracks </a:t>
            </a:r>
            <a:r>
              <a:rPr lang="en-US" sz="2400" b="1" dirty="0">
                <a:solidFill>
                  <a:srgbClr val="0070C0"/>
                </a:solidFill>
              </a:rPr>
              <a:t>time steps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i="1" dirty="0"/>
              <a:t>Branches</a:t>
            </a:r>
            <a:r>
              <a:rPr lang="en-US" sz="2400" dirty="0"/>
              <a:t> connect states in successive time steps</a:t>
            </a:r>
            <a:endParaRPr lang="en-US" sz="2400" b="1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E849E1F-5BE6-5047-ACF2-EBF2ADECEFB1}"/>
              </a:ext>
            </a:extLst>
          </p:cNvPr>
          <p:cNvSpPr/>
          <p:nvPr/>
        </p:nvSpPr>
        <p:spPr>
          <a:xfrm>
            <a:off x="751591" y="4444372"/>
            <a:ext cx="182955" cy="1931380"/>
          </a:xfrm>
          <a:prstGeom prst="leftBrace">
            <a:avLst>
              <a:gd name="adj1" fmla="val 33713"/>
              <a:gd name="adj2" fmla="val 50000"/>
            </a:avLst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1F6AF-DD6F-1340-AB28-312D26EBB94F}"/>
              </a:ext>
            </a:extLst>
          </p:cNvPr>
          <p:cNvSpPr txBox="1"/>
          <p:nvPr/>
        </p:nvSpPr>
        <p:spPr>
          <a:xfrm rot="16200000">
            <a:off x="40292" y="51873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States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073C3A90-563A-584B-87AE-417D1EBDCCF1}"/>
              </a:ext>
            </a:extLst>
          </p:cNvPr>
          <p:cNvCxnSpPr>
            <a:cxnSpLocks/>
          </p:cNvCxnSpPr>
          <p:nvPr/>
        </p:nvCxnSpPr>
        <p:spPr>
          <a:xfrm>
            <a:off x="1585044" y="4505796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647CF4-BF8A-3C49-9FA2-24619178C70D}"/>
              </a:ext>
            </a:extLst>
          </p:cNvPr>
          <p:cNvGrpSpPr/>
          <p:nvPr/>
        </p:nvGrpSpPr>
        <p:grpSpPr>
          <a:xfrm>
            <a:off x="5232067" y="4260209"/>
            <a:ext cx="1430874" cy="2280414"/>
            <a:chOff x="5232067" y="4260209"/>
            <a:chExt cx="1430874" cy="228041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B8506F-F2E0-384A-95CE-C782ECE0AE8C}"/>
                </a:ext>
              </a:extLst>
            </p:cNvPr>
            <p:cNvSpPr txBox="1"/>
            <p:nvPr/>
          </p:nvSpPr>
          <p:spPr>
            <a:xfrm rot="1606931">
              <a:off x="5803946" y="5771000"/>
              <a:ext cx="601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DCCC730-4F99-5D4E-A36B-0B4CAFA47740}"/>
                </a:ext>
              </a:extLst>
            </p:cNvPr>
            <p:cNvSpPr/>
            <p:nvPr/>
          </p:nvSpPr>
          <p:spPr>
            <a:xfrm>
              <a:off x="6370668" y="4408480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F222098-4027-CA47-9C31-9620474CF831}"/>
                </a:ext>
              </a:extLst>
            </p:cNvPr>
            <p:cNvSpPr/>
            <p:nvPr/>
          </p:nvSpPr>
          <p:spPr>
            <a:xfrm>
              <a:off x="6370668" y="4965629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BAA515-89E2-9A4D-A750-ABCD984081D9}"/>
                </a:ext>
              </a:extLst>
            </p:cNvPr>
            <p:cNvSpPr/>
            <p:nvPr/>
          </p:nvSpPr>
          <p:spPr>
            <a:xfrm>
              <a:off x="6370667" y="5525895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986F6B-C8B8-F846-84E8-EEC734BD9F93}"/>
                </a:ext>
              </a:extLst>
            </p:cNvPr>
            <p:cNvSpPr/>
            <p:nvPr/>
          </p:nvSpPr>
          <p:spPr>
            <a:xfrm>
              <a:off x="6367221" y="6072738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00BDFF1-7EF2-1C40-8FD3-025148FF9445}"/>
                </a:ext>
              </a:extLst>
            </p:cNvPr>
            <p:cNvCxnSpPr>
              <a:endCxn id="89" idx="1"/>
            </p:cNvCxnSpPr>
            <p:nvPr/>
          </p:nvCxnSpPr>
          <p:spPr>
            <a:xfrm flipV="1">
              <a:off x="5260486" y="4558522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F92E15B-41C2-7C42-AB01-6C1365C24085}"/>
                </a:ext>
              </a:extLst>
            </p:cNvPr>
            <p:cNvCxnSpPr>
              <a:cxnSpLocks/>
              <a:stCxn id="68" idx="3"/>
              <a:endCxn id="91" idx="1"/>
            </p:cNvCxnSpPr>
            <p:nvPr/>
          </p:nvCxnSpPr>
          <p:spPr>
            <a:xfrm>
              <a:off x="5242175" y="4558522"/>
              <a:ext cx="1128492" cy="111741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F192EC5-C9A8-2E49-AA19-68278C9D9B04}"/>
                </a:ext>
              </a:extLst>
            </p:cNvPr>
            <p:cNvCxnSpPr>
              <a:cxnSpLocks/>
              <a:stCxn id="69" idx="3"/>
              <a:endCxn id="89" idx="1"/>
            </p:cNvCxnSpPr>
            <p:nvPr/>
          </p:nvCxnSpPr>
          <p:spPr>
            <a:xfrm flipV="1">
              <a:off x="5242175" y="4558522"/>
              <a:ext cx="1128493" cy="557149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A3BD5AD-BC6E-3045-81EF-CAB84AE8C7C3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242175" y="5115671"/>
              <a:ext cx="1128492" cy="56026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DD9532-2487-3D4E-88DD-43617491C4EB}"/>
                </a:ext>
              </a:extLst>
            </p:cNvPr>
            <p:cNvCxnSpPr/>
            <p:nvPr/>
          </p:nvCxnSpPr>
          <p:spPr>
            <a:xfrm flipV="1">
              <a:off x="5258622" y="5115164"/>
              <a:ext cx="1103923" cy="55858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270ABFE-6543-B648-8C43-796F95767136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5260535" y="5674067"/>
              <a:ext cx="1106686" cy="548713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39632EB-42F0-324E-94F8-08C045FE2212}"/>
                </a:ext>
              </a:extLst>
            </p:cNvPr>
            <p:cNvCxnSpPr>
              <a:endCxn id="90" idx="1"/>
            </p:cNvCxnSpPr>
            <p:nvPr/>
          </p:nvCxnSpPr>
          <p:spPr>
            <a:xfrm flipV="1">
              <a:off x="5243250" y="5115671"/>
              <a:ext cx="1127418" cy="112050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A79C8F7-2CE1-8B43-B721-0690B9CB5060}"/>
                </a:ext>
              </a:extLst>
            </p:cNvPr>
            <p:cNvCxnSpPr>
              <a:endCxn id="92" idx="1"/>
            </p:cNvCxnSpPr>
            <p:nvPr/>
          </p:nvCxnSpPr>
          <p:spPr>
            <a:xfrm flipV="1">
              <a:off x="5257039" y="6222780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6607976-86C1-4F4D-AE56-FD011537155B}"/>
                </a:ext>
              </a:extLst>
            </p:cNvPr>
            <p:cNvSpPr txBox="1"/>
            <p:nvPr/>
          </p:nvSpPr>
          <p:spPr>
            <a:xfrm>
              <a:off x="5418717" y="4260209"/>
              <a:ext cx="626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CF7344-3CE2-1F40-B6CE-0905B5C6F1FB}"/>
                </a:ext>
              </a:extLst>
            </p:cNvPr>
            <p:cNvSpPr txBox="1"/>
            <p:nvPr/>
          </p:nvSpPr>
          <p:spPr>
            <a:xfrm rot="2835038">
              <a:off x="5376704" y="4601671"/>
              <a:ext cx="584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784D52-427D-8049-87DF-500B46FDDD01}"/>
                </a:ext>
              </a:extLst>
            </p:cNvPr>
            <p:cNvSpPr txBox="1"/>
            <p:nvPr/>
          </p:nvSpPr>
          <p:spPr>
            <a:xfrm rot="20036032">
              <a:off x="5772797" y="4697367"/>
              <a:ext cx="580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30BD60-C3A0-914E-9979-FEE3D1C3D231}"/>
                </a:ext>
              </a:extLst>
            </p:cNvPr>
            <p:cNvSpPr txBox="1"/>
            <p:nvPr/>
          </p:nvSpPr>
          <p:spPr>
            <a:xfrm rot="1418318">
              <a:off x="5282615" y="5006544"/>
              <a:ext cx="679509" cy="3385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AEDE202-430D-D542-AB5B-5459DD1E9426}"/>
                </a:ext>
              </a:extLst>
            </p:cNvPr>
            <p:cNvSpPr txBox="1"/>
            <p:nvPr/>
          </p:nvSpPr>
          <p:spPr>
            <a:xfrm rot="18917878">
              <a:off x="5232067" y="5841076"/>
              <a:ext cx="8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B706A42-DC0E-2F4C-AEA6-DBEFDA739770}"/>
                </a:ext>
              </a:extLst>
            </p:cNvPr>
            <p:cNvSpPr txBox="1"/>
            <p:nvPr/>
          </p:nvSpPr>
          <p:spPr>
            <a:xfrm>
              <a:off x="5500499" y="6202069"/>
              <a:ext cx="58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15F4C9-B4CE-DB42-AF20-3D2B26158339}"/>
              </a:ext>
            </a:extLst>
          </p:cNvPr>
          <p:cNvGrpSpPr/>
          <p:nvPr/>
        </p:nvGrpSpPr>
        <p:grpSpPr>
          <a:xfrm>
            <a:off x="3747617" y="4260209"/>
            <a:ext cx="1494558" cy="2112612"/>
            <a:chOff x="3747617" y="4260209"/>
            <a:chExt cx="1494558" cy="21126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25070C-82AB-774E-B936-81918FD93670}"/>
                </a:ext>
              </a:extLst>
            </p:cNvPr>
            <p:cNvSpPr txBox="1"/>
            <p:nvPr/>
          </p:nvSpPr>
          <p:spPr>
            <a:xfrm rot="1606931">
              <a:off x="4383180" y="5771000"/>
              <a:ext cx="601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E0F99-D329-9641-B6CC-D7E2922464A8}"/>
                </a:ext>
              </a:extLst>
            </p:cNvPr>
            <p:cNvSpPr/>
            <p:nvPr/>
          </p:nvSpPr>
          <p:spPr>
            <a:xfrm>
              <a:off x="4949902" y="4408480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7B8C4F5-25DE-2043-A899-8D22AB8C3A6D}"/>
                </a:ext>
              </a:extLst>
            </p:cNvPr>
            <p:cNvSpPr/>
            <p:nvPr/>
          </p:nvSpPr>
          <p:spPr>
            <a:xfrm>
              <a:off x="4949902" y="4965629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E84B89-8A02-C64D-9FDF-9AE2FE92A086}"/>
                </a:ext>
              </a:extLst>
            </p:cNvPr>
            <p:cNvSpPr/>
            <p:nvPr/>
          </p:nvSpPr>
          <p:spPr>
            <a:xfrm>
              <a:off x="4949901" y="5525895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72C351-EEA4-A447-956E-59F20F7E82F6}"/>
                </a:ext>
              </a:extLst>
            </p:cNvPr>
            <p:cNvSpPr/>
            <p:nvPr/>
          </p:nvSpPr>
          <p:spPr>
            <a:xfrm>
              <a:off x="4946455" y="6072738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2E4DE2-47D4-AA46-B415-D9C43A9B0944}"/>
                </a:ext>
              </a:extLst>
            </p:cNvPr>
            <p:cNvCxnSpPr>
              <a:endCxn id="68" idx="1"/>
            </p:cNvCxnSpPr>
            <p:nvPr/>
          </p:nvCxnSpPr>
          <p:spPr>
            <a:xfrm flipV="1">
              <a:off x="3839720" y="4558522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72615F8-5D2D-2447-B3D7-6D7A43CE5727}"/>
                </a:ext>
              </a:extLst>
            </p:cNvPr>
            <p:cNvCxnSpPr>
              <a:cxnSpLocks/>
              <a:stCxn id="34" idx="3"/>
              <a:endCxn id="70" idx="1"/>
            </p:cNvCxnSpPr>
            <p:nvPr/>
          </p:nvCxnSpPr>
          <p:spPr>
            <a:xfrm>
              <a:off x="3814740" y="4561453"/>
              <a:ext cx="1135161" cy="1114484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F1D07AF-FFF3-C94F-8D30-B2B01A756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5710" y="5115164"/>
              <a:ext cx="1116069" cy="573557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9D96F2-1C3A-4644-910A-D39439CE6F85}"/>
                </a:ext>
              </a:extLst>
            </p:cNvPr>
            <p:cNvCxnSpPr>
              <a:cxnSpLocks/>
              <a:stCxn id="36" idx="3"/>
              <a:endCxn id="71" idx="1"/>
            </p:cNvCxnSpPr>
            <p:nvPr/>
          </p:nvCxnSpPr>
          <p:spPr>
            <a:xfrm>
              <a:off x="3814739" y="5678868"/>
              <a:ext cx="1131716" cy="543912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753848-4F52-A34C-91A1-9C6F03672B62}"/>
                </a:ext>
              </a:extLst>
            </p:cNvPr>
            <p:cNvSpPr txBox="1"/>
            <p:nvPr/>
          </p:nvSpPr>
          <p:spPr>
            <a:xfrm>
              <a:off x="3997951" y="4260209"/>
              <a:ext cx="626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5D736A-640C-2B4A-923C-E08E01B4AE27}"/>
                </a:ext>
              </a:extLst>
            </p:cNvPr>
            <p:cNvSpPr txBox="1"/>
            <p:nvPr/>
          </p:nvSpPr>
          <p:spPr>
            <a:xfrm rot="2835038">
              <a:off x="3955938" y="4601671"/>
              <a:ext cx="584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259EFE-68DC-E54D-8ABF-19A91A538081}"/>
                </a:ext>
              </a:extLst>
            </p:cNvPr>
            <p:cNvSpPr txBox="1"/>
            <p:nvPr/>
          </p:nvSpPr>
          <p:spPr>
            <a:xfrm rot="19965213">
              <a:off x="3747617" y="5254339"/>
              <a:ext cx="618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0/10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0B39B9B-F5AA-ED4D-9A9D-471400BADEF2}"/>
              </a:ext>
            </a:extLst>
          </p:cNvPr>
          <p:cNvSpPr txBox="1"/>
          <p:nvPr/>
        </p:nvSpPr>
        <p:spPr>
          <a:xfrm rot="19965213">
            <a:off x="5141527" y="5275386"/>
            <a:ext cx="61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1E60198-9463-0F41-95B9-2E6F1224DC98}"/>
              </a:ext>
            </a:extLst>
          </p:cNvPr>
          <p:cNvGrpSpPr/>
          <p:nvPr/>
        </p:nvGrpSpPr>
        <p:grpSpPr>
          <a:xfrm>
            <a:off x="6657528" y="4272786"/>
            <a:ext cx="1430874" cy="2280414"/>
            <a:chOff x="5232067" y="4260209"/>
            <a:chExt cx="1430874" cy="228041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ECAFB63-E61B-DF4A-944E-F2383535A5E2}"/>
                </a:ext>
              </a:extLst>
            </p:cNvPr>
            <p:cNvSpPr txBox="1"/>
            <p:nvPr/>
          </p:nvSpPr>
          <p:spPr>
            <a:xfrm rot="1606931">
              <a:off x="5803946" y="5771000"/>
              <a:ext cx="601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0E51B4F-2BA3-DD4F-9754-B0EC7455A4D4}"/>
                </a:ext>
              </a:extLst>
            </p:cNvPr>
            <p:cNvSpPr/>
            <p:nvPr/>
          </p:nvSpPr>
          <p:spPr>
            <a:xfrm>
              <a:off x="6370668" y="4408480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3BEB86D-3B95-D04D-9FDF-216685D5A78A}"/>
                </a:ext>
              </a:extLst>
            </p:cNvPr>
            <p:cNvSpPr/>
            <p:nvPr/>
          </p:nvSpPr>
          <p:spPr>
            <a:xfrm>
              <a:off x="6370668" y="4965629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2BB37BD-2609-F945-B9E5-8604A735C49E}"/>
                </a:ext>
              </a:extLst>
            </p:cNvPr>
            <p:cNvSpPr/>
            <p:nvPr/>
          </p:nvSpPr>
          <p:spPr>
            <a:xfrm>
              <a:off x="6370667" y="5525895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A804E2C-A373-E64B-9BEA-F04203EFDF86}"/>
                </a:ext>
              </a:extLst>
            </p:cNvPr>
            <p:cNvSpPr/>
            <p:nvPr/>
          </p:nvSpPr>
          <p:spPr>
            <a:xfrm>
              <a:off x="6367221" y="6072738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B277BD4-1FF4-2441-9AF5-0699F33FDBE0}"/>
                </a:ext>
              </a:extLst>
            </p:cNvPr>
            <p:cNvCxnSpPr>
              <a:endCxn id="131" idx="1"/>
            </p:cNvCxnSpPr>
            <p:nvPr/>
          </p:nvCxnSpPr>
          <p:spPr>
            <a:xfrm flipV="1">
              <a:off x="5260486" y="4558522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7DDE891-3117-8C49-835B-2FB45C299A93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5242175" y="4558522"/>
              <a:ext cx="1128492" cy="111741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D960BD8-2887-B945-9B44-816272FD26DE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 flipV="1">
              <a:off x="5242175" y="4558522"/>
              <a:ext cx="1128493" cy="557149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1C255CE-368D-CA45-BE18-6694933AAF72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5242175" y="5115671"/>
              <a:ext cx="1128492" cy="56026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0F95636-FF03-6344-93E5-888C472CA957}"/>
                </a:ext>
              </a:extLst>
            </p:cNvPr>
            <p:cNvCxnSpPr/>
            <p:nvPr/>
          </p:nvCxnSpPr>
          <p:spPr>
            <a:xfrm flipV="1">
              <a:off x="5258622" y="5115164"/>
              <a:ext cx="1103923" cy="55858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7C35A5D-D9DF-E147-8CCE-7D7F2BE24BEC}"/>
                </a:ext>
              </a:extLst>
            </p:cNvPr>
            <p:cNvCxnSpPr>
              <a:endCxn id="138" idx="1"/>
            </p:cNvCxnSpPr>
            <p:nvPr/>
          </p:nvCxnSpPr>
          <p:spPr>
            <a:xfrm>
              <a:off x="5260535" y="5674067"/>
              <a:ext cx="1106686" cy="548713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F073414-D480-1249-810A-CF3547EB7E3B}"/>
                </a:ext>
              </a:extLst>
            </p:cNvPr>
            <p:cNvCxnSpPr>
              <a:endCxn id="136" idx="1"/>
            </p:cNvCxnSpPr>
            <p:nvPr/>
          </p:nvCxnSpPr>
          <p:spPr>
            <a:xfrm flipV="1">
              <a:off x="5243250" y="5115671"/>
              <a:ext cx="1127418" cy="112050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CE12908-4CEA-7B4A-9E39-D4254AC8C927}"/>
                </a:ext>
              </a:extLst>
            </p:cNvPr>
            <p:cNvCxnSpPr>
              <a:endCxn id="138" idx="1"/>
            </p:cNvCxnSpPr>
            <p:nvPr/>
          </p:nvCxnSpPr>
          <p:spPr>
            <a:xfrm flipV="1">
              <a:off x="5257039" y="6222780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DFCB7C-8BE5-514C-B52C-C43960310953}"/>
                </a:ext>
              </a:extLst>
            </p:cNvPr>
            <p:cNvSpPr txBox="1"/>
            <p:nvPr/>
          </p:nvSpPr>
          <p:spPr>
            <a:xfrm>
              <a:off x="5418717" y="4260209"/>
              <a:ext cx="626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BCA828-41CD-D94E-84EB-412556FDB9D4}"/>
                </a:ext>
              </a:extLst>
            </p:cNvPr>
            <p:cNvSpPr txBox="1"/>
            <p:nvPr/>
          </p:nvSpPr>
          <p:spPr>
            <a:xfrm rot="2835038">
              <a:off x="5376704" y="4601671"/>
              <a:ext cx="584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0293A8-DFC4-9C42-9A25-3A13578EE498}"/>
                </a:ext>
              </a:extLst>
            </p:cNvPr>
            <p:cNvSpPr txBox="1"/>
            <p:nvPr/>
          </p:nvSpPr>
          <p:spPr>
            <a:xfrm rot="20036032">
              <a:off x="5772797" y="4697367"/>
              <a:ext cx="580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7923BC-6770-3340-B889-6C9617388A20}"/>
                </a:ext>
              </a:extLst>
            </p:cNvPr>
            <p:cNvSpPr txBox="1"/>
            <p:nvPr/>
          </p:nvSpPr>
          <p:spPr>
            <a:xfrm rot="1418318">
              <a:off x="5282615" y="5006544"/>
              <a:ext cx="679509" cy="3385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1/00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BAB9F33-B6FA-1146-B91A-DDF3166929ED}"/>
                </a:ext>
              </a:extLst>
            </p:cNvPr>
            <p:cNvSpPr txBox="1"/>
            <p:nvPr/>
          </p:nvSpPr>
          <p:spPr>
            <a:xfrm rot="18917878">
              <a:off x="5232067" y="5841076"/>
              <a:ext cx="8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77CD80E-151B-F14F-961B-A20D1AC657B5}"/>
                </a:ext>
              </a:extLst>
            </p:cNvPr>
            <p:cNvSpPr txBox="1"/>
            <p:nvPr/>
          </p:nvSpPr>
          <p:spPr>
            <a:xfrm>
              <a:off x="5500499" y="6202069"/>
              <a:ext cx="58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1/10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111C192-7E15-0949-8028-7773299E4C94}"/>
              </a:ext>
            </a:extLst>
          </p:cNvPr>
          <p:cNvSpPr txBox="1"/>
          <p:nvPr/>
        </p:nvSpPr>
        <p:spPr>
          <a:xfrm rot="19965213">
            <a:off x="6570002" y="5283710"/>
            <a:ext cx="61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6E4765E-6DAB-F34E-B97E-202589FE9D60}"/>
              </a:ext>
            </a:extLst>
          </p:cNvPr>
          <p:cNvSpPr txBox="1"/>
          <p:nvPr/>
        </p:nvSpPr>
        <p:spPr>
          <a:xfrm>
            <a:off x="2438240" y="6204569"/>
            <a:ext cx="110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14A10-C797-DB42-9F13-AAE08D29EABE}"/>
              </a:ext>
            </a:extLst>
          </p:cNvPr>
          <p:cNvSpPr txBox="1"/>
          <p:nvPr/>
        </p:nvSpPr>
        <p:spPr>
          <a:xfrm>
            <a:off x="1860907" y="538732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Branch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836268-4A0D-F745-B32F-941D0C8D607C}"/>
              </a:ext>
            </a:extLst>
          </p:cNvPr>
          <p:cNvCxnSpPr>
            <a:stCxn id="5" idx="0"/>
          </p:cNvCxnSpPr>
          <p:nvPr/>
        </p:nvCxnSpPr>
        <p:spPr>
          <a:xfrm flipV="1">
            <a:off x="2395669" y="5152607"/>
            <a:ext cx="488337" cy="23472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1C7481-A3EA-FD40-ACDE-CC4F1F35D759}"/>
              </a:ext>
            </a:extLst>
          </p:cNvPr>
          <p:cNvSpPr txBox="1"/>
          <p:nvPr/>
        </p:nvSpPr>
        <p:spPr>
          <a:xfrm>
            <a:off x="255086" y="3780898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Trellis:</a:t>
            </a:r>
          </a:p>
        </p:txBody>
      </p:sp>
    </p:spTree>
    <p:extLst>
      <p:ext uri="{BB962C8B-B14F-4D97-AF65-F5344CB8AC3E}">
        <p14:creationId xmlns:p14="http://schemas.microsoft.com/office/powerpoint/2010/main" val="25039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53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Trellis: Sender’s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3" name="Content Placeholder 4"/>
          <p:cNvSpPr txBox="1">
            <a:spLocks/>
          </p:cNvSpPr>
          <p:nvPr/>
        </p:nvSpPr>
        <p:spPr bwMode="auto">
          <a:xfrm>
            <a:off x="589599" y="4021845"/>
            <a:ext cx="15799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x[n-1]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x[n-2]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0012" y="441250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1035515" y="435592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1051955" y="49438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1047235" y="5493061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61294" y="607510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22466" y="552882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cxnSpLocks/>
            <a:stCxn id="3" idx="3"/>
            <a:endCxn id="36" idx="1"/>
          </p:cNvCxnSpPr>
          <p:nvPr/>
        </p:nvCxnSpPr>
        <p:spPr>
          <a:xfrm>
            <a:off x="2412285" y="4562548"/>
            <a:ext cx="1110181" cy="111632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835038">
            <a:off x="2528503" y="4604602"/>
            <a:ext cx="58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A58013-210E-CF4D-B2EC-31FCB61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68592"/>
            <a:ext cx="8763000" cy="1941487"/>
          </a:xfrm>
        </p:spPr>
        <p:txBody>
          <a:bodyPr>
            <a:normAutofit/>
          </a:bodyPr>
          <a:lstStyle/>
          <a:p>
            <a:r>
              <a:rPr lang="en-US" b="1" dirty="0"/>
              <a:t>At the sender, transmitted bits </a:t>
            </a:r>
            <a:r>
              <a:rPr lang="en-US" dirty="0"/>
              <a:t>trace a unique, single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rgbClr val="0070C0"/>
                </a:solidFill>
              </a:rPr>
              <a:t> of branches through the trellis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transmitted data bits </a:t>
            </a:r>
            <a:r>
              <a:rPr lang="en-US" b="1" dirty="0"/>
              <a:t>1 0 1 1</a:t>
            </a:r>
          </a:p>
          <a:p>
            <a:endParaRPr lang="en-US" b="1" dirty="0"/>
          </a:p>
          <a:p>
            <a:r>
              <a:rPr lang="en-US" b="1" dirty="0"/>
              <a:t>Recover transmitted bits ⟺ Recover </a:t>
            </a:r>
            <a:r>
              <a:rPr lang="en-US" b="1" dirty="0">
                <a:solidFill>
                  <a:srgbClr val="0070C0"/>
                </a:solidFill>
              </a:rPr>
              <a:t>path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E849E1F-5BE6-5047-ACF2-EBF2ADECEFB1}"/>
              </a:ext>
            </a:extLst>
          </p:cNvPr>
          <p:cNvSpPr/>
          <p:nvPr/>
        </p:nvSpPr>
        <p:spPr>
          <a:xfrm>
            <a:off x="751591" y="4444372"/>
            <a:ext cx="182955" cy="1931380"/>
          </a:xfrm>
          <a:prstGeom prst="leftBrace">
            <a:avLst>
              <a:gd name="adj1" fmla="val 33713"/>
              <a:gd name="adj2" fmla="val 50000"/>
            </a:avLst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1F6AF-DD6F-1340-AB28-312D26EBB94F}"/>
              </a:ext>
            </a:extLst>
          </p:cNvPr>
          <p:cNvSpPr txBox="1"/>
          <p:nvPr/>
        </p:nvSpPr>
        <p:spPr>
          <a:xfrm rot="16200000">
            <a:off x="40292" y="51873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States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073C3A90-563A-584B-87AE-417D1EBDCCF1}"/>
              </a:ext>
            </a:extLst>
          </p:cNvPr>
          <p:cNvCxnSpPr>
            <a:cxnSpLocks/>
          </p:cNvCxnSpPr>
          <p:nvPr/>
        </p:nvCxnSpPr>
        <p:spPr>
          <a:xfrm>
            <a:off x="1585044" y="4505796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EBAA515-89E2-9A4D-A750-ABCD984081D9}"/>
              </a:ext>
            </a:extLst>
          </p:cNvPr>
          <p:cNvSpPr/>
          <p:nvPr/>
        </p:nvSpPr>
        <p:spPr>
          <a:xfrm>
            <a:off x="6370667" y="552589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3BD5AD-BC6E-3045-81EF-CAB84AE8C7C3}"/>
              </a:ext>
            </a:extLst>
          </p:cNvPr>
          <p:cNvCxnSpPr>
            <a:cxnSpLocks/>
            <a:stCxn id="69" idx="3"/>
            <a:endCxn id="91" idx="1"/>
          </p:cNvCxnSpPr>
          <p:nvPr/>
        </p:nvCxnSpPr>
        <p:spPr>
          <a:xfrm>
            <a:off x="5242175" y="5115671"/>
            <a:ext cx="1128492" cy="56026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30BD60-C3A0-914E-9979-FEE3D1C3D231}"/>
              </a:ext>
            </a:extLst>
          </p:cNvPr>
          <p:cNvSpPr txBox="1"/>
          <p:nvPr/>
        </p:nvSpPr>
        <p:spPr>
          <a:xfrm rot="1418318">
            <a:off x="5282615" y="5006544"/>
            <a:ext cx="679509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B8C4F5-25DE-2043-A899-8D22AB8C3A6D}"/>
              </a:ext>
            </a:extLst>
          </p:cNvPr>
          <p:cNvSpPr/>
          <p:nvPr/>
        </p:nvSpPr>
        <p:spPr>
          <a:xfrm>
            <a:off x="4949902" y="496562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D07AF-FFF3-C94F-8D30-B2B01A756D41}"/>
              </a:ext>
            </a:extLst>
          </p:cNvPr>
          <p:cNvCxnSpPr>
            <a:cxnSpLocks/>
          </p:cNvCxnSpPr>
          <p:nvPr/>
        </p:nvCxnSpPr>
        <p:spPr>
          <a:xfrm flipV="1">
            <a:off x="3825710" y="5115164"/>
            <a:ext cx="1116069" cy="573557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4259EFE-68DC-E54D-8ABF-19A91A538081}"/>
              </a:ext>
            </a:extLst>
          </p:cNvPr>
          <p:cNvSpPr txBox="1"/>
          <p:nvPr/>
        </p:nvSpPr>
        <p:spPr>
          <a:xfrm rot="19965213">
            <a:off x="3747617" y="5254339"/>
            <a:ext cx="61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CAFB63-E61B-DF4A-944E-F2383535A5E2}"/>
              </a:ext>
            </a:extLst>
          </p:cNvPr>
          <p:cNvSpPr txBox="1"/>
          <p:nvPr/>
        </p:nvSpPr>
        <p:spPr>
          <a:xfrm rot="1606931">
            <a:off x="7229407" y="5783577"/>
            <a:ext cx="601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A804E2C-A373-E64B-9BEA-F04203EFDF86}"/>
              </a:ext>
            </a:extLst>
          </p:cNvPr>
          <p:cNvSpPr/>
          <p:nvPr/>
        </p:nvSpPr>
        <p:spPr>
          <a:xfrm>
            <a:off x="7792682" y="608531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C35A5D-D9DF-E147-8CCE-7D7F2BE24BEC}"/>
              </a:ext>
            </a:extLst>
          </p:cNvPr>
          <p:cNvCxnSpPr>
            <a:endCxn id="138" idx="1"/>
          </p:cNvCxnSpPr>
          <p:nvPr/>
        </p:nvCxnSpPr>
        <p:spPr>
          <a:xfrm>
            <a:off x="6685996" y="5686644"/>
            <a:ext cx="1106686" cy="548713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6E4765E-6DAB-F34E-B97E-202589FE9D60}"/>
              </a:ext>
            </a:extLst>
          </p:cNvPr>
          <p:cNvSpPr txBox="1"/>
          <p:nvPr/>
        </p:nvSpPr>
        <p:spPr>
          <a:xfrm>
            <a:off x="2438240" y="6204569"/>
            <a:ext cx="110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5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52400" y="3464417"/>
            <a:ext cx="8763000" cy="29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i="1" dirty="0"/>
              <a:t>Hard Decision </a:t>
            </a:r>
            <a:r>
              <a:rPr lang="en-US" altLang="zh-CN" dirty="0"/>
              <a:t>Viterbi algorithm:</a:t>
            </a:r>
            <a:r>
              <a:rPr lang="en-US" altLang="zh-CN" i="1" dirty="0"/>
              <a:t> </a:t>
            </a:r>
            <a:r>
              <a:rPr lang="en-US" altLang="zh-CN" b="0" dirty="0"/>
              <a:t>Have</a:t>
            </a:r>
            <a:r>
              <a:rPr lang="en-US" altLang="zh-CN" b="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possibly-corrupted</a:t>
            </a:r>
            <a:r>
              <a:rPr lang="zh-CN" altLang="en-US" b="0" dirty="0"/>
              <a:t> </a:t>
            </a:r>
            <a:r>
              <a:rPr lang="en-US" altLang="zh-CN" b="0" dirty="0"/>
              <a:t>encoded </a:t>
            </a:r>
            <a:r>
              <a:rPr lang="en-US" altLang="zh-CN" dirty="0">
                <a:solidFill>
                  <a:srgbClr val="0070C0"/>
                </a:solidFill>
              </a:rPr>
              <a:t>bits</a:t>
            </a:r>
            <a:r>
              <a:rPr lang="en-US" altLang="zh-CN" b="0" dirty="0"/>
              <a:t>, after reception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Soft Decision </a:t>
            </a:r>
            <a:r>
              <a:rPr lang="en-US" dirty="0"/>
              <a:t>Viterbi algorithm: </a:t>
            </a:r>
            <a:r>
              <a:rPr lang="en-US" b="0" dirty="0"/>
              <a:t>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possibly-corrupted</a:t>
            </a:r>
            <a:r>
              <a:rPr lang="en-US" b="0" dirty="0"/>
              <a:t> </a:t>
            </a:r>
            <a:r>
              <a:rPr lang="en-US" dirty="0">
                <a:solidFill>
                  <a:srgbClr val="0070C0"/>
                </a:solidFill>
              </a:rPr>
              <a:t>likelihoods</a:t>
            </a:r>
            <a:r>
              <a:rPr lang="en-US" b="0" dirty="0"/>
              <a:t> of each bit, after reception</a:t>
            </a:r>
          </a:p>
          <a:p>
            <a:pPr marL="914400" lvl="1" indent="-514350"/>
            <a:r>
              <a:rPr lang="en-US" b="0" i="1" dirty="0"/>
              <a:t>e.g.</a:t>
            </a:r>
            <a:r>
              <a:rPr lang="en-US" b="0" dirty="0"/>
              <a:t>: “this bit is 90% likely to be a 1.”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52400" y="1531938"/>
            <a:ext cx="6753367" cy="20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Andrew</a:t>
            </a:r>
            <a:r>
              <a:rPr lang="zh-CN" altLang="en-US" b="0" dirty="0"/>
              <a:t> </a:t>
            </a:r>
            <a:r>
              <a:rPr lang="en-US" altLang="zh-CN" b="0" dirty="0"/>
              <a:t>Viterbi</a:t>
            </a:r>
            <a:r>
              <a:rPr lang="zh-CN" altLang="en-US" b="0" dirty="0"/>
              <a:t> </a:t>
            </a:r>
            <a:r>
              <a:rPr lang="en-US" altLang="zh-CN" b="0" dirty="0"/>
              <a:t>(USC)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Want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Most</a:t>
            </a:r>
            <a:r>
              <a:rPr lang="zh-CN" altLang="en-US" b="0" dirty="0"/>
              <a:t> </a:t>
            </a:r>
            <a:r>
              <a:rPr lang="en-US" altLang="zh-CN" b="0" dirty="0"/>
              <a:t>likely</a:t>
            </a:r>
            <a:r>
              <a:rPr lang="zh-CN" altLang="en-US" b="0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bit sequence</a:t>
            </a:r>
          </a:p>
          <a:p>
            <a:endParaRPr lang="en-US" altLang="zh-CN" dirty="0"/>
          </a:p>
          <a:p>
            <a:r>
              <a:rPr lang="en-US" b="0" dirty="0"/>
              <a:t>Calculates </a:t>
            </a:r>
            <a:r>
              <a:rPr lang="en-US" dirty="0">
                <a:solidFill>
                  <a:srgbClr val="0070C0"/>
                </a:solidFill>
              </a:rPr>
              <a:t>most likely path </a:t>
            </a:r>
            <a:r>
              <a:rPr lang="en-US" b="0" dirty="0"/>
              <a:t>through </a:t>
            </a:r>
            <a:r>
              <a:rPr lang="en-US" dirty="0"/>
              <a:t>trellis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82" y="1399504"/>
            <a:ext cx="1168118" cy="17521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2085207" y="1528416"/>
            <a:ext cx="459015" cy="1866120"/>
          </a:xfrm>
          <a:prstGeom prst="rightBrace">
            <a:avLst/>
          </a:prstGeom>
          <a:ln w="19050"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13001" y="1899565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 = 4</a:t>
            </a:r>
            <a:endParaRPr lang="en-US" i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03138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2630961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9833" y="2938761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623369" y="3606234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23368" y="4395128"/>
            <a:ext cx="807099" cy="827902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0"/>
          </p:cNvCxnSpPr>
          <p:nvPr/>
        </p:nvCxnSpPr>
        <p:spPr>
          <a:xfrm>
            <a:off x="2555659" y="3606234"/>
            <a:ext cx="0" cy="161679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12236" y="3599840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673693" y="4388734"/>
            <a:ext cx="338543" cy="83429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90966" y="5223030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555659" y="5754371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549336" y="6309114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566" y="6109059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P[0]= 0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7736655" cy="390368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9DCEF-528D-6941-9170-4B52C5D46854}"/>
              </a:ext>
            </a:extLst>
          </p:cNvPr>
          <p:cNvSpPr txBox="1"/>
          <p:nvPr/>
        </p:nvSpPr>
        <p:spPr>
          <a:xfrm>
            <a:off x="134787" y="291707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73533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D0306-24EA-5349-8292-D4C06CF4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Branch metrics </a:t>
            </a:r>
            <a:r>
              <a:rPr lang="en-US" sz="2400" dirty="0"/>
              <a:t>score </a:t>
            </a:r>
            <a:r>
              <a:rPr lang="en-US" sz="2400" b="1" dirty="0">
                <a:solidFill>
                  <a:srgbClr val="0070C0"/>
                </a:solidFill>
              </a:rPr>
              <a:t>likelihood of each trellis branch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At any given time there are </a:t>
            </a:r>
            <a:r>
              <a:rPr lang="en-US" altLang="zh-CN" sz="2400" b="1" dirty="0">
                <a:solidFill>
                  <a:srgbClr val="0070C0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70C0"/>
                </a:solidFill>
              </a:rPr>
              <a:t>K</a:t>
            </a:r>
            <a:r>
              <a:rPr lang="en-US" altLang="zh-CN" sz="2400" b="1" baseline="30000" dirty="0">
                <a:solidFill>
                  <a:srgbClr val="0070C0"/>
                </a:solidFill>
              </a:rPr>
              <a:t>-1</a:t>
            </a:r>
            <a:r>
              <a:rPr lang="en-US" altLang="zh-CN" sz="2400" b="1" dirty="0">
                <a:solidFill>
                  <a:srgbClr val="0070C0"/>
                </a:solidFill>
              </a:rPr>
              <a:t> most likely messages </a:t>
            </a:r>
            <a:r>
              <a:rPr lang="en-US" altLang="zh-CN" sz="2400" dirty="0"/>
              <a:t>we’re tracking (one for each state)</a:t>
            </a:r>
          </a:p>
          <a:p>
            <a:pPr lvl="1"/>
            <a:r>
              <a:rPr lang="en-US" altLang="zh-CN" sz="2400" dirty="0"/>
              <a:t>One message </a:t>
            </a:r>
            <a:r>
              <a:rPr lang="en-US" altLang="zh-CN" sz="2400" dirty="0">
                <a:sym typeface="Wingdings" pitchFamily="2" charset="2"/>
              </a:rPr>
              <a:t>⟷ one trellis path</a:t>
            </a:r>
            <a:endParaRPr lang="en-US" altLang="zh-CN" sz="2400" dirty="0"/>
          </a:p>
          <a:p>
            <a:pPr lvl="1"/>
            <a:r>
              <a:rPr lang="en-US" altLang="zh-CN" sz="2400" b="1" i="1" dirty="0"/>
              <a:t>Path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metrics </a:t>
            </a:r>
            <a:r>
              <a:rPr lang="en-US" altLang="zh-CN" sz="2400" dirty="0"/>
              <a:t>score </a:t>
            </a:r>
            <a:r>
              <a:rPr lang="en-US" altLang="zh-CN" sz="2400" b="1" dirty="0">
                <a:solidFill>
                  <a:srgbClr val="0070C0"/>
                </a:solidFill>
              </a:rPr>
              <a:t>likelihood of each trellis path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B050"/>
                </a:solidFill>
              </a:rPr>
              <a:t>Most likely message </a:t>
            </a:r>
            <a:r>
              <a:rPr lang="en-US" altLang="zh-CN" sz="2400" dirty="0"/>
              <a:t>is the one that produces the </a:t>
            </a:r>
            <a:r>
              <a:rPr lang="en-US" altLang="zh-CN" sz="2400" b="1" dirty="0"/>
              <a:t>smallest path 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Viterbi</a:t>
            </a:r>
            <a:r>
              <a:rPr lang="zh-CN" altLang="en-US"/>
              <a:t> </a:t>
            </a:r>
            <a:r>
              <a:rPr lang="en-US" altLang="zh-CN"/>
              <a:t>algorithm: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2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data using convolutional codes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Decoding convolutional codes: Viterbi Algorithm</a:t>
            </a:r>
          </a:p>
          <a:p>
            <a:pPr marL="914400" lvl="1" indent="-514350"/>
            <a:r>
              <a:rPr lang="en-US" b="1" dirty="0"/>
              <a:t>Hard decision decoding</a:t>
            </a:r>
          </a:p>
          <a:p>
            <a:pPr marL="914400" lvl="1" indent="-514350"/>
            <a:r>
              <a:rPr lang="en-US" dirty="0"/>
              <a:t>Soft decision decoding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849605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109580"/>
          </a:xfrm>
        </p:spPr>
        <p:txBody>
          <a:bodyPr>
            <a:normAutofit/>
          </a:bodyPr>
          <a:lstStyle/>
          <a:p>
            <a:r>
              <a:rPr lang="en-US" sz="2400" dirty="0"/>
              <a:t>Hard decisions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input is bits</a:t>
            </a:r>
          </a:p>
          <a:p>
            <a:endParaRPr lang="en-US" sz="2400" b="1" dirty="0">
              <a:solidFill>
                <a:srgbClr val="009900"/>
              </a:solidFill>
            </a:endParaRPr>
          </a:p>
          <a:p>
            <a:r>
              <a:rPr lang="en-US" sz="2400" b="1" dirty="0">
                <a:solidFill>
                  <a:srgbClr val="009900"/>
                </a:solidFill>
              </a:rPr>
              <a:t>Label every branch </a:t>
            </a:r>
            <a:r>
              <a:rPr lang="en-US" sz="2400" dirty="0"/>
              <a:t>of trellis with branch metrics</a:t>
            </a:r>
          </a:p>
          <a:p>
            <a:pPr lvl="1"/>
            <a:r>
              <a:rPr lang="en-US" sz="2400" b="1" i="1" dirty="0"/>
              <a:t>Hard Decision Branch metric: </a:t>
            </a:r>
            <a:r>
              <a:rPr lang="en-US" sz="2400" b="1" dirty="0">
                <a:solidFill>
                  <a:srgbClr val="0070C0"/>
                </a:solidFill>
              </a:rPr>
              <a:t>Hamming Distance</a:t>
            </a:r>
            <a:r>
              <a:rPr lang="en-US" sz="2400" dirty="0"/>
              <a:t> between </a:t>
            </a:r>
            <a:r>
              <a:rPr lang="en-US" sz="2400" b="1" dirty="0"/>
              <a:t>received </a:t>
            </a:r>
            <a:r>
              <a:rPr lang="en-US" sz="2400" dirty="0"/>
              <a:t>and </a:t>
            </a:r>
            <a:r>
              <a:rPr lang="en-US" sz="2400" b="1" dirty="0"/>
              <a:t>transmitted</a:t>
            </a:r>
            <a:r>
              <a:rPr lang="en-US" sz="2400" dirty="0"/>
              <a:t>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branch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2301214" y="3617203"/>
            <a:ext cx="328468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    00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1A26A-CEF4-D04F-B852-76F7575404E1}"/>
              </a:ext>
            </a:extLst>
          </p:cNvPr>
          <p:cNvSpPr txBox="1">
            <a:spLocks/>
          </p:cNvSpPr>
          <p:nvPr/>
        </p:nvSpPr>
        <p:spPr bwMode="auto">
          <a:xfrm>
            <a:off x="2585446" y="4156664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2B714-21ED-7A43-88FB-C74FB282BF80}"/>
              </a:ext>
            </a:extLst>
          </p:cNvPr>
          <p:cNvSpPr txBox="1">
            <a:spLocks/>
          </p:cNvSpPr>
          <p:nvPr/>
        </p:nvSpPr>
        <p:spPr bwMode="auto">
          <a:xfrm>
            <a:off x="2601886" y="4744610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065AD22-1A5F-C84D-9E9F-2FEB598A0871}"/>
              </a:ext>
            </a:extLst>
          </p:cNvPr>
          <p:cNvSpPr txBox="1">
            <a:spLocks/>
          </p:cNvSpPr>
          <p:nvPr/>
        </p:nvSpPr>
        <p:spPr bwMode="auto">
          <a:xfrm>
            <a:off x="2597166" y="5293802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6F7E77-DB00-BF4A-942D-1706614E3F2D}"/>
              </a:ext>
            </a:extLst>
          </p:cNvPr>
          <p:cNvSpPr txBox="1">
            <a:spLocks/>
          </p:cNvSpPr>
          <p:nvPr/>
        </p:nvSpPr>
        <p:spPr bwMode="auto">
          <a:xfrm>
            <a:off x="2611225" y="5875846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3B00D-FC29-F54A-A25E-C462F1C8EF2C}"/>
              </a:ext>
            </a:extLst>
          </p:cNvPr>
          <p:cNvSpPr/>
          <p:nvPr/>
        </p:nvSpPr>
        <p:spPr>
          <a:xfrm>
            <a:off x="3240588" y="4216487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1DE14-1C03-DA42-8359-545F64E5FB10}"/>
              </a:ext>
            </a:extLst>
          </p:cNvPr>
          <p:cNvSpPr/>
          <p:nvPr/>
        </p:nvSpPr>
        <p:spPr>
          <a:xfrm>
            <a:off x="3240588" y="533171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3A8CD9C-5BCC-DD45-BDA7-E8EFD557AD52}"/>
              </a:ext>
            </a:extLst>
          </p:cNvPr>
          <p:cNvSpPr/>
          <p:nvPr/>
        </p:nvSpPr>
        <p:spPr>
          <a:xfrm>
            <a:off x="2301522" y="4245113"/>
            <a:ext cx="182955" cy="1931380"/>
          </a:xfrm>
          <a:prstGeom prst="leftBrace">
            <a:avLst>
              <a:gd name="adj1" fmla="val 33713"/>
              <a:gd name="adj2" fmla="val 50000"/>
            </a:avLst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E63C-5E86-1C4D-904B-34B3E58A9909}"/>
              </a:ext>
            </a:extLst>
          </p:cNvPr>
          <p:cNvSpPr txBox="1"/>
          <p:nvPr/>
        </p:nvSpPr>
        <p:spPr>
          <a:xfrm rot="16200000">
            <a:off x="1590223" y="49881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8EEDB-2A78-F245-BE43-E3066414B445}"/>
              </a:ext>
            </a:extLst>
          </p:cNvPr>
          <p:cNvSpPr txBox="1"/>
          <p:nvPr/>
        </p:nvSpPr>
        <p:spPr>
          <a:xfrm rot="615986">
            <a:off x="4981627" y="5539365"/>
            <a:ext cx="104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C36336-DE42-E146-A62B-6EAAC8E70DC4}"/>
              </a:ext>
            </a:extLst>
          </p:cNvPr>
          <p:cNvSpPr/>
          <p:nvPr/>
        </p:nvSpPr>
        <p:spPr>
          <a:xfrm>
            <a:off x="6489527" y="4216488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DCA2EE-5EB6-9E4D-BB8A-52677808DEA4}"/>
              </a:ext>
            </a:extLst>
          </p:cNvPr>
          <p:cNvSpPr/>
          <p:nvPr/>
        </p:nvSpPr>
        <p:spPr>
          <a:xfrm>
            <a:off x="6489527" y="4773637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66820-4949-D948-9437-D24D6C4EEA0B}"/>
              </a:ext>
            </a:extLst>
          </p:cNvPr>
          <p:cNvSpPr/>
          <p:nvPr/>
        </p:nvSpPr>
        <p:spPr>
          <a:xfrm>
            <a:off x="6489526" y="533390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C0D874-9A6A-CF44-A027-5961A93F9E3B}"/>
              </a:ext>
            </a:extLst>
          </p:cNvPr>
          <p:cNvSpPr/>
          <p:nvPr/>
        </p:nvSpPr>
        <p:spPr>
          <a:xfrm>
            <a:off x="6486080" y="588074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725005-D528-384A-80F3-D56DB9011F1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532861" y="4366529"/>
            <a:ext cx="2956666" cy="1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CC94F8-77CC-1942-BAE6-CB1877EDA65D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3532861" y="4366529"/>
            <a:ext cx="2956665" cy="111741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4BAB24-6C78-C841-B7D1-49E175E099D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 flipV="1">
            <a:off x="3537770" y="4366530"/>
            <a:ext cx="2951757" cy="556071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0A52F3-9F67-0549-A3E9-A96381DEBBB5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3537770" y="4922601"/>
            <a:ext cx="2951756" cy="56134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5A7121-BB4A-4244-9B0D-06D438FADA1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32861" y="4923172"/>
            <a:ext cx="2948543" cy="55858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8AD8E9-08EC-D346-A985-2252B08B1E1B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3532861" y="5481752"/>
            <a:ext cx="2953219" cy="54903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B89615-8055-614D-A9B5-618BFDF501BD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3537081" y="4923679"/>
            <a:ext cx="2952446" cy="1102209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FB7D27-55EF-D14F-9320-A2E80EF4809A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3537081" y="6025888"/>
            <a:ext cx="2948999" cy="490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AB6E38-E6CC-494E-991C-271AF819BA0B}"/>
              </a:ext>
            </a:extLst>
          </p:cNvPr>
          <p:cNvSpPr txBox="1"/>
          <p:nvPr/>
        </p:nvSpPr>
        <p:spPr>
          <a:xfrm>
            <a:off x="4213798" y="4073516"/>
            <a:ext cx="126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84733-6E64-E54B-8C57-202D7BAFA90D}"/>
              </a:ext>
            </a:extLst>
          </p:cNvPr>
          <p:cNvSpPr txBox="1"/>
          <p:nvPr/>
        </p:nvSpPr>
        <p:spPr>
          <a:xfrm rot="1231102">
            <a:off x="4154235" y="4498558"/>
            <a:ext cx="103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D1570-A695-BF4D-956E-DD4287E83753}"/>
              </a:ext>
            </a:extLst>
          </p:cNvPr>
          <p:cNvSpPr txBox="1"/>
          <p:nvPr/>
        </p:nvSpPr>
        <p:spPr>
          <a:xfrm rot="20917975">
            <a:off x="5159803" y="4468631"/>
            <a:ext cx="10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AE0B4-99DD-F447-A14B-AA1844BC90A0}"/>
              </a:ext>
            </a:extLst>
          </p:cNvPr>
          <p:cNvSpPr txBox="1"/>
          <p:nvPr/>
        </p:nvSpPr>
        <p:spPr>
          <a:xfrm rot="676777">
            <a:off x="4123175" y="4852685"/>
            <a:ext cx="1150053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941DC9-AB34-5148-B766-4960E7A811F4}"/>
              </a:ext>
            </a:extLst>
          </p:cNvPr>
          <p:cNvSpPr txBox="1"/>
          <p:nvPr/>
        </p:nvSpPr>
        <p:spPr>
          <a:xfrm rot="20978293">
            <a:off x="3519418" y="5102130"/>
            <a:ext cx="113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7902DE-A8C3-824C-A5E7-1802D2456CF2}"/>
              </a:ext>
            </a:extLst>
          </p:cNvPr>
          <p:cNvSpPr txBox="1"/>
          <p:nvPr/>
        </p:nvSpPr>
        <p:spPr>
          <a:xfrm>
            <a:off x="4426873" y="6004460"/>
            <a:ext cx="100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4E65B3-34A6-E14A-BEDD-2D02F28C6700}"/>
              </a:ext>
            </a:extLst>
          </p:cNvPr>
          <p:cNvSpPr txBox="1"/>
          <p:nvPr/>
        </p:nvSpPr>
        <p:spPr>
          <a:xfrm rot="20356637">
            <a:off x="3680653" y="5456486"/>
            <a:ext cx="117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7C6F7D-58F6-1446-A2F6-ACEF4ABDBB06}"/>
              </a:ext>
            </a:extLst>
          </p:cNvPr>
          <p:cNvSpPr/>
          <p:nvPr/>
        </p:nvSpPr>
        <p:spPr>
          <a:xfrm>
            <a:off x="3244808" y="587584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C65FA0-9928-BC41-A27A-484B8FC2CE08}"/>
              </a:ext>
            </a:extLst>
          </p:cNvPr>
          <p:cNvSpPr/>
          <p:nvPr/>
        </p:nvSpPr>
        <p:spPr>
          <a:xfrm>
            <a:off x="3245497" y="47725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3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44034"/>
            <a:ext cx="8763000" cy="1351057"/>
          </a:xfrm>
        </p:spPr>
        <p:txBody>
          <a:bodyPr/>
          <a:lstStyle/>
          <a:p>
            <a:r>
              <a:rPr lang="en-US" dirty="0"/>
              <a:t>Suppose we know encoder is in </a:t>
            </a:r>
            <a:r>
              <a:rPr lang="en-US" b="1" dirty="0"/>
              <a:t>state 00, </a:t>
            </a:r>
            <a:r>
              <a:rPr lang="en-US" b="1" dirty="0">
                <a:solidFill>
                  <a:srgbClr val="0070C0"/>
                </a:solidFill>
              </a:rPr>
              <a:t>receive bits: 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branch metric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8E3E79-DD83-A243-B745-D6409C4DD256}"/>
              </a:ext>
            </a:extLst>
          </p:cNvPr>
          <p:cNvGrpSpPr/>
          <p:nvPr/>
        </p:nvGrpSpPr>
        <p:grpSpPr>
          <a:xfrm>
            <a:off x="2492932" y="3461257"/>
            <a:ext cx="3497449" cy="2925776"/>
            <a:chOff x="317291" y="3681281"/>
            <a:chExt cx="3497449" cy="2925776"/>
          </a:xfrm>
        </p:grpSpPr>
        <p:sp>
          <p:nvSpPr>
            <p:cNvPr id="5" name="Content Placeholder 4">
              <a:extLst>
                <a:ext uri="{FF2B5EF4-FFF2-40B4-BE49-F238E27FC236}">
                  <a16:creationId xmlns:a16="http://schemas.microsoft.com/office/drawing/2014/main" id="{EF1396B1-B89E-E140-8B51-0A1B9E26F5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1957" y="3681281"/>
              <a:ext cx="2415539" cy="53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0070C0"/>
                  </a:solidFill>
                </a:rPr>
                <a:t>Received:       00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3E5D09-E848-3747-8512-91308C784602}"/>
                </a:ext>
              </a:extLst>
            </p:cNvPr>
            <p:cNvSpPr/>
            <p:nvPr/>
          </p:nvSpPr>
          <p:spPr>
            <a:xfrm>
              <a:off x="2120012" y="4412506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4431A26A-CEF4-D04F-B852-76F7575404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5515" y="4355923"/>
              <a:ext cx="539019" cy="53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5F42B714-21ED-7A43-88FB-C74FB282BF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51955" y="4943869"/>
              <a:ext cx="539019" cy="53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  <p:sp>
          <p:nvSpPr>
            <p:cNvPr id="9" name="Content Placeholder 4">
              <a:extLst>
                <a:ext uri="{FF2B5EF4-FFF2-40B4-BE49-F238E27FC236}">
                  <a16:creationId xmlns:a16="http://schemas.microsoft.com/office/drawing/2014/main" id="{3065AD22-1A5F-C84D-9E9F-2FEB598A08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7235" y="5493061"/>
              <a:ext cx="539019" cy="53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0</a:t>
              </a:r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F66F7E77-DB00-BF4A-942D-1706614E3F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1294" y="6075105"/>
              <a:ext cx="539019" cy="53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3AC99C-36F5-084E-85F0-3DB2DB34BD76}"/>
                </a:ext>
              </a:extLst>
            </p:cNvPr>
            <p:cNvGrpSpPr/>
            <p:nvPr/>
          </p:nvGrpSpPr>
          <p:grpSpPr>
            <a:xfrm>
              <a:off x="2394839" y="4263140"/>
              <a:ext cx="1419901" cy="1565769"/>
              <a:chOff x="2394839" y="4263140"/>
              <a:chExt cx="1419901" cy="156576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A3B00D-FC29-F54A-A25E-C462F1C8EF2C}"/>
                  </a:ext>
                </a:extLst>
              </p:cNvPr>
              <p:cNvSpPr/>
              <p:nvPr/>
            </p:nvSpPr>
            <p:spPr>
              <a:xfrm>
                <a:off x="3522467" y="4411411"/>
                <a:ext cx="292273" cy="3000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B1DE14-1C03-DA42-8359-545F64E5FB10}"/>
                  </a:ext>
                </a:extLst>
              </p:cNvPr>
              <p:cNvSpPr/>
              <p:nvPr/>
            </p:nvSpPr>
            <p:spPr>
              <a:xfrm>
                <a:off x="3522466" y="5528826"/>
                <a:ext cx="292273" cy="3000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755492-820A-8E4B-8252-4FB3120E6600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 flipV="1">
                <a:off x="2412285" y="4561453"/>
                <a:ext cx="1110182" cy="1095"/>
              </a:xfrm>
              <a:prstGeom prst="straightConnector1">
                <a:avLst/>
              </a:prstGeom>
              <a:ln>
                <a:prstDash val="solid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4F31C74-9744-F743-B329-BEE9C2716E93}"/>
                  </a:ext>
                </a:extLst>
              </p:cNvPr>
              <p:cNvCxnSpPr>
                <a:cxnSpLocks/>
                <a:stCxn id="6" idx="3"/>
                <a:endCxn id="13" idx="1"/>
              </p:cNvCxnSpPr>
              <p:nvPr/>
            </p:nvCxnSpPr>
            <p:spPr>
              <a:xfrm>
                <a:off x="2412285" y="4562548"/>
                <a:ext cx="1110181" cy="1116320"/>
              </a:xfrm>
              <a:prstGeom prst="straightConnector1">
                <a:avLst/>
              </a:prstGeom>
              <a:ln>
                <a:prstDash val="solid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E81FA-F819-944E-B928-5B0BBCA06680}"/>
                  </a:ext>
                </a:extLst>
              </p:cNvPr>
              <p:cNvSpPr txBox="1"/>
              <p:nvPr/>
            </p:nvSpPr>
            <p:spPr>
              <a:xfrm>
                <a:off x="2394839" y="4263140"/>
                <a:ext cx="10408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0/00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4A87EB-BE46-1B42-BB51-E11D5F7A082D}"/>
                  </a:ext>
                </a:extLst>
              </p:cNvPr>
              <p:cNvSpPr txBox="1"/>
              <p:nvPr/>
            </p:nvSpPr>
            <p:spPr>
              <a:xfrm rot="2835038">
                <a:off x="2528503" y="4604602"/>
                <a:ext cx="584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1/11</a:t>
                </a:r>
              </a:p>
            </p:txBody>
          </p:sp>
        </p:grp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13A8CD9C-5BCC-DD45-BDA7-E8EFD557AD52}"/>
                </a:ext>
              </a:extLst>
            </p:cNvPr>
            <p:cNvSpPr/>
            <p:nvPr/>
          </p:nvSpPr>
          <p:spPr>
            <a:xfrm>
              <a:off x="751591" y="4444372"/>
              <a:ext cx="182955" cy="1931380"/>
            </a:xfrm>
            <a:prstGeom prst="leftBrace">
              <a:avLst>
                <a:gd name="adj1" fmla="val 33713"/>
                <a:gd name="adj2" fmla="val 50000"/>
              </a:avLst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EE63C-5E86-1C4D-904B-34B3E58A9909}"/>
                </a:ext>
              </a:extLst>
            </p:cNvPr>
            <p:cNvSpPr txBox="1"/>
            <p:nvPr/>
          </p:nvSpPr>
          <p:spPr>
            <a:xfrm rot="16200000">
              <a:off x="40292" y="518736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States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BB25BA0E-0833-5645-930D-0F2AD7FFA6D6}"/>
                </a:ext>
              </a:extLst>
            </p:cNvPr>
            <p:cNvCxnSpPr>
              <a:cxnSpLocks/>
            </p:cNvCxnSpPr>
            <p:nvPr/>
          </p:nvCxnSpPr>
          <p:spPr>
            <a:xfrm>
              <a:off x="1585044" y="4505796"/>
              <a:ext cx="517522" cy="52086"/>
            </a:xfrm>
            <a:prstGeom prst="curvedConnector3">
              <a:avLst>
                <a:gd name="adj1" fmla="val 50000"/>
              </a:avLst>
            </a:prstGeom>
            <a:ln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0A4B6-BEAE-CF4C-A1E7-32E958A880A0}"/>
                </a:ext>
              </a:extLst>
            </p:cNvPr>
            <p:cNvSpPr txBox="1"/>
            <p:nvPr/>
          </p:nvSpPr>
          <p:spPr>
            <a:xfrm>
              <a:off x="2438240" y="6204569"/>
              <a:ext cx="1100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Time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5AF1EE-88A8-0C44-AD2D-7B574F12A8C2}"/>
                </a:ext>
              </a:extLst>
            </p:cNvPr>
            <p:cNvGrpSpPr/>
            <p:nvPr/>
          </p:nvGrpSpPr>
          <p:grpSpPr>
            <a:xfrm>
              <a:off x="2784477" y="4528542"/>
              <a:ext cx="606525" cy="1017932"/>
              <a:chOff x="2784477" y="4528542"/>
              <a:chExt cx="606525" cy="10179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9F31C8-0FC1-114C-A267-F0D84EC81B95}"/>
                  </a:ext>
                </a:extLst>
              </p:cNvPr>
              <p:cNvSpPr txBox="1"/>
              <p:nvPr/>
            </p:nvSpPr>
            <p:spPr>
              <a:xfrm>
                <a:off x="3063668" y="452854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C43EF3-DC25-B04B-9A65-132E2059EBA6}"/>
                  </a:ext>
                </a:extLst>
              </p:cNvPr>
              <p:cNvSpPr txBox="1"/>
              <p:nvPr/>
            </p:nvSpPr>
            <p:spPr>
              <a:xfrm>
                <a:off x="2784477" y="5146364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3522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164107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Hard-decision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path metric: </a:t>
            </a:r>
            <a:r>
              <a:rPr lang="en-US" b="1" dirty="0"/>
              <a:t>Sum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Hamming distance between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sent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received bits </a:t>
            </a:r>
            <a:r>
              <a:rPr lang="en-US" b="1" dirty="0"/>
              <a:t>along path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Encoder is initially in </a:t>
            </a:r>
            <a:r>
              <a:rPr lang="en-US" b="1" dirty="0"/>
              <a:t>state 00, </a:t>
            </a:r>
            <a:r>
              <a:rPr lang="en-US" b="1" dirty="0">
                <a:solidFill>
                  <a:srgbClr val="0070C0"/>
                </a:solidFill>
              </a:rPr>
              <a:t>receive bits: 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path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241553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29C90-F0D0-6948-9239-DCF1668658FF}"/>
              </a:ext>
            </a:extLst>
          </p:cNvPr>
          <p:cNvSpPr/>
          <p:nvPr/>
        </p:nvSpPr>
        <p:spPr>
          <a:xfrm>
            <a:off x="1955121" y="43838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66887-0E18-C94D-8EC0-2F5D7BC37E86}"/>
              </a:ext>
            </a:extLst>
          </p:cNvPr>
          <p:cNvGrpSpPr/>
          <p:nvPr/>
        </p:nvGrpSpPr>
        <p:grpSpPr>
          <a:xfrm>
            <a:off x="2247394" y="4234504"/>
            <a:ext cx="1402455" cy="1565769"/>
            <a:chOff x="2412285" y="4263140"/>
            <a:chExt cx="1402455" cy="15657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3898A5-4A91-C04A-81FB-78CAFB7194BA}"/>
                </a:ext>
              </a:extLst>
            </p:cNvPr>
            <p:cNvSpPr/>
            <p:nvPr/>
          </p:nvSpPr>
          <p:spPr>
            <a:xfrm>
              <a:off x="3522467" y="4411411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586F43-7CC9-DB4A-B3EE-50DD538EE55A}"/>
                </a:ext>
              </a:extLst>
            </p:cNvPr>
            <p:cNvSpPr/>
            <p:nvPr/>
          </p:nvSpPr>
          <p:spPr>
            <a:xfrm>
              <a:off x="3522466" y="5528826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0FF71A-AEDD-7D42-A4D0-A0A3E7B77FBE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2412285" y="4561453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7575FD-3681-954C-AE65-673B0F098717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2412285" y="4562548"/>
              <a:ext cx="1110181" cy="111632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341C4D-6F85-864E-8CDB-47F4DFAA05D3}"/>
                </a:ext>
              </a:extLst>
            </p:cNvPr>
            <p:cNvSpPr txBox="1"/>
            <p:nvPr/>
          </p:nvSpPr>
          <p:spPr>
            <a:xfrm>
              <a:off x="2418116" y="4263140"/>
              <a:ext cx="108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5527FB-53BE-A949-9F33-1EFCF50DAB3D}"/>
                </a:ext>
              </a:extLst>
            </p:cNvPr>
            <p:cNvSpPr txBox="1"/>
            <p:nvPr/>
          </p:nvSpPr>
          <p:spPr>
            <a:xfrm rot="2653033">
              <a:off x="2509975" y="4835973"/>
              <a:ext cx="1074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2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A2EAC64-AB5E-4442-A57A-13EF700BACDC}"/>
              </a:ext>
            </a:extLst>
          </p:cNvPr>
          <p:cNvCxnSpPr>
            <a:cxnSpLocks/>
          </p:cNvCxnSpPr>
          <p:nvPr/>
        </p:nvCxnSpPr>
        <p:spPr>
          <a:xfrm>
            <a:off x="1420153" y="4477160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25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1641074"/>
          </a:xfrm>
        </p:spPr>
        <p:txBody>
          <a:bodyPr/>
          <a:lstStyle/>
          <a:p>
            <a:r>
              <a:rPr lang="en-US" dirty="0"/>
              <a:t>Right now, each state has a </a:t>
            </a:r>
            <a:r>
              <a:rPr lang="en-US" b="1" dirty="0">
                <a:solidFill>
                  <a:srgbClr val="00B050"/>
                </a:solidFill>
              </a:rPr>
              <a:t>unique</a:t>
            </a:r>
            <a:r>
              <a:rPr lang="en-US" dirty="0"/>
              <a:t> </a:t>
            </a:r>
            <a:r>
              <a:rPr lang="en-US" b="1" dirty="0"/>
              <a:t>predecessor</a:t>
            </a:r>
            <a:r>
              <a:rPr lang="en-US" dirty="0"/>
              <a:t> state</a:t>
            </a:r>
          </a:p>
          <a:p>
            <a:endParaRPr lang="en-US" dirty="0"/>
          </a:p>
          <a:p>
            <a:r>
              <a:rPr lang="en-US" dirty="0"/>
              <a:t>Path metric: Total bit errors </a:t>
            </a:r>
            <a:r>
              <a:rPr lang="en-US" b="1" dirty="0">
                <a:solidFill>
                  <a:srgbClr val="0070C0"/>
                </a:solidFill>
              </a:rPr>
              <a:t>along path ending at state</a:t>
            </a:r>
          </a:p>
          <a:p>
            <a:pPr lvl="1"/>
            <a:r>
              <a:rPr lang="en-US" dirty="0"/>
              <a:t>Path metric of </a:t>
            </a:r>
            <a:r>
              <a:rPr lang="en-US" b="1" dirty="0"/>
              <a:t>predecessor</a:t>
            </a:r>
            <a:r>
              <a:rPr lang="en-US" dirty="0"/>
              <a:t> + </a:t>
            </a:r>
            <a:r>
              <a:rPr lang="en-US" b="1" dirty="0"/>
              <a:t>branch 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path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29C90-F0D0-6948-9239-DCF1668658FF}"/>
              </a:ext>
            </a:extLst>
          </p:cNvPr>
          <p:cNvSpPr/>
          <p:nvPr/>
        </p:nvSpPr>
        <p:spPr>
          <a:xfrm>
            <a:off x="1955121" y="43838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66887-0E18-C94D-8EC0-2F5D7BC37E86}"/>
              </a:ext>
            </a:extLst>
          </p:cNvPr>
          <p:cNvGrpSpPr/>
          <p:nvPr/>
        </p:nvGrpSpPr>
        <p:grpSpPr>
          <a:xfrm>
            <a:off x="2247394" y="4234504"/>
            <a:ext cx="1402455" cy="1565769"/>
            <a:chOff x="2412285" y="4263140"/>
            <a:chExt cx="1402455" cy="15657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3898A5-4A91-C04A-81FB-78CAFB7194BA}"/>
                </a:ext>
              </a:extLst>
            </p:cNvPr>
            <p:cNvSpPr/>
            <p:nvPr/>
          </p:nvSpPr>
          <p:spPr>
            <a:xfrm>
              <a:off x="3522467" y="4411411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586F43-7CC9-DB4A-B3EE-50DD538EE55A}"/>
                </a:ext>
              </a:extLst>
            </p:cNvPr>
            <p:cNvSpPr/>
            <p:nvPr/>
          </p:nvSpPr>
          <p:spPr>
            <a:xfrm>
              <a:off x="3522466" y="5528826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0FF71A-AEDD-7D42-A4D0-A0A3E7B77FBE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2412285" y="4561453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7575FD-3681-954C-AE65-673B0F098717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2412285" y="4562548"/>
              <a:ext cx="1110181" cy="111632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341C4D-6F85-864E-8CDB-47F4DFAA05D3}"/>
                </a:ext>
              </a:extLst>
            </p:cNvPr>
            <p:cNvSpPr txBox="1"/>
            <p:nvPr/>
          </p:nvSpPr>
          <p:spPr>
            <a:xfrm>
              <a:off x="2418116" y="4263140"/>
              <a:ext cx="108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5527FB-53BE-A949-9F33-1EFCF50DAB3D}"/>
                </a:ext>
              </a:extLst>
            </p:cNvPr>
            <p:cNvSpPr txBox="1"/>
            <p:nvPr/>
          </p:nvSpPr>
          <p:spPr>
            <a:xfrm rot="2653033">
              <a:off x="2509975" y="4835973"/>
              <a:ext cx="1074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2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A2EAC64-AB5E-4442-A57A-13EF700BACDC}"/>
              </a:ext>
            </a:extLst>
          </p:cNvPr>
          <p:cNvCxnSpPr>
            <a:cxnSpLocks/>
          </p:cNvCxnSpPr>
          <p:nvPr/>
        </p:nvCxnSpPr>
        <p:spPr>
          <a:xfrm>
            <a:off x="1420153" y="4477160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47D9F5-AD61-934C-977B-ED6000B168BC}"/>
              </a:ext>
            </a:extLst>
          </p:cNvPr>
          <p:cNvSpPr txBox="1"/>
          <p:nvPr/>
        </p:nvSpPr>
        <p:spPr>
          <a:xfrm rot="1517486">
            <a:off x="4010343" y="5673503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B385C-3351-1D49-B384-E33D8EA64977}"/>
              </a:ext>
            </a:extLst>
          </p:cNvPr>
          <p:cNvSpPr/>
          <p:nvPr/>
        </p:nvSpPr>
        <p:spPr>
          <a:xfrm>
            <a:off x="4785011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28F145-C4F9-8F47-9B84-D559F2B04D9B}"/>
              </a:ext>
            </a:extLst>
          </p:cNvPr>
          <p:cNvSpPr/>
          <p:nvPr/>
        </p:nvSpPr>
        <p:spPr>
          <a:xfrm>
            <a:off x="4781564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99C3D8-A36D-2E4A-803E-6EA3655277FD}"/>
              </a:ext>
            </a:extLst>
          </p:cNvPr>
          <p:cNvCxnSpPr>
            <a:cxnSpLocks/>
          </p:cNvCxnSpPr>
          <p:nvPr/>
        </p:nvCxnSpPr>
        <p:spPr>
          <a:xfrm flipV="1">
            <a:off x="3660819" y="5086528"/>
            <a:ext cx="1116069" cy="573557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546D67-C26E-CC4D-AD75-038DDD6B487E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>
            <a:off x="3649848" y="5650232"/>
            <a:ext cx="1131716" cy="543912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23157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703346" y="4606722"/>
            <a:ext cx="66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A3D28-7561-9E4A-8843-836BA3CABCDD}"/>
              </a:ext>
            </a:extLst>
          </p:cNvPr>
          <p:cNvSpPr txBox="1"/>
          <p:nvPr/>
        </p:nvSpPr>
        <p:spPr>
          <a:xfrm rot="19965213">
            <a:off x="3763874" y="5154797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2B0B5C6-B790-624D-B720-4FC77C503A28}"/>
              </a:ext>
            </a:extLst>
          </p:cNvPr>
          <p:cNvSpPr/>
          <p:nvPr/>
        </p:nvSpPr>
        <p:spPr>
          <a:xfrm>
            <a:off x="4774500" y="3710152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F1B649-2270-1C46-8ABC-A0338201A259}"/>
              </a:ext>
            </a:extLst>
          </p:cNvPr>
          <p:cNvSpPr/>
          <p:nvPr/>
        </p:nvSpPr>
        <p:spPr>
          <a:xfrm>
            <a:off x="4783760" y="4376727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E8C2F-3269-DB4E-8EDB-6EF657600C60}"/>
              </a:ext>
            </a:extLst>
          </p:cNvPr>
          <p:cNvSpPr/>
          <p:nvPr/>
        </p:nvSpPr>
        <p:spPr>
          <a:xfrm>
            <a:off x="4781564" y="493493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4CBF97-A830-BB42-83DE-E821D25EDD9C}"/>
              </a:ext>
            </a:extLst>
          </p:cNvPr>
          <p:cNvSpPr/>
          <p:nvPr/>
        </p:nvSpPr>
        <p:spPr>
          <a:xfrm>
            <a:off x="4786794" y="549137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6A0F4-0937-C544-BCBF-F71FB2C83D83}"/>
              </a:ext>
            </a:extLst>
          </p:cNvPr>
          <p:cNvSpPr/>
          <p:nvPr/>
        </p:nvSpPr>
        <p:spPr>
          <a:xfrm>
            <a:off x="4781563" y="604333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00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15800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341C4D-6F85-864E-8CDB-47F4DFAA05D3}"/>
              </a:ext>
            </a:extLst>
          </p:cNvPr>
          <p:cNvSpPr txBox="1"/>
          <p:nvPr/>
        </p:nvSpPr>
        <p:spPr>
          <a:xfrm>
            <a:off x="2253225" y="4160934"/>
            <a:ext cx="108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1641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state has </a:t>
            </a:r>
            <a:r>
              <a:rPr lang="en-US" b="1" dirty="0"/>
              <a:t>two predecessor states, two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predecessor paths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(which to use?)</a:t>
            </a:r>
          </a:p>
          <a:p>
            <a:endParaRPr lang="en-US" dirty="0"/>
          </a:p>
          <a:p>
            <a:r>
              <a:rPr lang="en-US" b="1" dirty="0"/>
              <a:t>Winning</a:t>
            </a:r>
            <a:r>
              <a:rPr lang="en-US" dirty="0"/>
              <a:t> branch has </a:t>
            </a:r>
            <a:r>
              <a:rPr lang="en-US" b="1" dirty="0">
                <a:solidFill>
                  <a:srgbClr val="00B050"/>
                </a:solidFill>
              </a:rPr>
              <a:t>lower</a:t>
            </a:r>
            <a:r>
              <a:rPr lang="en-US" dirty="0"/>
              <a:t> path metric (</a:t>
            </a:r>
            <a:r>
              <a:rPr lang="en-US" b="1" dirty="0">
                <a:solidFill>
                  <a:srgbClr val="00B050"/>
                </a:solidFill>
              </a:rPr>
              <a:t>fewer</a:t>
            </a:r>
            <a:r>
              <a:rPr lang="en-US" dirty="0"/>
              <a:t> bit errors): </a:t>
            </a:r>
            <a:r>
              <a:rPr lang="en-US" b="1" i="1" dirty="0">
                <a:solidFill>
                  <a:srgbClr val="0070C0"/>
                </a:solidFill>
              </a:rPr>
              <a:t>Prune</a:t>
            </a:r>
            <a:r>
              <a:rPr lang="en-US" dirty="0"/>
              <a:t> </a:t>
            </a:r>
            <a:r>
              <a:rPr lang="en-US" b="1" dirty="0"/>
              <a:t>losing</a:t>
            </a:r>
            <a:r>
              <a:rPr lang="en-US" dirty="0"/>
              <a:t> branch</a:t>
            </a:r>
          </a:p>
          <a:p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path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		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29C90-F0D0-6948-9239-DCF1668658FF}"/>
              </a:ext>
            </a:extLst>
          </p:cNvPr>
          <p:cNvSpPr/>
          <p:nvPr/>
        </p:nvSpPr>
        <p:spPr>
          <a:xfrm>
            <a:off x="1955121" y="43838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898A5-4A91-C04A-81FB-78CAFB7194BA}"/>
              </a:ext>
            </a:extLst>
          </p:cNvPr>
          <p:cNvSpPr/>
          <p:nvPr/>
        </p:nvSpPr>
        <p:spPr>
          <a:xfrm>
            <a:off x="3357576" y="438277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86F43-7CC9-DB4A-B3EE-50DD538EE55A}"/>
              </a:ext>
            </a:extLst>
          </p:cNvPr>
          <p:cNvSpPr/>
          <p:nvPr/>
        </p:nvSpPr>
        <p:spPr>
          <a:xfrm>
            <a:off x="3357575" y="550019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0FF71A-AEDD-7D42-A4D0-A0A3E7B77FBE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2247394" y="4532817"/>
            <a:ext cx="1110182" cy="1095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575FD-3681-954C-AE65-673B0F098717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2247394" y="4533912"/>
            <a:ext cx="1110181" cy="1116320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5527FB-53BE-A949-9F33-1EFCF50DAB3D}"/>
              </a:ext>
            </a:extLst>
          </p:cNvPr>
          <p:cNvSpPr txBox="1"/>
          <p:nvPr/>
        </p:nvSpPr>
        <p:spPr>
          <a:xfrm rot="2653033">
            <a:off x="2345084" y="4807337"/>
            <a:ext cx="107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A2EAC64-AB5E-4442-A57A-13EF700BACDC}"/>
              </a:ext>
            </a:extLst>
          </p:cNvPr>
          <p:cNvCxnSpPr>
            <a:cxnSpLocks/>
          </p:cNvCxnSpPr>
          <p:nvPr/>
        </p:nvCxnSpPr>
        <p:spPr>
          <a:xfrm>
            <a:off x="1420153" y="4477160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DE328-CE34-6340-ADC9-259A067A60AB}"/>
              </a:ext>
            </a:extLst>
          </p:cNvPr>
          <p:cNvSpPr/>
          <p:nvPr/>
        </p:nvSpPr>
        <p:spPr>
          <a:xfrm>
            <a:off x="6205777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61C87-EDCD-D449-BA5F-02DCEC7D51B1}"/>
              </a:ext>
            </a:extLst>
          </p:cNvPr>
          <p:cNvCxnSpPr>
            <a:endCxn id="46" idx="1"/>
          </p:cNvCxnSpPr>
          <p:nvPr/>
        </p:nvCxnSpPr>
        <p:spPr>
          <a:xfrm flipV="1">
            <a:off x="5095595" y="4529886"/>
            <a:ext cx="1110182" cy="1095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93665-F7F5-6740-8BA3-9AE9A527B872}"/>
              </a:ext>
            </a:extLst>
          </p:cNvPr>
          <p:cNvGrpSpPr/>
          <p:nvPr/>
        </p:nvGrpSpPr>
        <p:grpSpPr>
          <a:xfrm>
            <a:off x="5077284" y="4529886"/>
            <a:ext cx="1194907" cy="591198"/>
            <a:chOff x="5077284" y="4529886"/>
            <a:chExt cx="1194907" cy="59119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445758-BE50-2846-AFB0-E2041ECD8BF9}"/>
                </a:ext>
              </a:extLst>
            </p:cNvPr>
            <p:cNvSpPr txBox="1"/>
            <p:nvPr/>
          </p:nvSpPr>
          <p:spPr>
            <a:xfrm rot="20036032">
              <a:off x="5157196" y="4782530"/>
              <a:ext cx="1114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1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F9B941D-4834-3842-AB20-08F8C0F6A7E5}"/>
                </a:ext>
              </a:extLst>
            </p:cNvPr>
            <p:cNvCxnSpPr>
              <a:cxnSpLocks/>
              <a:stCxn id="67" idx="3"/>
              <a:endCxn id="46" idx="1"/>
            </p:cNvCxnSpPr>
            <p:nvPr/>
          </p:nvCxnSpPr>
          <p:spPr>
            <a:xfrm flipV="1">
              <a:off x="5077284" y="4529886"/>
              <a:ext cx="1128493" cy="557149"/>
            </a:xfrm>
            <a:prstGeom prst="straightConnector1">
              <a:avLst/>
            </a:prstGeom>
            <a:ln w="7620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9FB3191-D554-404D-9AA5-7B402BEFB80F}"/>
              </a:ext>
            </a:extLst>
          </p:cNvPr>
          <p:cNvSpPr txBox="1"/>
          <p:nvPr/>
        </p:nvSpPr>
        <p:spPr>
          <a:xfrm>
            <a:off x="4996433" y="4161087"/>
            <a:ext cx="120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47D9F5-AD61-934C-977B-ED6000B168BC}"/>
              </a:ext>
            </a:extLst>
          </p:cNvPr>
          <p:cNvSpPr txBox="1"/>
          <p:nvPr/>
        </p:nvSpPr>
        <p:spPr>
          <a:xfrm rot="1517486">
            <a:off x="4010343" y="5673503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B385C-3351-1D49-B384-E33D8EA64977}"/>
              </a:ext>
            </a:extLst>
          </p:cNvPr>
          <p:cNvSpPr/>
          <p:nvPr/>
        </p:nvSpPr>
        <p:spPr>
          <a:xfrm>
            <a:off x="4785011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28F145-C4F9-8F47-9B84-D559F2B04D9B}"/>
              </a:ext>
            </a:extLst>
          </p:cNvPr>
          <p:cNvSpPr/>
          <p:nvPr/>
        </p:nvSpPr>
        <p:spPr>
          <a:xfrm>
            <a:off x="4781564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99C3D8-A36D-2E4A-803E-6EA3655277FD}"/>
              </a:ext>
            </a:extLst>
          </p:cNvPr>
          <p:cNvCxnSpPr>
            <a:cxnSpLocks/>
          </p:cNvCxnSpPr>
          <p:nvPr/>
        </p:nvCxnSpPr>
        <p:spPr>
          <a:xfrm flipV="1">
            <a:off x="3660819" y="5086528"/>
            <a:ext cx="1116069" cy="573557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546D67-C26E-CC4D-AD75-038DDD6B487E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>
            <a:off x="3649848" y="5650232"/>
            <a:ext cx="1131716" cy="543912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703346" y="4606722"/>
            <a:ext cx="66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A3D28-7561-9E4A-8843-836BA3CABCDD}"/>
              </a:ext>
            </a:extLst>
          </p:cNvPr>
          <p:cNvSpPr txBox="1"/>
          <p:nvPr/>
        </p:nvSpPr>
        <p:spPr>
          <a:xfrm rot="19965213">
            <a:off x="3763874" y="5154797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2B0B5C6-B790-624D-B720-4FC77C503A28}"/>
              </a:ext>
            </a:extLst>
          </p:cNvPr>
          <p:cNvSpPr/>
          <p:nvPr/>
        </p:nvSpPr>
        <p:spPr>
          <a:xfrm>
            <a:off x="6205776" y="3721549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896E074-86DF-6743-AEA2-83A306EDC8FC}"/>
              </a:ext>
            </a:extLst>
          </p:cNvPr>
          <p:cNvSpPr/>
          <p:nvPr/>
        </p:nvSpPr>
        <p:spPr>
          <a:xfrm rot="5400000">
            <a:off x="6794766" y="4260145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6800105-5A83-094D-AC8A-1B74CCE6FCD7}"/>
              </a:ext>
            </a:extLst>
          </p:cNvPr>
          <p:cNvSpPr/>
          <p:nvPr/>
        </p:nvSpPr>
        <p:spPr>
          <a:xfrm>
            <a:off x="6213208" y="438690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53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9FD2B0F-6F5E-DF42-B480-15050BBF9506}"/>
              </a:ext>
            </a:extLst>
          </p:cNvPr>
          <p:cNvSpPr txBox="1"/>
          <p:nvPr/>
        </p:nvSpPr>
        <p:spPr>
          <a:xfrm rot="19965213">
            <a:off x="5011082" y="5100032"/>
            <a:ext cx="106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44033"/>
            <a:ext cx="8763000" cy="1144841"/>
          </a:xfrm>
        </p:spPr>
        <p:txBody>
          <a:bodyPr/>
          <a:lstStyle/>
          <a:p>
            <a:r>
              <a:rPr lang="en-US" dirty="0"/>
              <a:t>Prune losing branch </a:t>
            </a:r>
            <a:r>
              <a:rPr lang="en-US" b="1" dirty="0"/>
              <a:t>for each state </a:t>
            </a:r>
            <a:r>
              <a:rPr lang="en-US" dirty="0"/>
              <a:t>in trellis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Hard-decision path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		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29C90-F0D0-6948-9239-DCF1668658FF}"/>
              </a:ext>
            </a:extLst>
          </p:cNvPr>
          <p:cNvSpPr/>
          <p:nvPr/>
        </p:nvSpPr>
        <p:spPr>
          <a:xfrm>
            <a:off x="1955121" y="43838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66887-0E18-C94D-8EC0-2F5D7BC37E86}"/>
              </a:ext>
            </a:extLst>
          </p:cNvPr>
          <p:cNvGrpSpPr/>
          <p:nvPr/>
        </p:nvGrpSpPr>
        <p:grpSpPr>
          <a:xfrm>
            <a:off x="2247394" y="4234504"/>
            <a:ext cx="1402455" cy="1565769"/>
            <a:chOff x="2412285" y="4263140"/>
            <a:chExt cx="1402455" cy="15657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3898A5-4A91-C04A-81FB-78CAFB7194BA}"/>
                </a:ext>
              </a:extLst>
            </p:cNvPr>
            <p:cNvSpPr/>
            <p:nvPr/>
          </p:nvSpPr>
          <p:spPr>
            <a:xfrm>
              <a:off x="3522467" y="4411411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586F43-7CC9-DB4A-B3EE-50DD538EE55A}"/>
                </a:ext>
              </a:extLst>
            </p:cNvPr>
            <p:cNvSpPr/>
            <p:nvPr/>
          </p:nvSpPr>
          <p:spPr>
            <a:xfrm>
              <a:off x="3522466" y="5528826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0FF71A-AEDD-7D42-A4D0-A0A3E7B77FBE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2412285" y="4561453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7575FD-3681-954C-AE65-673B0F098717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2412285" y="4562548"/>
              <a:ext cx="1110181" cy="1116320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341C4D-6F85-864E-8CDB-47F4DFAA05D3}"/>
                </a:ext>
              </a:extLst>
            </p:cNvPr>
            <p:cNvSpPr txBox="1"/>
            <p:nvPr/>
          </p:nvSpPr>
          <p:spPr>
            <a:xfrm>
              <a:off x="2418116" y="4263140"/>
              <a:ext cx="108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5527FB-53BE-A949-9F33-1EFCF50DAB3D}"/>
                </a:ext>
              </a:extLst>
            </p:cNvPr>
            <p:cNvSpPr txBox="1"/>
            <p:nvPr/>
          </p:nvSpPr>
          <p:spPr>
            <a:xfrm rot="2653033">
              <a:off x="2509975" y="4835973"/>
              <a:ext cx="1074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1/11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2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A2EAC64-AB5E-4442-A57A-13EF700BACDC}"/>
              </a:ext>
            </a:extLst>
          </p:cNvPr>
          <p:cNvCxnSpPr>
            <a:cxnSpLocks/>
          </p:cNvCxnSpPr>
          <p:nvPr/>
        </p:nvCxnSpPr>
        <p:spPr>
          <a:xfrm>
            <a:off x="1420153" y="4477160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DE328-CE34-6340-ADC9-259A067A60AB}"/>
              </a:ext>
            </a:extLst>
          </p:cNvPr>
          <p:cNvSpPr/>
          <p:nvPr/>
        </p:nvSpPr>
        <p:spPr>
          <a:xfrm>
            <a:off x="6205777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B6C7FC-75E4-C240-8E7D-7072A4FA858B}"/>
              </a:ext>
            </a:extLst>
          </p:cNvPr>
          <p:cNvSpPr/>
          <p:nvPr/>
        </p:nvSpPr>
        <p:spPr>
          <a:xfrm>
            <a:off x="6205777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61C87-EDCD-D449-BA5F-02DCEC7D51B1}"/>
              </a:ext>
            </a:extLst>
          </p:cNvPr>
          <p:cNvCxnSpPr>
            <a:endCxn id="46" idx="1"/>
          </p:cNvCxnSpPr>
          <p:nvPr/>
        </p:nvCxnSpPr>
        <p:spPr>
          <a:xfrm flipV="1">
            <a:off x="5095595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431C17-79A7-FE42-BD06-8803058AC93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077283" y="5086529"/>
            <a:ext cx="1120371" cy="560772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1A40836-BF10-894A-A47A-6C69CBE7B635}"/>
              </a:ext>
            </a:extLst>
          </p:cNvPr>
          <p:cNvGrpSpPr/>
          <p:nvPr/>
        </p:nvGrpSpPr>
        <p:grpSpPr>
          <a:xfrm>
            <a:off x="5078359" y="5087035"/>
            <a:ext cx="1250448" cy="1120506"/>
            <a:chOff x="5078359" y="5087035"/>
            <a:chExt cx="1250448" cy="112050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A313E6-AAE0-4547-A21B-86C7223851C5}"/>
                </a:ext>
              </a:extLst>
            </p:cNvPr>
            <p:cNvSpPr txBox="1"/>
            <p:nvPr/>
          </p:nvSpPr>
          <p:spPr>
            <a:xfrm rot="18917878">
              <a:off x="5144580" y="5598091"/>
              <a:ext cx="1184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0/01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11C9115-F511-C64F-BE84-CF5CD9339827}"/>
                </a:ext>
              </a:extLst>
            </p:cNvPr>
            <p:cNvCxnSpPr>
              <a:endCxn id="47" idx="1"/>
            </p:cNvCxnSpPr>
            <p:nvPr/>
          </p:nvCxnSpPr>
          <p:spPr>
            <a:xfrm flipV="1">
              <a:off x="5078359" y="5087035"/>
              <a:ext cx="1127418" cy="1120506"/>
            </a:xfrm>
            <a:prstGeom prst="straightConnector1">
              <a:avLst/>
            </a:prstGeom>
            <a:ln w="7620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C47D9F5-AD61-934C-977B-ED6000B168BC}"/>
              </a:ext>
            </a:extLst>
          </p:cNvPr>
          <p:cNvSpPr txBox="1"/>
          <p:nvPr/>
        </p:nvSpPr>
        <p:spPr>
          <a:xfrm rot="1517486">
            <a:off x="4010343" y="5673503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B385C-3351-1D49-B384-E33D8EA64977}"/>
              </a:ext>
            </a:extLst>
          </p:cNvPr>
          <p:cNvSpPr/>
          <p:nvPr/>
        </p:nvSpPr>
        <p:spPr>
          <a:xfrm>
            <a:off x="4785011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28F145-C4F9-8F47-9B84-D559F2B04D9B}"/>
              </a:ext>
            </a:extLst>
          </p:cNvPr>
          <p:cNvSpPr/>
          <p:nvPr/>
        </p:nvSpPr>
        <p:spPr>
          <a:xfrm>
            <a:off x="4781564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99C3D8-A36D-2E4A-803E-6EA3655277FD}"/>
              </a:ext>
            </a:extLst>
          </p:cNvPr>
          <p:cNvCxnSpPr>
            <a:cxnSpLocks/>
          </p:cNvCxnSpPr>
          <p:nvPr/>
        </p:nvCxnSpPr>
        <p:spPr>
          <a:xfrm flipV="1">
            <a:off x="3660819" y="5086528"/>
            <a:ext cx="1116069" cy="573557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546D67-C26E-CC4D-AD75-038DDD6B487E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>
            <a:off x="3649848" y="5650232"/>
            <a:ext cx="1131716" cy="543912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23157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703346" y="4606722"/>
            <a:ext cx="66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A3D28-7561-9E4A-8843-836BA3CABCDD}"/>
              </a:ext>
            </a:extLst>
          </p:cNvPr>
          <p:cNvSpPr txBox="1"/>
          <p:nvPr/>
        </p:nvSpPr>
        <p:spPr>
          <a:xfrm rot="19965213">
            <a:off x="3763874" y="5154797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2B0B5C6-B790-624D-B720-4FC77C503A28}"/>
              </a:ext>
            </a:extLst>
          </p:cNvPr>
          <p:cNvSpPr/>
          <p:nvPr/>
        </p:nvSpPr>
        <p:spPr>
          <a:xfrm>
            <a:off x="6205776" y="3721549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896E074-86DF-6743-AEA2-83A306EDC8FC}"/>
              </a:ext>
            </a:extLst>
          </p:cNvPr>
          <p:cNvSpPr/>
          <p:nvPr/>
        </p:nvSpPr>
        <p:spPr>
          <a:xfrm rot="5400000">
            <a:off x="6806489" y="4810239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05F58E-B903-6643-9390-55B4F0AF4603}"/>
              </a:ext>
            </a:extLst>
          </p:cNvPr>
          <p:cNvSpPr txBox="1"/>
          <p:nvPr/>
        </p:nvSpPr>
        <p:spPr>
          <a:xfrm>
            <a:off x="5130811" y="4219392"/>
            <a:ext cx="106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AAA2579-2B31-4B49-B11E-4479BB764328}"/>
              </a:ext>
            </a:extLst>
          </p:cNvPr>
          <p:cNvSpPr txBox="1"/>
          <p:nvPr/>
        </p:nvSpPr>
        <p:spPr>
          <a:xfrm rot="1606931">
            <a:off x="5350841" y="5629555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FD2B0F-6F5E-DF42-B480-15050BBF9506}"/>
              </a:ext>
            </a:extLst>
          </p:cNvPr>
          <p:cNvSpPr txBox="1"/>
          <p:nvPr/>
        </p:nvSpPr>
        <p:spPr>
          <a:xfrm rot="19965213">
            <a:off x="5177362" y="5155899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F69993-F4B1-8A49-915E-E52B9E6EE870}"/>
              </a:ext>
            </a:extLst>
          </p:cNvPr>
          <p:cNvSpPr txBox="1"/>
          <p:nvPr/>
        </p:nvSpPr>
        <p:spPr>
          <a:xfrm rot="2676088">
            <a:off x="5024888" y="4725278"/>
            <a:ext cx="118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05F58E-B903-6643-9390-55B4F0AF4603}"/>
              </a:ext>
            </a:extLst>
          </p:cNvPr>
          <p:cNvSpPr txBox="1"/>
          <p:nvPr/>
        </p:nvSpPr>
        <p:spPr>
          <a:xfrm>
            <a:off x="5073836" y="4231115"/>
            <a:ext cx="1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5527FB-53BE-A949-9F33-1EFCF50DAB3D}"/>
              </a:ext>
            </a:extLst>
          </p:cNvPr>
          <p:cNvSpPr txBox="1"/>
          <p:nvPr/>
        </p:nvSpPr>
        <p:spPr>
          <a:xfrm rot="2653033">
            <a:off x="2345084" y="4807337"/>
            <a:ext cx="107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1999795"/>
          </a:xfrm>
        </p:spPr>
        <p:txBody>
          <a:bodyPr>
            <a:normAutofit/>
          </a:bodyPr>
          <a:lstStyle/>
          <a:p>
            <a:r>
              <a:rPr lang="en-US" b="1" i="1" dirty="0"/>
              <a:t>Survivor path </a:t>
            </a:r>
            <a:r>
              <a:rPr lang="en-US" dirty="0"/>
              <a:t>begins at each state, traces </a:t>
            </a:r>
            <a:r>
              <a:rPr lang="en-US" b="1" dirty="0"/>
              <a:t>unique path </a:t>
            </a:r>
            <a:r>
              <a:rPr lang="en-US" dirty="0"/>
              <a:t>back to </a:t>
            </a:r>
            <a:r>
              <a:rPr lang="en-US" b="1" dirty="0"/>
              <a:t>beginning</a:t>
            </a:r>
            <a:r>
              <a:rPr lang="en-US" dirty="0"/>
              <a:t> of trellis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Correct path</a:t>
            </a:r>
            <a:r>
              <a:rPr lang="en-US" dirty="0"/>
              <a:t> is one of </a:t>
            </a:r>
            <a:r>
              <a:rPr lang="en-US" b="1" dirty="0"/>
              <a:t>four</a:t>
            </a:r>
            <a:r>
              <a:rPr lang="en-US" dirty="0"/>
              <a:t> survivor paths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branches are not part of any survivor: </a:t>
            </a:r>
            <a:r>
              <a:rPr lang="en-US" b="1" dirty="0">
                <a:solidFill>
                  <a:srgbClr val="0070C0"/>
                </a:solidFill>
              </a:rPr>
              <a:t>prune them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non-surviving branches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		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29C90-F0D0-6948-9239-DCF1668658FF}"/>
              </a:ext>
            </a:extLst>
          </p:cNvPr>
          <p:cNvSpPr/>
          <p:nvPr/>
        </p:nvSpPr>
        <p:spPr>
          <a:xfrm>
            <a:off x="1955121" y="43838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898A5-4A91-C04A-81FB-78CAFB7194BA}"/>
              </a:ext>
            </a:extLst>
          </p:cNvPr>
          <p:cNvSpPr/>
          <p:nvPr/>
        </p:nvSpPr>
        <p:spPr>
          <a:xfrm>
            <a:off x="3357576" y="438277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86F43-7CC9-DB4A-B3EE-50DD538EE55A}"/>
              </a:ext>
            </a:extLst>
          </p:cNvPr>
          <p:cNvSpPr/>
          <p:nvPr/>
        </p:nvSpPr>
        <p:spPr>
          <a:xfrm>
            <a:off x="3357575" y="550019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0FF71A-AEDD-7D42-A4D0-A0A3E7B77FBE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2247394" y="4532817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575FD-3681-954C-AE65-673B0F098717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2247394" y="4533912"/>
            <a:ext cx="1110181" cy="111632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341C4D-6F85-864E-8CDB-47F4DFAA05D3}"/>
              </a:ext>
            </a:extLst>
          </p:cNvPr>
          <p:cNvSpPr txBox="1"/>
          <p:nvPr/>
        </p:nvSpPr>
        <p:spPr>
          <a:xfrm>
            <a:off x="2253225" y="4234504"/>
            <a:ext cx="108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A2EAC64-AB5E-4442-A57A-13EF700BACDC}"/>
              </a:ext>
            </a:extLst>
          </p:cNvPr>
          <p:cNvCxnSpPr>
            <a:cxnSpLocks/>
          </p:cNvCxnSpPr>
          <p:nvPr/>
        </p:nvCxnSpPr>
        <p:spPr>
          <a:xfrm>
            <a:off x="1420153" y="4477160"/>
            <a:ext cx="517522" cy="52086"/>
          </a:xfrm>
          <a:prstGeom prst="curvedConnector3">
            <a:avLst>
              <a:gd name="adj1" fmla="val 50000"/>
            </a:avLst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DE328-CE34-6340-ADC9-259A067A60AB}"/>
              </a:ext>
            </a:extLst>
          </p:cNvPr>
          <p:cNvSpPr/>
          <p:nvPr/>
        </p:nvSpPr>
        <p:spPr>
          <a:xfrm>
            <a:off x="6205777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B6C7FC-75E4-C240-8E7D-7072A4FA858B}"/>
              </a:ext>
            </a:extLst>
          </p:cNvPr>
          <p:cNvSpPr/>
          <p:nvPr/>
        </p:nvSpPr>
        <p:spPr>
          <a:xfrm>
            <a:off x="6205777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FFB12B-AD9C-B943-8F79-DC5238BEEDD3}"/>
              </a:ext>
            </a:extLst>
          </p:cNvPr>
          <p:cNvSpPr/>
          <p:nvPr/>
        </p:nvSpPr>
        <p:spPr>
          <a:xfrm>
            <a:off x="6205776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06B073-8E35-1D41-8ADA-674FE10EA371}"/>
              </a:ext>
            </a:extLst>
          </p:cNvPr>
          <p:cNvSpPr/>
          <p:nvPr/>
        </p:nvSpPr>
        <p:spPr>
          <a:xfrm>
            <a:off x="6202330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61C87-EDCD-D449-BA5F-02DCEC7D51B1}"/>
              </a:ext>
            </a:extLst>
          </p:cNvPr>
          <p:cNvCxnSpPr>
            <a:endCxn id="46" idx="1"/>
          </p:cNvCxnSpPr>
          <p:nvPr/>
        </p:nvCxnSpPr>
        <p:spPr>
          <a:xfrm flipV="1">
            <a:off x="5095595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19BB1A-B236-2F45-BB72-085C09D81824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>
            <a:off x="5077284" y="4529886"/>
            <a:ext cx="1128492" cy="111741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431C17-79A7-FE42-BD06-8803058AC937}"/>
              </a:ext>
            </a:extLst>
          </p:cNvPr>
          <p:cNvCxnSpPr/>
          <p:nvPr/>
        </p:nvCxnSpPr>
        <p:spPr>
          <a:xfrm flipV="1">
            <a:off x="5093731" y="5086528"/>
            <a:ext cx="1103923" cy="55858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E7FAA7-C958-D14E-8D88-3CFEB2D64F70}"/>
              </a:ext>
            </a:extLst>
          </p:cNvPr>
          <p:cNvCxnSpPr>
            <a:endCxn id="49" idx="1"/>
          </p:cNvCxnSpPr>
          <p:nvPr/>
        </p:nvCxnSpPr>
        <p:spPr>
          <a:xfrm>
            <a:off x="5095644" y="5645431"/>
            <a:ext cx="1106686" cy="548713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47D9F5-AD61-934C-977B-ED6000B168BC}"/>
              </a:ext>
            </a:extLst>
          </p:cNvPr>
          <p:cNvSpPr txBox="1"/>
          <p:nvPr/>
        </p:nvSpPr>
        <p:spPr>
          <a:xfrm rot="1517486">
            <a:off x="4010343" y="5673503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B385C-3351-1D49-B384-E33D8EA64977}"/>
              </a:ext>
            </a:extLst>
          </p:cNvPr>
          <p:cNvSpPr/>
          <p:nvPr/>
        </p:nvSpPr>
        <p:spPr>
          <a:xfrm>
            <a:off x="4785011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28F145-C4F9-8F47-9B84-D559F2B04D9B}"/>
              </a:ext>
            </a:extLst>
          </p:cNvPr>
          <p:cNvSpPr/>
          <p:nvPr/>
        </p:nvSpPr>
        <p:spPr>
          <a:xfrm>
            <a:off x="4781564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99C3D8-A36D-2E4A-803E-6EA3655277FD}"/>
              </a:ext>
            </a:extLst>
          </p:cNvPr>
          <p:cNvCxnSpPr>
            <a:cxnSpLocks/>
          </p:cNvCxnSpPr>
          <p:nvPr/>
        </p:nvCxnSpPr>
        <p:spPr>
          <a:xfrm flipV="1">
            <a:off x="3660819" y="5086528"/>
            <a:ext cx="1116069" cy="573557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546D67-C26E-CC4D-AD75-038DDD6B487E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>
            <a:off x="3649848" y="5650232"/>
            <a:ext cx="1131716" cy="543912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23157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703346" y="4606722"/>
            <a:ext cx="66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A3D28-7561-9E4A-8843-836BA3CABCDD}"/>
              </a:ext>
            </a:extLst>
          </p:cNvPr>
          <p:cNvSpPr txBox="1"/>
          <p:nvPr/>
        </p:nvSpPr>
        <p:spPr>
          <a:xfrm rot="19965213">
            <a:off x="3763874" y="5154797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2B0B5C6-B790-624D-B720-4FC77C503A28}"/>
              </a:ext>
            </a:extLst>
          </p:cNvPr>
          <p:cNvSpPr/>
          <p:nvPr/>
        </p:nvSpPr>
        <p:spPr>
          <a:xfrm>
            <a:off x="6205776" y="3721549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896E074-86DF-6743-AEA2-83A306EDC8FC}"/>
              </a:ext>
            </a:extLst>
          </p:cNvPr>
          <p:cNvSpPr/>
          <p:nvPr/>
        </p:nvSpPr>
        <p:spPr>
          <a:xfrm rot="5400000">
            <a:off x="6759547" y="5364550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85B7C3B2-92AD-B245-9D70-46C275B835F0}"/>
              </a:ext>
            </a:extLst>
          </p:cNvPr>
          <p:cNvSpPr/>
          <p:nvPr/>
        </p:nvSpPr>
        <p:spPr>
          <a:xfrm rot="5400000">
            <a:off x="6759547" y="5931821"/>
            <a:ext cx="307138" cy="546537"/>
          </a:xfrm>
          <a:prstGeom prst="downArrow">
            <a:avLst/>
          </a:prstGeom>
          <a:solidFill>
            <a:srgbClr val="FFFF00"/>
          </a:soli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6" grpId="0" animBg="1"/>
      <p:bldP spid="65" grpId="0"/>
      <p:bldP spid="67" grpId="0" animBg="1"/>
      <p:bldP spid="69" grpId="0" animBg="1"/>
      <p:bldP spid="76" grpId="0"/>
      <p:bldP spid="6" grpId="0" animBg="1"/>
      <p:bldP spid="99" grpId="0" animBg="1"/>
      <p:bldP spid="5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36531"/>
            <a:ext cx="8763000" cy="1052343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rgbClr val="00B050"/>
                </a:solidFill>
              </a:rPr>
              <a:t>only one branch remains </a:t>
            </a:r>
            <a:r>
              <a:rPr lang="en-US" dirty="0"/>
              <a:t>at a stage, the Viterbi algorithm </a:t>
            </a:r>
            <a:r>
              <a:rPr lang="en-US" b="1" dirty="0"/>
              <a:t>decides </a:t>
            </a:r>
            <a:r>
              <a:rPr lang="en-US" dirty="0"/>
              <a:t>that branch’s </a:t>
            </a:r>
            <a:r>
              <a:rPr lang="en-US" b="1" dirty="0"/>
              <a:t>input bits: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bit decisions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898A5-4A91-C04A-81FB-78CAFB7194BA}"/>
              </a:ext>
            </a:extLst>
          </p:cNvPr>
          <p:cNvSpPr/>
          <p:nvPr/>
        </p:nvSpPr>
        <p:spPr>
          <a:xfrm>
            <a:off x="3357576" y="438277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96F41B-0871-4945-B91C-067933316E73}"/>
              </a:ext>
            </a:extLst>
          </p:cNvPr>
          <p:cNvGrpSpPr/>
          <p:nvPr/>
        </p:nvGrpSpPr>
        <p:grpSpPr>
          <a:xfrm>
            <a:off x="1420153" y="4234504"/>
            <a:ext cx="1937423" cy="449449"/>
            <a:chOff x="1420153" y="4234504"/>
            <a:chExt cx="1937423" cy="449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529C90-F0D0-6948-9239-DCF1668658FF}"/>
                </a:ext>
              </a:extLst>
            </p:cNvPr>
            <p:cNvSpPr/>
            <p:nvPr/>
          </p:nvSpPr>
          <p:spPr>
            <a:xfrm>
              <a:off x="1955121" y="4383870"/>
              <a:ext cx="292273" cy="300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n-lt"/>
                </a:rPr>
                <a:t>0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0FF71A-AEDD-7D42-A4D0-A0A3E7B77FBE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 flipV="1">
              <a:off x="2247394" y="4532817"/>
              <a:ext cx="1110182" cy="1095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341C4D-6F85-864E-8CDB-47F4DFAA05D3}"/>
                </a:ext>
              </a:extLst>
            </p:cNvPr>
            <p:cNvSpPr txBox="1"/>
            <p:nvPr/>
          </p:nvSpPr>
          <p:spPr>
            <a:xfrm>
              <a:off x="2253225" y="4234504"/>
              <a:ext cx="108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pitchFamily="2" charset="2"/>
                </a:rPr>
                <a:t> 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7A2EAC64-AB5E-4442-A57A-13EF700BACDC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53" y="4477160"/>
              <a:ext cx="517522" cy="52086"/>
            </a:xfrm>
            <a:prstGeom prst="curvedConnector3">
              <a:avLst>
                <a:gd name="adj1" fmla="val 50000"/>
              </a:avLst>
            </a:prstGeom>
            <a:ln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23157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703346" y="4606722"/>
            <a:ext cx="66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7FF9D252-098A-994B-BDA7-A18219BF7100}"/>
              </a:ext>
            </a:extLst>
          </p:cNvPr>
          <p:cNvSpPr txBox="1">
            <a:spLocks/>
          </p:cNvSpPr>
          <p:nvPr/>
        </p:nvSpPr>
        <p:spPr bwMode="auto">
          <a:xfrm>
            <a:off x="785898" y="3837306"/>
            <a:ext cx="2319710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Decide:           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CBC804-2430-594A-BCC4-D88BAE08F547}"/>
              </a:ext>
            </a:extLst>
          </p:cNvPr>
          <p:cNvSpPr txBox="1"/>
          <p:nvPr/>
        </p:nvSpPr>
        <p:spPr>
          <a:xfrm rot="1606931">
            <a:off x="5350841" y="5617980"/>
            <a:ext cx="6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7AA5EE-A0FC-D845-922C-523BC81FC3AE}"/>
              </a:ext>
            </a:extLst>
          </p:cNvPr>
          <p:cNvSpPr/>
          <p:nvPr/>
        </p:nvSpPr>
        <p:spPr>
          <a:xfrm>
            <a:off x="6205777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F28A4D-F222-354C-8EFC-E12D1107D70B}"/>
              </a:ext>
            </a:extLst>
          </p:cNvPr>
          <p:cNvSpPr/>
          <p:nvPr/>
        </p:nvSpPr>
        <p:spPr>
          <a:xfrm>
            <a:off x="6205777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8BD814-F316-4442-8D16-6C6757024B30}"/>
              </a:ext>
            </a:extLst>
          </p:cNvPr>
          <p:cNvSpPr/>
          <p:nvPr/>
        </p:nvSpPr>
        <p:spPr>
          <a:xfrm>
            <a:off x="6205776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A31845-FB26-6F40-BA09-808D00963B14}"/>
              </a:ext>
            </a:extLst>
          </p:cNvPr>
          <p:cNvSpPr/>
          <p:nvPr/>
        </p:nvSpPr>
        <p:spPr>
          <a:xfrm>
            <a:off x="6202330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7404D4-77FB-554D-9181-2F1A8C53903E}"/>
              </a:ext>
            </a:extLst>
          </p:cNvPr>
          <p:cNvSpPr txBox="1"/>
          <p:nvPr/>
        </p:nvSpPr>
        <p:spPr>
          <a:xfrm rot="2676088">
            <a:off x="5024888" y="4725278"/>
            <a:ext cx="118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79288F-47B3-E942-BC58-DB9728785DFC}"/>
              </a:ext>
            </a:extLst>
          </p:cNvPr>
          <p:cNvSpPr txBox="1"/>
          <p:nvPr/>
        </p:nvSpPr>
        <p:spPr>
          <a:xfrm rot="19965213">
            <a:off x="5177362" y="5155899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0561A3-9039-FE43-9AFA-068A6A09ABDC}"/>
              </a:ext>
            </a:extLst>
          </p:cNvPr>
          <p:cNvSpPr txBox="1"/>
          <p:nvPr/>
        </p:nvSpPr>
        <p:spPr>
          <a:xfrm>
            <a:off x="5073836" y="4231115"/>
            <a:ext cx="1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BB8419-E968-2744-8198-56DFE7D2BC12}"/>
              </a:ext>
            </a:extLst>
          </p:cNvPr>
          <p:cNvCxnSpPr/>
          <p:nvPr/>
        </p:nvCxnSpPr>
        <p:spPr>
          <a:xfrm flipV="1">
            <a:off x="5095595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9A07BC-9443-6942-8814-6BB3231A8BBF}"/>
              </a:ext>
            </a:extLst>
          </p:cNvPr>
          <p:cNvCxnSpPr>
            <a:cxnSpLocks/>
          </p:cNvCxnSpPr>
          <p:nvPr/>
        </p:nvCxnSpPr>
        <p:spPr>
          <a:xfrm>
            <a:off x="5077284" y="4529886"/>
            <a:ext cx="1128492" cy="111741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18FA9A-EE9F-8D46-9872-31278B53F260}"/>
              </a:ext>
            </a:extLst>
          </p:cNvPr>
          <p:cNvCxnSpPr/>
          <p:nvPr/>
        </p:nvCxnSpPr>
        <p:spPr>
          <a:xfrm flipV="1">
            <a:off x="5093731" y="5086528"/>
            <a:ext cx="1103923" cy="55858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7F25A2-A1AC-E54C-A8D6-727835890188}"/>
              </a:ext>
            </a:extLst>
          </p:cNvPr>
          <p:cNvCxnSpPr/>
          <p:nvPr/>
        </p:nvCxnSpPr>
        <p:spPr>
          <a:xfrm>
            <a:off x="5095644" y="5645431"/>
            <a:ext cx="1106686" cy="548713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52EE2323-7AB0-FF45-892A-5DDF25D4E782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		01</a:t>
            </a:r>
          </a:p>
        </p:txBody>
      </p:sp>
    </p:spTree>
    <p:extLst>
      <p:ext uri="{BB962C8B-B14F-4D97-AF65-F5344CB8AC3E}">
        <p14:creationId xmlns:p14="http://schemas.microsoft.com/office/powerpoint/2010/main" val="25943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2556263" y="1528416"/>
            <a:ext cx="459015" cy="1866120"/>
          </a:xfrm>
          <a:prstGeom prst="rightBrace">
            <a:avLst/>
          </a:prstGeom>
          <a:ln w="19050"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84057" y="1899565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 = 4</a:t>
            </a:r>
            <a:endParaRPr lang="en-US" i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03138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2630961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1226" y="2941730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94425" y="3606234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94424" y="4395128"/>
            <a:ext cx="807099" cy="827902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0"/>
          </p:cNvCxnSpPr>
          <p:nvPr/>
        </p:nvCxnSpPr>
        <p:spPr>
          <a:xfrm>
            <a:off x="3026715" y="3606234"/>
            <a:ext cx="0" cy="161679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83292" y="3599840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44749" y="4388734"/>
            <a:ext cx="338543" cy="83429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62022" y="5223030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26715" y="5754371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20392" y="6309114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5622" y="6109059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P[1] = 1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7736655" cy="390368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4014A2-D10F-2A4E-8D86-4C65BE213D48}"/>
              </a:ext>
            </a:extLst>
          </p:cNvPr>
          <p:cNvSpPr txBox="1"/>
          <p:nvPr/>
        </p:nvSpPr>
        <p:spPr>
          <a:xfrm>
            <a:off x="134787" y="294022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1846639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275376-A86A-364F-A71D-D719D1D81D97}"/>
              </a:ext>
            </a:extLst>
          </p:cNvPr>
          <p:cNvSpPr txBox="1"/>
          <p:nvPr/>
        </p:nvSpPr>
        <p:spPr>
          <a:xfrm rot="2740952">
            <a:off x="3669867" y="4861500"/>
            <a:ext cx="14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60071"/>
            <a:ext cx="8763000" cy="1528804"/>
          </a:xfrm>
        </p:spPr>
        <p:txBody>
          <a:bodyPr/>
          <a:lstStyle/>
          <a:p>
            <a:r>
              <a:rPr lang="en-US" b="1" dirty="0"/>
              <a:t>Trace back </a:t>
            </a:r>
            <a:r>
              <a:rPr lang="en-US" dirty="0"/>
              <a:t>the survivor with </a:t>
            </a:r>
            <a:r>
              <a:rPr lang="en-US" b="1" dirty="0">
                <a:solidFill>
                  <a:srgbClr val="0070C0"/>
                </a:solidFill>
              </a:rPr>
              <a:t>minimal path metric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Later stages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don’t get benefit</a:t>
            </a:r>
            <a:r>
              <a:rPr lang="en-US" dirty="0"/>
              <a:t> of future error correction, had data not ended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received data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727090A-F6C4-C34E-B9D0-FF5EE2AD4447}"/>
              </a:ext>
            </a:extLst>
          </p:cNvPr>
          <p:cNvSpPr txBox="1">
            <a:spLocks/>
          </p:cNvSpPr>
          <p:nvPr/>
        </p:nvSpPr>
        <p:spPr bwMode="auto">
          <a:xfrm>
            <a:off x="870624" y="4327287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90431A2-52FD-ED4A-BA2D-865201F14108}"/>
              </a:ext>
            </a:extLst>
          </p:cNvPr>
          <p:cNvSpPr txBox="1">
            <a:spLocks/>
          </p:cNvSpPr>
          <p:nvPr/>
        </p:nvSpPr>
        <p:spPr bwMode="auto">
          <a:xfrm>
            <a:off x="887064" y="4915233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9E560CC-E2F9-CF45-86D0-A1C47F9E509C}"/>
              </a:ext>
            </a:extLst>
          </p:cNvPr>
          <p:cNvSpPr txBox="1">
            <a:spLocks/>
          </p:cNvSpPr>
          <p:nvPr/>
        </p:nvSpPr>
        <p:spPr bwMode="auto">
          <a:xfrm>
            <a:off x="882344" y="5464425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F149E4F-58F5-AE44-BC5A-23FF81E47448}"/>
              </a:ext>
            </a:extLst>
          </p:cNvPr>
          <p:cNvSpPr txBox="1">
            <a:spLocks/>
          </p:cNvSpPr>
          <p:nvPr/>
        </p:nvSpPr>
        <p:spPr bwMode="auto">
          <a:xfrm>
            <a:off x="896403" y="6046469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898A5-4A91-C04A-81FB-78CAFB7194BA}"/>
              </a:ext>
            </a:extLst>
          </p:cNvPr>
          <p:cNvSpPr/>
          <p:nvPr/>
        </p:nvSpPr>
        <p:spPr>
          <a:xfrm>
            <a:off x="3357576" y="4382775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D0533-D691-9E4B-B799-F45E5D50F918}"/>
              </a:ext>
            </a:extLst>
          </p:cNvPr>
          <p:cNvSpPr/>
          <p:nvPr/>
        </p:nvSpPr>
        <p:spPr>
          <a:xfrm>
            <a:off x="4785011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462721-5075-DD42-9671-F4BE42F1D372}"/>
              </a:ext>
            </a:extLst>
          </p:cNvPr>
          <p:cNvSpPr/>
          <p:nvPr/>
        </p:nvSpPr>
        <p:spPr>
          <a:xfrm>
            <a:off x="4785010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BB96F-F31F-1D45-8D51-3258DEDE86FE}"/>
              </a:ext>
            </a:extLst>
          </p:cNvPr>
          <p:cNvCxnSpPr>
            <a:endCxn id="66" idx="1"/>
          </p:cNvCxnSpPr>
          <p:nvPr/>
        </p:nvCxnSpPr>
        <p:spPr>
          <a:xfrm flipV="1">
            <a:off x="3674829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BEA95-0193-374C-87AE-E2B83D530E2D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3649849" y="4532817"/>
            <a:ext cx="1135161" cy="1114484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E0E01E-9B00-DA44-A65F-F4B34E9A3954}"/>
              </a:ext>
            </a:extLst>
          </p:cNvPr>
          <p:cNvSpPr txBox="1"/>
          <p:nvPr/>
        </p:nvSpPr>
        <p:spPr>
          <a:xfrm>
            <a:off x="3601994" y="4231573"/>
            <a:ext cx="11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7FF9D252-098A-994B-BDA7-A18219BF7100}"/>
              </a:ext>
            </a:extLst>
          </p:cNvPr>
          <p:cNvSpPr txBox="1">
            <a:spLocks/>
          </p:cNvSpPr>
          <p:nvPr/>
        </p:nvSpPr>
        <p:spPr bwMode="auto">
          <a:xfrm>
            <a:off x="785897" y="3837306"/>
            <a:ext cx="765390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Decide:           0	       1		1	       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CBC804-2430-594A-BCC4-D88BAE08F547}"/>
              </a:ext>
            </a:extLst>
          </p:cNvPr>
          <p:cNvSpPr txBox="1"/>
          <p:nvPr/>
        </p:nvSpPr>
        <p:spPr>
          <a:xfrm rot="1606931">
            <a:off x="4872267" y="5905536"/>
            <a:ext cx="132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7AA5EE-A0FC-D845-922C-523BC81FC3AE}"/>
              </a:ext>
            </a:extLst>
          </p:cNvPr>
          <p:cNvSpPr/>
          <p:nvPr/>
        </p:nvSpPr>
        <p:spPr>
          <a:xfrm>
            <a:off x="6205777" y="4379844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F28A4D-F222-354C-8EFC-E12D1107D70B}"/>
              </a:ext>
            </a:extLst>
          </p:cNvPr>
          <p:cNvSpPr/>
          <p:nvPr/>
        </p:nvSpPr>
        <p:spPr>
          <a:xfrm>
            <a:off x="6205777" y="493699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8BD814-F316-4442-8D16-6C6757024B30}"/>
              </a:ext>
            </a:extLst>
          </p:cNvPr>
          <p:cNvSpPr/>
          <p:nvPr/>
        </p:nvSpPr>
        <p:spPr>
          <a:xfrm>
            <a:off x="6205776" y="54972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A31845-FB26-6F40-BA09-808D00963B14}"/>
              </a:ext>
            </a:extLst>
          </p:cNvPr>
          <p:cNvSpPr/>
          <p:nvPr/>
        </p:nvSpPr>
        <p:spPr>
          <a:xfrm>
            <a:off x="6202330" y="6044102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7404D4-77FB-554D-9181-2F1A8C53903E}"/>
              </a:ext>
            </a:extLst>
          </p:cNvPr>
          <p:cNvSpPr txBox="1"/>
          <p:nvPr/>
        </p:nvSpPr>
        <p:spPr>
          <a:xfrm rot="2676088">
            <a:off x="5024888" y="4725278"/>
            <a:ext cx="118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79288F-47B3-E942-BC58-DB9728785DFC}"/>
              </a:ext>
            </a:extLst>
          </p:cNvPr>
          <p:cNvSpPr txBox="1"/>
          <p:nvPr/>
        </p:nvSpPr>
        <p:spPr>
          <a:xfrm rot="19965213">
            <a:off x="5177362" y="5155899"/>
            <a:ext cx="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0561A3-9039-FE43-9AFA-068A6A09ABDC}"/>
              </a:ext>
            </a:extLst>
          </p:cNvPr>
          <p:cNvSpPr txBox="1"/>
          <p:nvPr/>
        </p:nvSpPr>
        <p:spPr>
          <a:xfrm>
            <a:off x="5073836" y="4231115"/>
            <a:ext cx="1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BB8419-E968-2744-8198-56DFE7D2BC12}"/>
              </a:ext>
            </a:extLst>
          </p:cNvPr>
          <p:cNvCxnSpPr/>
          <p:nvPr/>
        </p:nvCxnSpPr>
        <p:spPr>
          <a:xfrm flipV="1">
            <a:off x="5095595" y="4529886"/>
            <a:ext cx="1110182" cy="109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9A07BC-9443-6942-8814-6BB3231A8BBF}"/>
              </a:ext>
            </a:extLst>
          </p:cNvPr>
          <p:cNvCxnSpPr>
            <a:cxnSpLocks/>
          </p:cNvCxnSpPr>
          <p:nvPr/>
        </p:nvCxnSpPr>
        <p:spPr>
          <a:xfrm>
            <a:off x="5077284" y="4529886"/>
            <a:ext cx="1128492" cy="111741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18FA9A-EE9F-8D46-9872-31278B53F260}"/>
              </a:ext>
            </a:extLst>
          </p:cNvPr>
          <p:cNvCxnSpPr/>
          <p:nvPr/>
        </p:nvCxnSpPr>
        <p:spPr>
          <a:xfrm flipV="1">
            <a:off x="5093731" y="5086528"/>
            <a:ext cx="1103923" cy="55858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7F25A2-A1AC-E54C-A8D6-727835890188}"/>
              </a:ext>
            </a:extLst>
          </p:cNvPr>
          <p:cNvCxnSpPr/>
          <p:nvPr/>
        </p:nvCxnSpPr>
        <p:spPr>
          <a:xfrm>
            <a:off x="5095644" y="5645431"/>
            <a:ext cx="1106686" cy="548713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D3FAF63-904B-8C47-870F-318D72115DE0}"/>
              </a:ext>
            </a:extLst>
          </p:cNvPr>
          <p:cNvSpPr/>
          <p:nvPr/>
        </p:nvSpPr>
        <p:spPr>
          <a:xfrm>
            <a:off x="7631238" y="4392421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46F24A-96FC-DF4C-8E4D-47E2D5D1389A}"/>
              </a:ext>
            </a:extLst>
          </p:cNvPr>
          <p:cNvSpPr/>
          <p:nvPr/>
        </p:nvSpPr>
        <p:spPr>
          <a:xfrm>
            <a:off x="7631238" y="494957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3C0F34-3646-844E-B3FE-1CE8DAA4432A}"/>
              </a:ext>
            </a:extLst>
          </p:cNvPr>
          <p:cNvSpPr/>
          <p:nvPr/>
        </p:nvSpPr>
        <p:spPr>
          <a:xfrm>
            <a:off x="7631237" y="550983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BB6A4-010F-A545-9BD7-801F05870A06}"/>
              </a:ext>
            </a:extLst>
          </p:cNvPr>
          <p:cNvSpPr/>
          <p:nvPr/>
        </p:nvSpPr>
        <p:spPr>
          <a:xfrm>
            <a:off x="7627791" y="605667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FE476D-EC01-5946-9039-64909B4A7BB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502745" y="4542463"/>
            <a:ext cx="1128493" cy="557149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554CF7-4CC0-2443-8D05-F9802D98293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502745" y="5099612"/>
            <a:ext cx="1128492" cy="56026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C454FF-054A-0C45-8D99-737D1B3B99A7}"/>
              </a:ext>
            </a:extLst>
          </p:cNvPr>
          <p:cNvCxnSpPr>
            <a:cxnSpLocks/>
            <a:stCxn id="76" idx="3"/>
            <a:endCxn id="41" idx="1"/>
          </p:cNvCxnSpPr>
          <p:nvPr/>
        </p:nvCxnSpPr>
        <p:spPr>
          <a:xfrm flipV="1">
            <a:off x="6494603" y="5099612"/>
            <a:ext cx="1136635" cy="1094532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1AA3EF-D722-3540-9867-3156805E7329}"/>
              </a:ext>
            </a:extLst>
          </p:cNvPr>
          <p:cNvCxnSpPr>
            <a:cxnSpLocks/>
            <a:stCxn id="76" idx="3"/>
            <a:endCxn id="44" idx="1"/>
          </p:cNvCxnSpPr>
          <p:nvPr/>
        </p:nvCxnSpPr>
        <p:spPr>
          <a:xfrm>
            <a:off x="6494603" y="6194144"/>
            <a:ext cx="1133188" cy="12577"/>
          </a:xfrm>
          <a:prstGeom prst="straightConnector1">
            <a:avLst/>
          </a:prstGeom>
          <a:ln w="76200"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D6C64B-CF49-414F-886A-D00C94E54330}"/>
              </a:ext>
            </a:extLst>
          </p:cNvPr>
          <p:cNvSpPr txBox="1"/>
          <p:nvPr/>
        </p:nvSpPr>
        <p:spPr>
          <a:xfrm rot="20036032">
            <a:off x="6508423" y="4512044"/>
            <a:ext cx="10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380F68-3AB9-6F47-86A3-A3B6819ED6E5}"/>
              </a:ext>
            </a:extLst>
          </p:cNvPr>
          <p:cNvSpPr txBox="1"/>
          <p:nvPr/>
        </p:nvSpPr>
        <p:spPr>
          <a:xfrm rot="1418318">
            <a:off x="6528891" y="4995030"/>
            <a:ext cx="679509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F24D4C-9554-704F-AA36-9ED05F912E45}"/>
              </a:ext>
            </a:extLst>
          </p:cNvPr>
          <p:cNvSpPr txBox="1"/>
          <p:nvPr/>
        </p:nvSpPr>
        <p:spPr>
          <a:xfrm rot="18917878">
            <a:off x="6436710" y="5688997"/>
            <a:ext cx="120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2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1E5BE2-BEA1-F14B-BA57-78805EFE6338}"/>
              </a:ext>
            </a:extLst>
          </p:cNvPr>
          <p:cNvSpPr txBox="1"/>
          <p:nvPr/>
        </p:nvSpPr>
        <p:spPr>
          <a:xfrm>
            <a:off x="6398142" y="6244455"/>
            <a:ext cx="125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B69AE57C-DAF4-A342-9660-B579C4311FCC}"/>
              </a:ext>
            </a:extLst>
          </p:cNvPr>
          <p:cNvSpPr txBox="1">
            <a:spLocks/>
          </p:cNvSpPr>
          <p:nvPr/>
        </p:nvSpPr>
        <p:spPr bwMode="auto">
          <a:xfrm>
            <a:off x="785898" y="3461257"/>
            <a:ext cx="7134166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00	      11		01	       10</a:t>
            </a:r>
          </a:p>
        </p:txBody>
      </p:sp>
    </p:spTree>
    <p:extLst>
      <p:ext uri="{BB962C8B-B14F-4D97-AF65-F5344CB8AC3E}">
        <p14:creationId xmlns:p14="http://schemas.microsoft.com/office/powerpoint/2010/main" val="156916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9830E-AEC0-5B4D-A9C1-BDE0CCC0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Sender</a:t>
            </a:r>
            <a:r>
              <a:rPr lang="en-US" dirty="0"/>
              <a:t> transmits </a:t>
            </a:r>
            <a:r>
              <a:rPr lang="en-US" b="1" dirty="0"/>
              <a:t>two 0 data bits </a:t>
            </a:r>
            <a:r>
              <a:rPr lang="en-US" dirty="0"/>
              <a:t>at end of data</a:t>
            </a:r>
          </a:p>
          <a:p>
            <a:endParaRPr lang="en-US" b="1" dirty="0"/>
          </a:p>
          <a:p>
            <a:r>
              <a:rPr lang="en-US" b="1" dirty="0"/>
              <a:t>Receiver</a:t>
            </a:r>
            <a:r>
              <a:rPr lang="en-US" dirty="0"/>
              <a:t> uses the following trellis at end: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After termination only one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trellis survivor path </a:t>
            </a:r>
            <a:r>
              <a:rPr lang="en-US" dirty="0"/>
              <a:t>remains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rgbClr val="00B050"/>
                </a:solidFill>
              </a:rPr>
              <a:t>make better bit decisions at end of data </a:t>
            </a:r>
            <a:r>
              <a:rPr lang="en-US" dirty="0"/>
              <a:t>based on this sole survivor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686B6-EA85-D24A-9A62-EDAA9713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96626-1D72-3C48-8AA5-62DD0AE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the code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AA5550-84A3-4F4E-B200-37A5DECEFBEA}"/>
              </a:ext>
            </a:extLst>
          </p:cNvPr>
          <p:cNvGrpSpPr/>
          <p:nvPr/>
        </p:nvGrpSpPr>
        <p:grpSpPr>
          <a:xfrm>
            <a:off x="2215085" y="3099664"/>
            <a:ext cx="4637630" cy="1578159"/>
            <a:chOff x="3376220" y="1966900"/>
            <a:chExt cx="4637630" cy="1578159"/>
          </a:xfrm>
        </p:grpSpPr>
        <p:sp>
          <p:nvSpPr>
            <p:cNvPr id="5" name="Content Placeholder 4">
              <a:extLst>
                <a:ext uri="{FF2B5EF4-FFF2-40B4-BE49-F238E27FC236}">
                  <a16:creationId xmlns:a16="http://schemas.microsoft.com/office/drawing/2014/main" id="{D0F0D12A-E99C-6748-8A1D-7DA1E1A262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76220" y="2141916"/>
              <a:ext cx="335973" cy="3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031DE942-F716-114A-9AE5-559D5114B13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6467" y="2508385"/>
              <a:ext cx="335973" cy="3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0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0B807BD4-3C8D-5345-8E72-ED64F2EDFF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3525" y="2850700"/>
              <a:ext cx="335973" cy="3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0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8CD38DBC-C21B-E343-AA5E-16B91B9351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92288" y="3213491"/>
              <a:ext cx="335973" cy="3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>
              <a:lvl1pPr marL="342900" indent="-3429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42950" indent="-28575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2pPr>
              <a:lvl3pPr marL="11430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•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3pPr>
              <a:lvl4pPr marL="16002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–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4pPr>
              <a:lvl5pPr marL="2057400" indent="-228600" algn="l" defTabSz="457200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" charset="0"/>
                <a:buChar char="»"/>
                <a:defRPr sz="2600" kern="1200" spc="-50">
                  <a:solidFill>
                    <a:schemeClr val="tx1"/>
                  </a:solidFill>
                  <a:latin typeface="+mn-lt"/>
                  <a:ea typeface="ＭＳ Ｐゴシック" pitchFamily="-1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1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B6A511-0687-A740-9E13-08F52CDD9B51}"/>
                </a:ext>
              </a:extLst>
            </p:cNvPr>
            <p:cNvSpPr/>
            <p:nvPr/>
          </p:nvSpPr>
          <p:spPr>
            <a:xfrm>
              <a:off x="3784573" y="2179204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B4B8BE-59A6-904E-AC92-8AC13FAD1D85}"/>
                </a:ext>
              </a:extLst>
            </p:cNvPr>
            <p:cNvSpPr/>
            <p:nvPr/>
          </p:nvSpPr>
          <p:spPr>
            <a:xfrm>
              <a:off x="3784573" y="2874328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ECC895-FB80-C945-8069-CA5B6E86668E}"/>
                </a:ext>
              </a:extLst>
            </p:cNvPr>
            <p:cNvSpPr/>
            <p:nvPr/>
          </p:nvSpPr>
          <p:spPr>
            <a:xfrm>
              <a:off x="5809654" y="2179204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0EF383-E305-064A-AC91-253A46B404A2}"/>
                </a:ext>
              </a:extLst>
            </p:cNvPr>
            <p:cNvSpPr/>
            <p:nvPr/>
          </p:nvSpPr>
          <p:spPr>
            <a:xfrm>
              <a:off x="5809654" y="2526478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3DC133-BD88-414B-B2CF-42A994B61EEE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966749" y="2272726"/>
              <a:ext cx="1842905" cy="1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54892B-A2DF-8443-8DC6-E9238DC466F6}"/>
                </a:ext>
              </a:extLst>
            </p:cNvPr>
            <p:cNvCxnSpPr>
              <a:cxnSpLocks/>
              <a:stCxn id="34" idx="3"/>
              <a:endCxn id="14" idx="1"/>
            </p:cNvCxnSpPr>
            <p:nvPr/>
          </p:nvCxnSpPr>
          <p:spPr>
            <a:xfrm flipV="1">
              <a:off x="3969808" y="2272726"/>
              <a:ext cx="1839845" cy="346602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EE9D18-4F3E-F14F-98D3-D15FCE83EB0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966749" y="2619684"/>
              <a:ext cx="1837842" cy="34816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27E9BA-EA76-254E-B237-077E82455E0B}"/>
                </a:ext>
              </a:extLst>
            </p:cNvPr>
            <p:cNvCxnSpPr>
              <a:cxnSpLocks/>
              <a:stCxn id="33" idx="3"/>
              <a:endCxn id="15" idx="1"/>
            </p:cNvCxnSpPr>
            <p:nvPr/>
          </p:nvCxnSpPr>
          <p:spPr>
            <a:xfrm flipV="1">
              <a:off x="3969379" y="2620000"/>
              <a:ext cx="1840275" cy="687013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4CF09C-4F4A-8B46-BA1C-ACEBAFE4D986}"/>
                </a:ext>
              </a:extLst>
            </p:cNvPr>
            <p:cNvSpPr txBox="1"/>
            <p:nvPr/>
          </p:nvSpPr>
          <p:spPr>
            <a:xfrm>
              <a:off x="4391180" y="1966900"/>
              <a:ext cx="788538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7594A2-DEB1-E446-B61A-96B0C9B5B02B}"/>
                </a:ext>
              </a:extLst>
            </p:cNvPr>
            <p:cNvSpPr txBox="1"/>
            <p:nvPr/>
          </p:nvSpPr>
          <p:spPr>
            <a:xfrm rot="20917975">
              <a:off x="4980830" y="2336366"/>
              <a:ext cx="654822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53532D-1CDF-6A4D-AA48-D6F93E83D148}"/>
                </a:ext>
              </a:extLst>
            </p:cNvPr>
            <p:cNvSpPr txBox="1"/>
            <p:nvPr/>
          </p:nvSpPr>
          <p:spPr>
            <a:xfrm rot="20978293">
              <a:off x="4331300" y="2546730"/>
              <a:ext cx="705449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0/01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9A49D2-B460-8749-80FA-42952AB7239E}"/>
                </a:ext>
              </a:extLst>
            </p:cNvPr>
            <p:cNvSpPr txBox="1"/>
            <p:nvPr/>
          </p:nvSpPr>
          <p:spPr>
            <a:xfrm rot="20356637">
              <a:off x="4435175" y="2973512"/>
              <a:ext cx="730850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666A63-4238-9B40-9A7D-76E5321F8E9B}"/>
                </a:ext>
              </a:extLst>
            </p:cNvPr>
            <p:cNvSpPr/>
            <p:nvPr/>
          </p:nvSpPr>
          <p:spPr>
            <a:xfrm>
              <a:off x="3787204" y="3213491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DB134-D0EC-3940-8E7A-8A3B8CDC9159}"/>
                </a:ext>
              </a:extLst>
            </p:cNvPr>
            <p:cNvSpPr/>
            <p:nvPr/>
          </p:nvSpPr>
          <p:spPr>
            <a:xfrm>
              <a:off x="3787633" y="2525806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F4FF67-BAB0-E340-8BEE-708792D9C53A}"/>
                </a:ext>
              </a:extLst>
            </p:cNvPr>
            <p:cNvSpPr/>
            <p:nvPr/>
          </p:nvSpPr>
          <p:spPr>
            <a:xfrm>
              <a:off x="7831675" y="2178627"/>
              <a:ext cx="182175" cy="187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594111-A93E-1A48-AC9F-E341654C122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5988770" y="2272149"/>
              <a:ext cx="1842905" cy="1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99B757-4592-E540-AC81-DB39B6D76B59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5991829" y="2272149"/>
              <a:ext cx="1839845" cy="346602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29516F-C8D9-8F4C-BE48-1D4AB9DBBF55}"/>
                </a:ext>
              </a:extLst>
            </p:cNvPr>
            <p:cNvSpPr txBox="1"/>
            <p:nvPr/>
          </p:nvSpPr>
          <p:spPr>
            <a:xfrm>
              <a:off x="6467792" y="1966900"/>
              <a:ext cx="788538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0/00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399283-1D5A-3842-9D2B-4897784B3B2E}"/>
                </a:ext>
              </a:extLst>
            </p:cNvPr>
            <p:cNvSpPr txBox="1"/>
            <p:nvPr/>
          </p:nvSpPr>
          <p:spPr>
            <a:xfrm rot="20917975">
              <a:off x="6611682" y="2421961"/>
              <a:ext cx="654822" cy="21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0/11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996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4E4E-EDFA-4F4E-81BE-620402D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2102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Punctured bits are never transmitted</a:t>
            </a:r>
          </a:p>
          <a:p>
            <a:endParaRPr lang="en-US" dirty="0"/>
          </a:p>
          <a:p>
            <a:r>
              <a:rPr lang="en-US" dirty="0"/>
              <a:t>Branch metric measures dissimilarity only between </a:t>
            </a:r>
            <a:r>
              <a:rPr lang="en-US" b="1" dirty="0"/>
              <a:t>received and</a:t>
            </a:r>
            <a:r>
              <a:rPr lang="en-US" dirty="0"/>
              <a:t> </a:t>
            </a:r>
            <a:r>
              <a:rPr lang="en-US" b="1" dirty="0"/>
              <a:t>transmitted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unpunctured</a:t>
            </a:r>
            <a:r>
              <a:rPr lang="en-US" dirty="0"/>
              <a:t> </a:t>
            </a:r>
            <a:r>
              <a:rPr lang="en-US" b="1" dirty="0"/>
              <a:t>bits</a:t>
            </a:r>
          </a:p>
          <a:p>
            <a:pPr lvl="1"/>
            <a:r>
              <a:rPr lang="en-US" dirty="0"/>
              <a:t>Same path metric, same Viterbi algorithm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Lose</a:t>
            </a:r>
            <a:r>
              <a:rPr lang="en-US" dirty="0"/>
              <a:t> some </a:t>
            </a:r>
            <a:r>
              <a:rPr lang="en-US" b="1" dirty="0"/>
              <a:t>error correction capability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EED79-951C-764A-B7FE-E00F29E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A63897-1495-3D42-BEA8-442E933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with a Punctured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396B1-B89E-E140-8B51-0A1B9E26F5BB}"/>
              </a:ext>
            </a:extLst>
          </p:cNvPr>
          <p:cNvSpPr txBox="1">
            <a:spLocks/>
          </p:cNvSpPr>
          <p:nvPr/>
        </p:nvSpPr>
        <p:spPr bwMode="auto">
          <a:xfrm>
            <a:off x="2301214" y="3617203"/>
            <a:ext cx="328468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Received:           0</a:t>
            </a:r>
            <a:r>
              <a:rPr lang="en-US" altLang="zh-CN" sz="2400" dirty="0"/>
              <a:t>-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1A26A-CEF4-D04F-B852-76F7575404E1}"/>
              </a:ext>
            </a:extLst>
          </p:cNvPr>
          <p:cNvSpPr txBox="1">
            <a:spLocks/>
          </p:cNvSpPr>
          <p:nvPr/>
        </p:nvSpPr>
        <p:spPr bwMode="auto">
          <a:xfrm>
            <a:off x="2585446" y="4156664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2B714-21ED-7A43-88FB-C74FB282BF80}"/>
              </a:ext>
            </a:extLst>
          </p:cNvPr>
          <p:cNvSpPr txBox="1">
            <a:spLocks/>
          </p:cNvSpPr>
          <p:nvPr/>
        </p:nvSpPr>
        <p:spPr bwMode="auto">
          <a:xfrm>
            <a:off x="2601886" y="4744610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065AD22-1A5F-C84D-9E9F-2FEB598A0871}"/>
              </a:ext>
            </a:extLst>
          </p:cNvPr>
          <p:cNvSpPr txBox="1">
            <a:spLocks/>
          </p:cNvSpPr>
          <p:nvPr/>
        </p:nvSpPr>
        <p:spPr bwMode="auto">
          <a:xfrm>
            <a:off x="2597166" y="5293802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6F7E77-DB00-BF4A-942D-1706614E3F2D}"/>
              </a:ext>
            </a:extLst>
          </p:cNvPr>
          <p:cNvSpPr txBox="1">
            <a:spLocks/>
          </p:cNvSpPr>
          <p:nvPr/>
        </p:nvSpPr>
        <p:spPr bwMode="auto">
          <a:xfrm>
            <a:off x="2611225" y="5875846"/>
            <a:ext cx="539019" cy="5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3B00D-FC29-F54A-A25E-C462F1C8EF2C}"/>
              </a:ext>
            </a:extLst>
          </p:cNvPr>
          <p:cNvSpPr/>
          <p:nvPr/>
        </p:nvSpPr>
        <p:spPr>
          <a:xfrm>
            <a:off x="3240588" y="4216487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1DE14-1C03-DA42-8359-545F64E5FB10}"/>
              </a:ext>
            </a:extLst>
          </p:cNvPr>
          <p:cNvSpPr/>
          <p:nvPr/>
        </p:nvSpPr>
        <p:spPr>
          <a:xfrm>
            <a:off x="3240588" y="5331710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3A8CD9C-5BCC-DD45-BDA7-E8EFD557AD52}"/>
              </a:ext>
            </a:extLst>
          </p:cNvPr>
          <p:cNvSpPr/>
          <p:nvPr/>
        </p:nvSpPr>
        <p:spPr>
          <a:xfrm>
            <a:off x="2301522" y="4245113"/>
            <a:ext cx="182955" cy="1931380"/>
          </a:xfrm>
          <a:prstGeom prst="leftBrace">
            <a:avLst>
              <a:gd name="adj1" fmla="val 33713"/>
              <a:gd name="adj2" fmla="val 50000"/>
            </a:avLst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E63C-5E86-1C4D-904B-34B3E58A9909}"/>
              </a:ext>
            </a:extLst>
          </p:cNvPr>
          <p:cNvSpPr txBox="1"/>
          <p:nvPr/>
        </p:nvSpPr>
        <p:spPr>
          <a:xfrm rot="16200000">
            <a:off x="1590223" y="49881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8EEDB-2A78-F245-BE43-E3066414B445}"/>
              </a:ext>
            </a:extLst>
          </p:cNvPr>
          <p:cNvSpPr txBox="1"/>
          <p:nvPr/>
        </p:nvSpPr>
        <p:spPr>
          <a:xfrm rot="615986">
            <a:off x="4981627" y="5539365"/>
            <a:ext cx="104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C36336-DE42-E146-A62B-6EAAC8E70DC4}"/>
              </a:ext>
            </a:extLst>
          </p:cNvPr>
          <p:cNvSpPr/>
          <p:nvPr/>
        </p:nvSpPr>
        <p:spPr>
          <a:xfrm>
            <a:off x="6489527" y="4216488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DCA2EE-5EB6-9E4D-BB8A-52677808DEA4}"/>
              </a:ext>
            </a:extLst>
          </p:cNvPr>
          <p:cNvSpPr/>
          <p:nvPr/>
        </p:nvSpPr>
        <p:spPr>
          <a:xfrm>
            <a:off x="6489527" y="4773637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66820-4949-D948-9437-D24D6C4EEA0B}"/>
              </a:ext>
            </a:extLst>
          </p:cNvPr>
          <p:cNvSpPr/>
          <p:nvPr/>
        </p:nvSpPr>
        <p:spPr>
          <a:xfrm>
            <a:off x="6489526" y="5333903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C0D874-9A6A-CF44-A027-5961A93F9E3B}"/>
              </a:ext>
            </a:extLst>
          </p:cNvPr>
          <p:cNvSpPr/>
          <p:nvPr/>
        </p:nvSpPr>
        <p:spPr>
          <a:xfrm>
            <a:off x="6486080" y="588074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725005-D528-384A-80F3-D56DB9011F1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532861" y="4366529"/>
            <a:ext cx="2956666" cy="1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CC94F8-77CC-1942-BAE6-CB1877EDA65D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3532861" y="4366529"/>
            <a:ext cx="2956665" cy="111741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4BAB24-6C78-C841-B7D1-49E175E099D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 flipV="1">
            <a:off x="3537770" y="4366530"/>
            <a:ext cx="2951757" cy="556071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0A52F3-9F67-0549-A3E9-A96381DEBBB5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3537770" y="4922601"/>
            <a:ext cx="2951756" cy="561344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5A7121-BB4A-4244-9B0D-06D438FADA1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32861" y="4923172"/>
            <a:ext cx="2948543" cy="55858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8AD8E9-08EC-D346-A985-2252B08B1E1B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3532861" y="5481752"/>
            <a:ext cx="2953219" cy="549036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B89615-8055-614D-A9B5-618BFDF501BD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3537081" y="4923679"/>
            <a:ext cx="2952446" cy="1102209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FB7D27-55EF-D14F-9320-A2E80EF4809A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3537081" y="6025888"/>
            <a:ext cx="2948999" cy="4900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AB6E38-E6CC-494E-991C-271AF819BA0B}"/>
              </a:ext>
            </a:extLst>
          </p:cNvPr>
          <p:cNvSpPr txBox="1"/>
          <p:nvPr/>
        </p:nvSpPr>
        <p:spPr>
          <a:xfrm>
            <a:off x="4213798" y="4073516"/>
            <a:ext cx="126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84733-6E64-E54B-8C57-202D7BAFA90D}"/>
              </a:ext>
            </a:extLst>
          </p:cNvPr>
          <p:cNvSpPr txBox="1"/>
          <p:nvPr/>
        </p:nvSpPr>
        <p:spPr>
          <a:xfrm rot="1231102">
            <a:off x="4154235" y="4498558"/>
            <a:ext cx="103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D1570-A695-BF4D-956E-DD4287E83753}"/>
              </a:ext>
            </a:extLst>
          </p:cNvPr>
          <p:cNvSpPr txBox="1"/>
          <p:nvPr/>
        </p:nvSpPr>
        <p:spPr>
          <a:xfrm rot="20917975">
            <a:off x="5159803" y="4468631"/>
            <a:ext cx="10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AE0B4-99DD-F447-A14B-AA1844BC90A0}"/>
              </a:ext>
            </a:extLst>
          </p:cNvPr>
          <p:cNvSpPr txBox="1"/>
          <p:nvPr/>
        </p:nvSpPr>
        <p:spPr>
          <a:xfrm rot="676777">
            <a:off x="4123175" y="4852685"/>
            <a:ext cx="1150053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1/00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941DC9-AB34-5148-B766-4960E7A811F4}"/>
              </a:ext>
            </a:extLst>
          </p:cNvPr>
          <p:cNvSpPr txBox="1"/>
          <p:nvPr/>
        </p:nvSpPr>
        <p:spPr>
          <a:xfrm rot="20978293">
            <a:off x="3519418" y="5102130"/>
            <a:ext cx="113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0/01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0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7902DE-A8C3-824C-A5E7-1802D2456CF2}"/>
              </a:ext>
            </a:extLst>
          </p:cNvPr>
          <p:cNvSpPr txBox="1"/>
          <p:nvPr/>
        </p:nvSpPr>
        <p:spPr>
          <a:xfrm>
            <a:off x="4426873" y="6004460"/>
            <a:ext cx="100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4E65B3-34A6-E14A-BEDD-2D02F28C6700}"/>
              </a:ext>
            </a:extLst>
          </p:cNvPr>
          <p:cNvSpPr txBox="1"/>
          <p:nvPr/>
        </p:nvSpPr>
        <p:spPr>
          <a:xfrm rot="20356637">
            <a:off x="3680653" y="5456486"/>
            <a:ext cx="117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0/10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1</a:t>
            </a:r>
            <a:endParaRPr 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7C6F7D-58F6-1446-A2F6-ACEF4ABDBB06}"/>
              </a:ext>
            </a:extLst>
          </p:cNvPr>
          <p:cNvSpPr/>
          <p:nvPr/>
        </p:nvSpPr>
        <p:spPr>
          <a:xfrm>
            <a:off x="3244808" y="5875846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C65FA0-9928-BC41-A27A-484B8FC2CE08}"/>
              </a:ext>
            </a:extLst>
          </p:cNvPr>
          <p:cNvSpPr/>
          <p:nvPr/>
        </p:nvSpPr>
        <p:spPr>
          <a:xfrm>
            <a:off x="3245497" y="4772559"/>
            <a:ext cx="292273" cy="3000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188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data using convolutional codes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Decoding convolutional codes: Viterbi Algorithm</a:t>
            </a:r>
          </a:p>
          <a:p>
            <a:pPr marL="914400" lvl="1" indent="-514350"/>
            <a:r>
              <a:rPr lang="en-US" b="1" dirty="0"/>
              <a:t>Hard decision decoding</a:t>
            </a:r>
          </a:p>
          <a:p>
            <a:pPr marL="1314450" lvl="2" indent="-514350"/>
            <a:r>
              <a:rPr lang="en-US" b="1" dirty="0"/>
              <a:t>Error correcting capability</a:t>
            </a:r>
          </a:p>
          <a:p>
            <a:pPr marL="914400" lvl="1" indent="-514350"/>
            <a:r>
              <a:rPr lang="en-US" dirty="0"/>
              <a:t>Soft decision decoding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552995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04D3-9C60-BD48-B35E-29F45CAF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011366"/>
          </a:xfrm>
        </p:spPr>
        <p:txBody>
          <a:bodyPr>
            <a:normAutofit/>
          </a:bodyPr>
          <a:lstStyle/>
          <a:p>
            <a:r>
              <a:rPr lang="en-US" sz="2400" dirty="0"/>
              <a:t>Think back to the encoder; </a:t>
            </a:r>
            <a:r>
              <a:rPr lang="en-US" sz="2400" b="1" dirty="0">
                <a:highlight>
                  <a:srgbClr val="FFFF00"/>
                </a:highlight>
              </a:rPr>
              <a:t>linearity property:</a:t>
            </a:r>
          </a:p>
          <a:p>
            <a:pPr lvl="1"/>
            <a:r>
              <a:rPr lang="en-US" sz="2400" dirty="0"/>
              <a:t>Message </a:t>
            </a:r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Coded bits </a:t>
            </a:r>
            <a:r>
              <a:rPr lang="en-US" sz="2400" i="1" dirty="0">
                <a:sym typeface="Wingdings" pitchFamily="2" charset="2"/>
              </a:rPr>
              <a:t>c</a:t>
            </a:r>
            <a:r>
              <a:rPr lang="en-US" sz="2400" baseline="-25000" dirty="0">
                <a:sym typeface="Wingdings" pitchFamily="2" charset="2"/>
              </a:rPr>
              <a:t>1</a:t>
            </a:r>
          </a:p>
          <a:p>
            <a:pPr lvl="1"/>
            <a:r>
              <a:rPr lang="en-US" sz="2400" dirty="0">
                <a:sym typeface="Wingdings" pitchFamily="2" charset="2"/>
              </a:rPr>
              <a:t>Message m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Coded bits c</a:t>
            </a:r>
            <a:r>
              <a:rPr lang="en-US" sz="2400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US" sz="2400" dirty="0">
                <a:sym typeface="Wingdings" pitchFamily="2" charset="2"/>
              </a:rPr>
              <a:t>Message m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⨁ m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Coded bits c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⨁ c</a:t>
            </a:r>
            <a:r>
              <a:rPr lang="en-US" sz="2400" baseline="-25000" dirty="0">
                <a:sym typeface="Wingdings" pitchFamily="2" charset="2"/>
              </a:rPr>
              <a:t>2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So, 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sym typeface="Wingdings" pitchFamily="2" charset="2"/>
              </a:rPr>
              <a:t>d</a:t>
            </a:r>
            <a:r>
              <a:rPr lang="en-US" sz="2400" b="1" baseline="-25000" dirty="0">
                <a:solidFill>
                  <a:srgbClr val="0070C0"/>
                </a:solidFill>
                <a:highlight>
                  <a:srgbClr val="FFFF00"/>
                </a:highlight>
                <a:sym typeface="Wingdings" pitchFamily="2" charset="2"/>
              </a:rPr>
              <a:t>min</a:t>
            </a:r>
            <a:r>
              <a:rPr lang="en-US" sz="2400" dirty="0">
                <a:sym typeface="Wingdings" pitchFamily="2" charset="2"/>
              </a:rPr>
              <a:t> = minimum distance between </a:t>
            </a:r>
            <a:r>
              <a:rPr lang="en-US" sz="2400" b="1" dirty="0">
                <a:sym typeface="Wingdings" pitchFamily="2" charset="2"/>
              </a:rPr>
              <a:t>000...000 </a:t>
            </a:r>
            <a:r>
              <a:rPr lang="en-US" sz="2400" dirty="0">
                <a:sym typeface="Wingdings" pitchFamily="2" charset="2"/>
              </a:rPr>
              <a:t>codeword and </a:t>
            </a:r>
            <a:r>
              <a:rPr lang="en-US" sz="2400" b="1" dirty="0">
                <a:sym typeface="Wingdings" pitchFamily="2" charset="2"/>
              </a:rPr>
              <a:t>codeword with fewest 1s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6EE76-00A9-BE40-86AD-F976BEFC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E1B2-746D-CD43-96F4-CBD52E1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bit errors can we correct?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C47DDB-B174-8B4E-A60F-0576090535B6}"/>
              </a:ext>
            </a:extLst>
          </p:cNvPr>
          <p:cNvGrpSpPr/>
          <p:nvPr/>
        </p:nvGrpSpPr>
        <p:grpSpPr>
          <a:xfrm>
            <a:off x="3100372" y="3100476"/>
            <a:ext cx="2867056" cy="2033966"/>
            <a:chOff x="1383838" y="2089213"/>
            <a:chExt cx="6062708" cy="4301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AB9340-7CBB-E44D-B0FB-334DEB56BAB0}"/>
                </a:ext>
              </a:extLst>
            </p:cNvPr>
            <p:cNvSpPr/>
            <p:nvPr/>
          </p:nvSpPr>
          <p:spPr>
            <a:xfrm>
              <a:off x="231471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D7C19-8927-7047-9A0E-B920F17E5253}"/>
                </a:ext>
              </a:extLst>
            </p:cNvPr>
            <p:cNvSpPr/>
            <p:nvPr/>
          </p:nvSpPr>
          <p:spPr>
            <a:xfrm>
              <a:off x="278124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816E13-464D-E149-B366-0B73199CC3FE}"/>
                </a:ext>
              </a:extLst>
            </p:cNvPr>
            <p:cNvSpPr/>
            <p:nvPr/>
          </p:nvSpPr>
          <p:spPr>
            <a:xfrm>
              <a:off x="324777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2D50F8-899E-134E-8DF1-FDCD39BF5F86}"/>
                </a:ext>
              </a:extLst>
            </p:cNvPr>
            <p:cNvSpPr/>
            <p:nvPr/>
          </p:nvSpPr>
          <p:spPr>
            <a:xfrm>
              <a:off x="371430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CDE0CA-B4EB-974C-BA33-32BE15C629CA}"/>
                </a:ext>
              </a:extLst>
            </p:cNvPr>
            <p:cNvSpPr/>
            <p:nvPr/>
          </p:nvSpPr>
          <p:spPr>
            <a:xfrm>
              <a:off x="418083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99A699-B55B-D54D-A4B8-522DAF8903DD}"/>
                </a:ext>
              </a:extLst>
            </p:cNvPr>
            <p:cNvSpPr/>
            <p:nvPr/>
          </p:nvSpPr>
          <p:spPr>
            <a:xfrm>
              <a:off x="464736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458B59-A117-9344-82B1-AC6A510F4866}"/>
                </a:ext>
              </a:extLst>
            </p:cNvPr>
            <p:cNvSpPr/>
            <p:nvPr/>
          </p:nvSpPr>
          <p:spPr>
            <a:xfrm>
              <a:off x="511389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111D2A-DB3A-D14B-A0F0-AE99D8AFFB2F}"/>
                </a:ext>
              </a:extLst>
            </p:cNvPr>
            <p:cNvSpPr/>
            <p:nvPr/>
          </p:nvSpPr>
          <p:spPr>
            <a:xfrm>
              <a:off x="558042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414508-E8EC-2641-9886-19649B68CE61}"/>
                </a:ext>
              </a:extLst>
            </p:cNvPr>
            <p:cNvSpPr/>
            <p:nvPr/>
          </p:nvSpPr>
          <p:spPr>
            <a:xfrm>
              <a:off x="604695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FA9196-F904-B544-940D-357F413E7BBE}"/>
                </a:ext>
              </a:extLst>
            </p:cNvPr>
            <p:cNvSpPr/>
            <p:nvPr/>
          </p:nvSpPr>
          <p:spPr>
            <a:xfrm>
              <a:off x="651348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B78479-7DEC-EF48-BC06-0A16569D0206}"/>
                </a:ext>
              </a:extLst>
            </p:cNvPr>
            <p:cNvSpPr/>
            <p:nvPr/>
          </p:nvSpPr>
          <p:spPr>
            <a:xfrm>
              <a:off x="6980016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AA4324-E64D-4C42-916C-8413BCE66A2E}"/>
                </a:ext>
              </a:extLst>
            </p:cNvPr>
            <p:cNvSpPr/>
            <p:nvPr/>
          </p:nvSpPr>
          <p:spPr>
            <a:xfrm>
              <a:off x="1850368" y="3677877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975A2B-36F5-E14C-838E-E8266D23C7C3}"/>
                </a:ext>
              </a:extLst>
            </p:cNvPr>
            <p:cNvSpPr/>
            <p:nvPr/>
          </p:nvSpPr>
          <p:spPr>
            <a:xfrm>
              <a:off x="1383838" y="3677562"/>
              <a:ext cx="466530" cy="4851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F445C4-BD56-FC4F-B63A-953DE3F8CFD0}"/>
                </a:ext>
              </a:extLst>
            </p:cNvPr>
            <p:cNvSpPr/>
            <p:nvPr/>
          </p:nvSpPr>
          <p:spPr>
            <a:xfrm>
              <a:off x="3715962" y="3587906"/>
              <a:ext cx="1863458" cy="6645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4FC822-7B0B-8E41-B84F-A18C2BF69724}"/>
                </a:ext>
              </a:extLst>
            </p:cNvPr>
            <p:cNvCxnSpPr/>
            <p:nvPr/>
          </p:nvCxnSpPr>
          <p:spPr>
            <a:xfrm>
              <a:off x="3955015" y="4101565"/>
              <a:ext cx="0" cy="831951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253BFB-BDCE-7C48-A189-F6869D6CBF6A}"/>
                </a:ext>
              </a:extLst>
            </p:cNvPr>
            <p:cNvCxnSpPr/>
            <p:nvPr/>
          </p:nvCxnSpPr>
          <p:spPr>
            <a:xfrm>
              <a:off x="3946837" y="4917077"/>
              <a:ext cx="817792" cy="384137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A7C703-6C42-8147-97E8-382D72F586EC}"/>
                </a:ext>
              </a:extLst>
            </p:cNvPr>
            <p:cNvCxnSpPr/>
            <p:nvPr/>
          </p:nvCxnSpPr>
          <p:spPr>
            <a:xfrm>
              <a:off x="4887304" y="4101565"/>
              <a:ext cx="0" cy="1199649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505E13-5A37-D045-A9FA-CA6B67CC9DFA}"/>
                </a:ext>
              </a:extLst>
            </p:cNvPr>
            <p:cNvCxnSpPr/>
            <p:nvPr/>
          </p:nvCxnSpPr>
          <p:spPr>
            <a:xfrm>
              <a:off x="5343880" y="4108884"/>
              <a:ext cx="0" cy="795288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4D2CD5-F36C-5B4D-9827-60F52F32BDBF}"/>
                </a:ext>
              </a:extLst>
            </p:cNvPr>
            <p:cNvCxnSpPr/>
            <p:nvPr/>
          </p:nvCxnSpPr>
          <p:spPr>
            <a:xfrm flipH="1">
              <a:off x="5000165" y="4884066"/>
              <a:ext cx="343715" cy="417148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299F91-EE5C-5C48-91F9-05D5264856DF}"/>
                </a:ext>
              </a:extLst>
            </p:cNvPr>
            <p:cNvSpPr/>
            <p:nvPr/>
          </p:nvSpPr>
          <p:spPr>
            <a:xfrm>
              <a:off x="4622610" y="5301212"/>
              <a:ext cx="529387" cy="5313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+mn-lt"/>
                </a:rPr>
                <a:t>+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587040-55B4-D246-B361-3946D6DBAA8D}"/>
                </a:ext>
              </a:extLst>
            </p:cNvPr>
            <p:cNvCxnSpPr/>
            <p:nvPr/>
          </p:nvCxnSpPr>
          <p:spPr>
            <a:xfrm>
              <a:off x="4887304" y="5832555"/>
              <a:ext cx="0" cy="554744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5D66D-6550-5540-9A6C-50DC65AF7D32}"/>
                </a:ext>
              </a:extLst>
            </p:cNvPr>
            <p:cNvCxnSpPr/>
            <p:nvPr/>
          </p:nvCxnSpPr>
          <p:spPr>
            <a:xfrm flipH="1">
              <a:off x="4880982" y="6387299"/>
              <a:ext cx="539716" cy="2969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315918-23F5-9A48-8EE1-17E4DB710F28}"/>
                </a:ext>
              </a:extLst>
            </p:cNvPr>
            <p:cNvCxnSpPr/>
            <p:nvPr/>
          </p:nvCxnSpPr>
          <p:spPr>
            <a:xfrm flipH="1" flipV="1">
              <a:off x="3946837" y="3225757"/>
              <a:ext cx="0" cy="564386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3C1772-F530-0147-B547-6C362264A2F4}"/>
                </a:ext>
              </a:extLst>
            </p:cNvPr>
            <p:cNvCxnSpPr/>
            <p:nvPr/>
          </p:nvCxnSpPr>
          <p:spPr>
            <a:xfrm flipH="1" flipV="1">
              <a:off x="4413367" y="2988986"/>
              <a:ext cx="0" cy="796376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00DA44-84DB-6B46-B9BF-8F3A9A5A45B4}"/>
                </a:ext>
              </a:extLst>
            </p:cNvPr>
            <p:cNvCxnSpPr/>
            <p:nvPr/>
          </p:nvCxnSpPr>
          <p:spPr>
            <a:xfrm flipV="1">
              <a:off x="3946820" y="2988355"/>
              <a:ext cx="408913" cy="243354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E4A88C-28A1-4640-861C-4B1ED94FCFE5}"/>
                </a:ext>
              </a:extLst>
            </p:cNvPr>
            <p:cNvSpPr/>
            <p:nvPr/>
          </p:nvSpPr>
          <p:spPr>
            <a:xfrm>
              <a:off x="4131208" y="2457014"/>
              <a:ext cx="529387" cy="5313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+mn-lt"/>
                </a:rPr>
                <a:t>+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81299B1-1ACE-E440-9E16-48661E6E687C}"/>
                </a:ext>
              </a:extLst>
            </p:cNvPr>
            <p:cNvCxnSpPr/>
            <p:nvPr/>
          </p:nvCxnSpPr>
          <p:spPr>
            <a:xfrm>
              <a:off x="4412555" y="2089213"/>
              <a:ext cx="0" cy="367801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307DA0-E412-C14E-9330-9403397BCD3F}"/>
                </a:ext>
              </a:extLst>
            </p:cNvPr>
            <p:cNvCxnSpPr/>
            <p:nvPr/>
          </p:nvCxnSpPr>
          <p:spPr>
            <a:xfrm flipH="1">
              <a:off x="4412555" y="2096699"/>
              <a:ext cx="539716" cy="2969"/>
            </a:xfrm>
            <a:prstGeom prst="line">
              <a:avLst/>
            </a:prstGeom>
            <a:ln>
              <a:prstDash val="solid"/>
              <a:head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692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21D0ED-0717-D14B-859A-31179045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1552855"/>
          </a:xfrm>
        </p:spPr>
        <p:txBody>
          <a:bodyPr/>
          <a:lstStyle/>
          <a:p>
            <a:r>
              <a:rPr lang="en-US" dirty="0"/>
              <a:t>Find path with </a:t>
            </a:r>
            <a:r>
              <a:rPr lang="en-US" b="1" dirty="0">
                <a:highlight>
                  <a:srgbClr val="FFFF00"/>
                </a:highlight>
              </a:rPr>
              <a:t>smallest non-zero path metric</a:t>
            </a:r>
            <a:r>
              <a:rPr lang="en-US" b="1" dirty="0"/>
              <a:t> </a:t>
            </a:r>
            <a:r>
              <a:rPr lang="en-US" dirty="0"/>
              <a:t>going from </a:t>
            </a:r>
            <a:r>
              <a:rPr lang="en-US" b="1" dirty="0">
                <a:solidFill>
                  <a:srgbClr val="0070C0"/>
                </a:solidFill>
              </a:rPr>
              <a:t>first 00</a:t>
            </a:r>
            <a:r>
              <a:rPr lang="en-US" b="1" dirty="0"/>
              <a:t> </a:t>
            </a:r>
            <a:r>
              <a:rPr lang="en-US" dirty="0"/>
              <a:t>state to a </a:t>
            </a:r>
            <a:r>
              <a:rPr lang="en-US" b="1" dirty="0">
                <a:solidFill>
                  <a:srgbClr val="0070C0"/>
                </a:solidFill>
              </a:rPr>
              <a:t>future 00 state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Here, </a:t>
            </a:r>
            <a:r>
              <a:rPr lang="en-US" i="1" dirty="0"/>
              <a:t>d</a:t>
            </a:r>
            <a:r>
              <a:rPr lang="en-US" baseline="-25000" dirty="0"/>
              <a:t>min</a:t>
            </a:r>
            <a:r>
              <a:rPr lang="en-US" dirty="0"/>
              <a:t> = 4, so can correct </a:t>
            </a:r>
            <a:r>
              <a:rPr lang="en-US" b="1" dirty="0"/>
              <a:t>1 error in 8 bits: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1F2E9-00F0-7A42-8872-DDF9C62B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B7CE6-3B0E-8042-AEDB-B7353EA0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Calculating </a:t>
            </a:r>
            <a:r>
              <a:rPr lang="en-US" sz="3400" i="1" dirty="0"/>
              <a:t>d</a:t>
            </a:r>
            <a:r>
              <a:rPr lang="en-US" sz="3400" baseline="-25000" dirty="0"/>
              <a:t>min</a:t>
            </a:r>
            <a:r>
              <a:rPr lang="en-US" sz="3400" dirty="0"/>
              <a:t> for the convolutional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2BC4-0946-004B-ABD9-35E347CE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" y="3000655"/>
            <a:ext cx="7319309" cy="3388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429E65-755A-B442-8B83-95CDAE07CBA5}"/>
              </a:ext>
            </a:extLst>
          </p:cNvPr>
          <p:cNvSpPr/>
          <p:nvPr/>
        </p:nvSpPr>
        <p:spPr>
          <a:xfrm>
            <a:off x="2404533" y="3955627"/>
            <a:ext cx="311574" cy="169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19B1-7617-1E42-AF80-FDFA13459EC7}"/>
              </a:ext>
            </a:extLst>
          </p:cNvPr>
          <p:cNvSpPr/>
          <p:nvPr/>
        </p:nvSpPr>
        <p:spPr>
          <a:xfrm>
            <a:off x="3356186" y="5117253"/>
            <a:ext cx="311574" cy="169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DBCA8-0562-BE46-8B0D-BE5802EC9FDD}"/>
              </a:ext>
            </a:extLst>
          </p:cNvPr>
          <p:cNvSpPr/>
          <p:nvPr/>
        </p:nvSpPr>
        <p:spPr>
          <a:xfrm>
            <a:off x="4314612" y="5520266"/>
            <a:ext cx="311574" cy="169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28BA0-6932-AE43-8C70-B23103524C3F}"/>
              </a:ext>
            </a:extLst>
          </p:cNvPr>
          <p:cNvSpPr/>
          <p:nvPr/>
        </p:nvSpPr>
        <p:spPr>
          <a:xfrm>
            <a:off x="5266265" y="4290906"/>
            <a:ext cx="311574" cy="169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548EB-053E-CD47-8AF8-5D5A9705F6C0}"/>
              </a:ext>
            </a:extLst>
          </p:cNvPr>
          <p:cNvSpPr/>
          <p:nvPr/>
        </p:nvSpPr>
        <p:spPr>
          <a:xfrm>
            <a:off x="5899571" y="3671146"/>
            <a:ext cx="311574" cy="3318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99DAB-3DF9-854A-B7EF-75B2ADC60279}"/>
              </a:ext>
            </a:extLst>
          </p:cNvPr>
          <p:cNvSpPr/>
          <p:nvPr/>
        </p:nvSpPr>
        <p:spPr>
          <a:xfrm>
            <a:off x="2092959" y="3679681"/>
            <a:ext cx="311574" cy="3318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33597-DDA2-8E4A-BA8D-853D0D62D1B5}"/>
              </a:ext>
            </a:extLst>
          </p:cNvPr>
          <p:cNvCxnSpPr/>
          <p:nvPr/>
        </p:nvCxnSpPr>
        <p:spPr>
          <a:xfrm>
            <a:off x="5266265" y="3845628"/>
            <a:ext cx="633306" cy="0"/>
          </a:xfrm>
          <a:prstGeom prst="straightConnector1">
            <a:avLst/>
          </a:prstGeom>
          <a:ln w="25400"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79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70496-06AC-1645-B3E0-9B4AB840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data using convolutional codes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code rate: Puncturing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Decoding convolutional codes: Viterbi Algorithm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Hard decision decoding</a:t>
            </a:r>
          </a:p>
          <a:p>
            <a:pPr marL="914400" lvl="1" indent="-514350"/>
            <a:r>
              <a:rPr lang="en-US" b="1" dirty="0"/>
              <a:t>Soft decision decoding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E6D7-A04C-7C41-A1B4-2DB059F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DFBE4-1311-DF4C-B55A-780D8C2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48880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B1EF0-2558-BD43-9E7C-B777051A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99596"/>
          </a:xfrm>
        </p:spPr>
        <p:txBody>
          <a:bodyPr>
            <a:normAutofit/>
          </a:bodyPr>
          <a:lstStyle/>
          <a:p>
            <a:r>
              <a:rPr lang="en-US" b="1" dirty="0"/>
              <a:t>Coded bits </a:t>
            </a:r>
            <a:r>
              <a:rPr lang="en-US" dirty="0"/>
              <a:t>are actually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continuously-valued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“voltages”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between </a:t>
            </a:r>
            <a:r>
              <a:rPr lang="en-US" b="1" dirty="0"/>
              <a:t>0.0 V and 1.0 V: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3ADAF-80F3-4B40-A8B2-744295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A528C-C94D-8843-BF2B-400724AB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Today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AB199-0356-664F-A945-0FBA9DBCF213}"/>
              </a:ext>
            </a:extLst>
          </p:cNvPr>
          <p:cNvSpPr/>
          <p:nvPr/>
        </p:nvSpPr>
        <p:spPr>
          <a:xfrm>
            <a:off x="3823072" y="2615884"/>
            <a:ext cx="315310" cy="3268717"/>
          </a:xfrm>
          <a:prstGeom prst="rect">
            <a:avLst/>
          </a:prstGeom>
          <a:gradFill flip="none" rotWithShape="1">
            <a:gsLst>
              <a:gs pos="31000">
                <a:schemeClr val="accent4">
                  <a:lumMod val="0"/>
                  <a:lumOff val="100000"/>
                </a:schemeClr>
              </a:gs>
              <a:gs pos="93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DDB4B-8648-AC44-9A4A-CA4B99C634CA}"/>
              </a:ext>
            </a:extLst>
          </p:cNvPr>
          <p:cNvSpPr txBox="1"/>
          <p:nvPr/>
        </p:nvSpPr>
        <p:spPr>
          <a:xfrm>
            <a:off x="3008146" y="568454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0.0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94E6E-BA1A-9A44-B3FB-C5C69EBB8B80}"/>
              </a:ext>
            </a:extLst>
          </p:cNvPr>
          <p:cNvSpPr txBox="1"/>
          <p:nvPr/>
        </p:nvSpPr>
        <p:spPr>
          <a:xfrm>
            <a:off x="3008147" y="241582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1.0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EE522-E1DC-764A-867A-339F1B5F5C16}"/>
              </a:ext>
            </a:extLst>
          </p:cNvPr>
          <p:cNvSpPr txBox="1"/>
          <p:nvPr/>
        </p:nvSpPr>
        <p:spPr>
          <a:xfrm>
            <a:off x="4425543" y="5684546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Strong “0”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BCD2D-A4B1-4543-BD89-4F4ADEAA5EB0}"/>
              </a:ext>
            </a:extLst>
          </p:cNvPr>
          <p:cNvSpPr txBox="1"/>
          <p:nvPr/>
        </p:nvSpPr>
        <p:spPr>
          <a:xfrm>
            <a:off x="4503193" y="4804304"/>
            <a:ext cx="131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Weak “0”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63044-F5B2-894A-A57D-C1E8DE571F66}"/>
              </a:ext>
            </a:extLst>
          </p:cNvPr>
          <p:cNvSpPr txBox="1"/>
          <p:nvPr/>
        </p:nvSpPr>
        <p:spPr>
          <a:xfrm>
            <a:off x="4511395" y="3391626"/>
            <a:ext cx="131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Weak “1”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F623C-36EB-7942-B5AA-4F3BB183D62F}"/>
              </a:ext>
            </a:extLst>
          </p:cNvPr>
          <p:cNvSpPr txBox="1"/>
          <p:nvPr/>
        </p:nvSpPr>
        <p:spPr>
          <a:xfrm>
            <a:off x="4422337" y="2615884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Strong “1”</a:t>
            </a:r>
          </a:p>
        </p:txBody>
      </p:sp>
    </p:spTree>
    <p:extLst>
      <p:ext uri="{BB962C8B-B14F-4D97-AF65-F5344CB8AC3E}">
        <p14:creationId xmlns:p14="http://schemas.microsoft.com/office/powerpoint/2010/main" val="3473215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Hard Decisions</a:t>
            </a:r>
            <a:endParaRPr lang="en-US" dirty="0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52400" y="1558786"/>
            <a:ext cx="8763000" cy="471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Hard decisions digitize each voltage to “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b="0" dirty="0"/>
              <a:t>” or “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b="0" dirty="0"/>
              <a:t>” by comparison against </a:t>
            </a:r>
            <a:r>
              <a:rPr lang="en-US" altLang="zh-CN" i="1" dirty="0">
                <a:solidFill>
                  <a:srgbClr val="0070C0"/>
                </a:solidFill>
              </a:rPr>
              <a:t>threshold voltage </a:t>
            </a:r>
            <a:r>
              <a:rPr lang="en-US" altLang="zh-CN" dirty="0">
                <a:solidFill>
                  <a:srgbClr val="0070C0"/>
                </a:solidFill>
              </a:rPr>
              <a:t>0.5 V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Lose information </a:t>
            </a:r>
            <a:r>
              <a:rPr lang="en-US" altLang="zh-CN" sz="2400" b="0" dirty="0"/>
              <a:t>about how “good” the bit is</a:t>
            </a:r>
          </a:p>
          <a:p>
            <a:pPr lvl="2"/>
            <a:r>
              <a:rPr lang="en-US" altLang="zh-CN" sz="2400" b="0" dirty="0"/>
              <a:t>Strong “1” (0.99 V) </a:t>
            </a:r>
            <a:r>
              <a:rPr lang="en-US" altLang="zh-CN" sz="2400" dirty="0">
                <a:solidFill>
                  <a:srgbClr val="FF0000"/>
                </a:solidFill>
              </a:rPr>
              <a:t>treated equally to </a:t>
            </a:r>
            <a:r>
              <a:rPr lang="en-US" altLang="zh-CN" sz="2400" b="0" dirty="0"/>
              <a:t>weak “1” (0.51 V)</a:t>
            </a:r>
          </a:p>
          <a:p>
            <a:endParaRPr lang="en-US" altLang="zh-CN" b="0" dirty="0"/>
          </a:p>
          <a:p>
            <a:r>
              <a:rPr lang="en-US" altLang="zh-CN" dirty="0"/>
              <a:t>Hamming distance </a:t>
            </a:r>
            <a:r>
              <a:rPr lang="en-US" altLang="zh-CN" b="0" dirty="0"/>
              <a:t>for branch metric computation</a:t>
            </a:r>
          </a:p>
          <a:p>
            <a:endParaRPr lang="en-US" altLang="zh-CN" b="0" dirty="0"/>
          </a:p>
          <a:p>
            <a:r>
              <a:rPr lang="en-US" altLang="zh-CN" b="0" dirty="0"/>
              <a:t>But </a:t>
            </a:r>
            <a:r>
              <a:rPr lang="en-US" altLang="zh-CN" dirty="0">
                <a:solidFill>
                  <a:srgbClr val="FF0000"/>
                </a:solidFill>
              </a:rPr>
              <a:t>throwing away information </a:t>
            </a:r>
            <a:r>
              <a:rPr lang="en-US" altLang="zh-CN" b="0" dirty="0"/>
              <a:t>is almost never a good idea when making decisions</a:t>
            </a:r>
          </a:p>
          <a:p>
            <a:pPr lvl="1"/>
            <a:r>
              <a:rPr lang="en-US" altLang="zh-CN" sz="2400" b="0" i="1" dirty="0">
                <a:highlight>
                  <a:srgbClr val="FFCC99"/>
                </a:highlight>
              </a:rPr>
              <a:t>Find a </a:t>
            </a:r>
            <a:r>
              <a:rPr lang="en-US" altLang="zh-CN" sz="2400" i="1" dirty="0">
                <a:solidFill>
                  <a:srgbClr val="00B050"/>
                </a:solidFill>
                <a:highlight>
                  <a:srgbClr val="FFCC99"/>
                </a:highlight>
              </a:rPr>
              <a:t>better branch metric </a:t>
            </a:r>
            <a:r>
              <a:rPr lang="en-US" altLang="zh-CN" sz="2400" b="0" i="1" dirty="0">
                <a:highlight>
                  <a:srgbClr val="FFCC99"/>
                </a:highlight>
              </a:rPr>
              <a:t>that </a:t>
            </a:r>
            <a:r>
              <a:rPr lang="en-US" altLang="zh-CN" sz="2400" i="1" dirty="0">
                <a:solidFill>
                  <a:srgbClr val="00B050"/>
                </a:solidFill>
                <a:highlight>
                  <a:srgbClr val="FFCC99"/>
                </a:highlight>
              </a:rPr>
              <a:t>retains information</a:t>
            </a:r>
            <a:r>
              <a:rPr lang="en-US" altLang="zh-CN" sz="2400" b="0" i="1" dirty="0">
                <a:solidFill>
                  <a:srgbClr val="00B050"/>
                </a:solidFill>
                <a:highlight>
                  <a:srgbClr val="FFCC99"/>
                </a:highlight>
              </a:rPr>
              <a:t> </a:t>
            </a:r>
            <a:r>
              <a:rPr lang="en-US" altLang="zh-CN" sz="2400" b="0" i="1" dirty="0">
                <a:highlight>
                  <a:srgbClr val="FFCC99"/>
                </a:highlight>
              </a:rPr>
              <a:t>about the received voltages?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Soft-decision decoding</a:t>
            </a:r>
            <a:endParaRPr lang="en-US" dirty="0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52400" y="1558786"/>
            <a:ext cx="8763000" cy="232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Idea</a:t>
            </a:r>
            <a:r>
              <a:rPr lang="en-US" altLang="zh-CN" sz="2400" b="0" dirty="0"/>
              <a:t>: </a:t>
            </a:r>
            <a:r>
              <a:rPr lang="en-US" altLang="zh-CN" sz="2400" dirty="0">
                <a:solidFill>
                  <a:srgbClr val="0070C0"/>
                </a:solidFill>
              </a:rPr>
              <a:t>Pass received voltages to decoder before digitizing</a:t>
            </a:r>
          </a:p>
          <a:p>
            <a:pPr lvl="1"/>
            <a:r>
              <a:rPr lang="en-US" altLang="zh-CN" sz="2400" dirty="0"/>
              <a:t>Problem:</a:t>
            </a:r>
            <a:r>
              <a:rPr lang="en-US" altLang="zh-CN" sz="2400" b="0" dirty="0"/>
              <a:t> Hard branch metric was Hamming distance</a:t>
            </a:r>
          </a:p>
          <a:p>
            <a:pPr lvl="1"/>
            <a:endParaRPr lang="en-US" altLang="zh-CN" sz="2400" b="0" dirty="0"/>
          </a:p>
          <a:p>
            <a:r>
              <a:rPr lang="en-US" altLang="zh-CN" sz="2400" i="1" dirty="0">
                <a:solidFill>
                  <a:srgbClr val="009900"/>
                </a:solidFill>
              </a:rPr>
              <a:t>“Soft”</a:t>
            </a:r>
            <a:r>
              <a:rPr lang="zh-CN" altLang="en-US" sz="2400" b="0" i="1" dirty="0">
                <a:solidFill>
                  <a:srgbClr val="009900"/>
                </a:solidFill>
              </a:rPr>
              <a:t> </a:t>
            </a:r>
            <a:r>
              <a:rPr lang="en-US" altLang="zh-CN" sz="2400" i="1" dirty="0">
                <a:solidFill>
                  <a:srgbClr val="009900"/>
                </a:solidFill>
              </a:rPr>
              <a:t>branch metric</a:t>
            </a:r>
            <a:endParaRPr lang="en-US" altLang="zh-CN" sz="2400" b="0" i="1" dirty="0">
              <a:solidFill>
                <a:srgbClr val="009900"/>
              </a:solidFill>
            </a:endParaRPr>
          </a:p>
          <a:p>
            <a:pPr lvl="1"/>
            <a:r>
              <a:rPr lang="en-US" altLang="zh-CN" sz="2400" dirty="0"/>
              <a:t>Euclidian distance</a:t>
            </a:r>
            <a:r>
              <a:rPr lang="en-US" altLang="zh-CN" sz="2400" b="0" dirty="0"/>
              <a:t> between received voltages and voltages of expected bits:</a:t>
            </a:r>
            <a:endParaRPr lang="en-US" altLang="zh-CN" sz="240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156A04-1EB0-D64F-92CB-5D12CCF0612D}"/>
              </a:ext>
            </a:extLst>
          </p:cNvPr>
          <p:cNvGrpSpPr/>
          <p:nvPr/>
        </p:nvGrpSpPr>
        <p:grpSpPr>
          <a:xfrm>
            <a:off x="574328" y="4266934"/>
            <a:ext cx="5903468" cy="2016875"/>
            <a:chOff x="574328" y="4266934"/>
            <a:chExt cx="5903468" cy="2016875"/>
          </a:xfrm>
        </p:grpSpPr>
        <p:sp>
          <p:nvSpPr>
            <p:cNvPr id="3" name="Rectangle 2"/>
            <p:cNvSpPr/>
            <p:nvPr/>
          </p:nvSpPr>
          <p:spPr>
            <a:xfrm>
              <a:off x="3725517" y="4466989"/>
              <a:ext cx="1616765" cy="16167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00991" y="4270691"/>
              <a:ext cx="11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0.0, 1.0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3938" y="4266934"/>
              <a:ext cx="11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1.0, 1.0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8369" y="5881015"/>
              <a:ext cx="11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0.0, 0.0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3938" y="5883699"/>
              <a:ext cx="11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1.0, 0.0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4433104" y="5168470"/>
              <a:ext cx="100795" cy="1069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3782820" y="4514342"/>
              <a:ext cx="660146" cy="654128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12893" y="5285880"/>
              <a:ext cx="1407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charset="0"/>
                  <a:ea typeface="Arial" charset="0"/>
                  <a:cs typeface="Arial" charset="0"/>
                </a:rPr>
                <a:t>(V</a:t>
              </a:r>
              <a:r>
                <a:rPr lang="en-US" sz="1800" baseline="-25000" dirty="0">
                  <a:latin typeface="Arial" charset="0"/>
                  <a:ea typeface="Arial" charset="0"/>
                  <a:cs typeface="Arial" charset="0"/>
                </a:rPr>
                <a:t>p0</a:t>
              </a:r>
              <a:r>
                <a:rPr lang="en-US" sz="1800" dirty="0">
                  <a:latin typeface="Arial" charset="0"/>
                  <a:ea typeface="Arial" charset="0"/>
                  <a:cs typeface="Arial" charset="0"/>
                </a:rPr>
                <a:t>, V</a:t>
              </a:r>
              <a:r>
                <a:rPr lang="en-US" sz="1800" baseline="-25000" dirty="0">
                  <a:latin typeface="Arial" charset="0"/>
                  <a:ea typeface="Arial" charset="0"/>
                  <a:cs typeface="Arial" charset="0"/>
                </a:rPr>
                <a:t>p1</a:t>
              </a:r>
              <a:r>
                <a:rPr lang="en-US" sz="18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4328" y="4778049"/>
              <a:ext cx="2744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Soft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” metric </a:t>
              </a:r>
            </a:p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Expected parity bits: (0, 1)</a:t>
              </a:r>
            </a:p>
          </p:txBody>
        </p:sp>
        <p:cxnSp>
          <p:nvCxnSpPr>
            <p:cNvPr id="16" name="Curved Connector 15"/>
            <p:cNvCxnSpPr>
              <a:cxnSpLocks/>
            </p:cNvCxnSpPr>
            <p:nvPr/>
          </p:nvCxnSpPr>
          <p:spPr>
            <a:xfrm flipV="1">
              <a:off x="2827283" y="4981904"/>
              <a:ext cx="1328028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B12326-11A5-7743-A7B5-6649C68816A9}"/>
                </a:ext>
              </a:extLst>
            </p:cNvPr>
            <p:cNvSpPr/>
            <p:nvPr/>
          </p:nvSpPr>
          <p:spPr>
            <a:xfrm>
              <a:off x="3674292" y="4407441"/>
              <a:ext cx="100795" cy="1069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646B99-A984-5A46-BAF1-C2ED8A2A8C31}"/>
                </a:ext>
              </a:extLst>
            </p:cNvPr>
            <p:cNvSpPr/>
            <p:nvPr/>
          </p:nvSpPr>
          <p:spPr>
            <a:xfrm>
              <a:off x="5292713" y="4407441"/>
              <a:ext cx="100795" cy="1069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8921DD-A0BF-8A44-AE45-4DD198C41D62}"/>
                </a:ext>
              </a:extLst>
            </p:cNvPr>
            <p:cNvSpPr/>
            <p:nvPr/>
          </p:nvSpPr>
          <p:spPr>
            <a:xfrm>
              <a:off x="5291884" y="6030303"/>
              <a:ext cx="100795" cy="1069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458CE4-A71F-B94A-93E4-78C88171E922}"/>
                </a:ext>
              </a:extLst>
            </p:cNvPr>
            <p:cNvSpPr/>
            <p:nvPr/>
          </p:nvSpPr>
          <p:spPr>
            <a:xfrm>
              <a:off x="3674292" y="6030303"/>
              <a:ext cx="100795" cy="1069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0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013468" y="1528416"/>
            <a:ext cx="459015" cy="1866120"/>
          </a:xfrm>
          <a:prstGeom prst="rightBrace">
            <a:avLst/>
          </a:prstGeom>
          <a:ln w="19050"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41262" y="1899565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 = 4</a:t>
            </a:r>
            <a:endParaRPr lang="en-US" i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03138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2630961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1508" y="2941730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551630" y="3606234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1629" y="4395128"/>
            <a:ext cx="807099" cy="827902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0"/>
          </p:cNvCxnSpPr>
          <p:nvPr/>
        </p:nvCxnSpPr>
        <p:spPr>
          <a:xfrm>
            <a:off x="3483920" y="3606234"/>
            <a:ext cx="0" cy="161679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40497" y="3599840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01954" y="4388734"/>
            <a:ext cx="338543" cy="83429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19227" y="5223030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483920" y="5754371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77597" y="6309114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72827" y="6109059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P[2] = 0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7736655" cy="390368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B8B70-FDEF-7D4F-BA28-C6F8F8B6B9CA}"/>
              </a:ext>
            </a:extLst>
          </p:cNvPr>
          <p:cNvSpPr txBox="1"/>
          <p:nvPr/>
        </p:nvSpPr>
        <p:spPr>
          <a:xfrm>
            <a:off x="134787" y="291707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2971383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Soft-decision decoding</a:t>
            </a:r>
            <a:endParaRPr lang="en-US" dirty="0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52400" y="1558786"/>
            <a:ext cx="8763000" cy="483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Different</a:t>
            </a:r>
            <a:r>
              <a:rPr lang="en-US" altLang="zh-CN" sz="2400" b="0" dirty="0"/>
              <a:t> branch metric, hence </a:t>
            </a:r>
            <a:r>
              <a:rPr lang="en-US" altLang="zh-CN" sz="2400" dirty="0"/>
              <a:t>different</a:t>
            </a:r>
            <a:r>
              <a:rPr lang="en-US" altLang="zh-CN" sz="2400" b="0" dirty="0"/>
              <a:t> path metric</a:t>
            </a:r>
          </a:p>
          <a:p>
            <a:pPr lvl="1"/>
            <a:endParaRPr lang="en-US" altLang="zh-CN" sz="2400" b="0" dirty="0"/>
          </a:p>
          <a:p>
            <a:r>
              <a:rPr lang="en-US" altLang="zh-CN" sz="2400" dirty="0"/>
              <a:t>Same</a:t>
            </a:r>
            <a:r>
              <a:rPr lang="en-US" altLang="zh-CN" sz="2400" b="0" dirty="0"/>
              <a:t> path metric computation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Same</a:t>
            </a:r>
            <a:r>
              <a:rPr lang="en-US" altLang="zh-CN" sz="2400" b="0" dirty="0"/>
              <a:t> Viterbi algorithm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dirty="0"/>
              <a:t>Result: </a:t>
            </a:r>
            <a:r>
              <a:rPr lang="en-US" altLang="zh-CN" b="0" dirty="0"/>
              <a:t>Choose </a:t>
            </a:r>
            <a:r>
              <a:rPr lang="en-US" altLang="zh-CN" dirty="0"/>
              <a:t>path</a:t>
            </a:r>
            <a:r>
              <a:rPr lang="en-US" altLang="zh-CN" b="0" dirty="0"/>
              <a:t> that minimizes sum of squares of Euclidean </a:t>
            </a:r>
            <a:r>
              <a:rPr lang="en-US" altLang="zh-CN" b="0" dirty="0">
                <a:highlight>
                  <a:srgbClr val="FFFF00"/>
                </a:highlight>
              </a:rPr>
              <a:t>distances between received, expected voltages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2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3136803" y="4790574"/>
            <a:ext cx="436562" cy="474663"/>
            <a:chOff x="4496980" y="2465387"/>
            <a:chExt cx="436596" cy="475241"/>
          </a:xfrm>
        </p:grpSpPr>
        <p:cxnSp>
          <p:nvCxnSpPr>
            <p:cNvPr id="11" name="Straight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4483987" y="2702214"/>
              <a:ext cx="475239" cy="15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Straight Connector 21"/>
            <p:cNvCxnSpPr>
              <a:cxnSpLocks noChangeShapeType="1"/>
            </p:cNvCxnSpPr>
            <p:nvPr/>
          </p:nvCxnSpPr>
          <p:spPr bwMode="auto">
            <a:xfrm>
              <a:off x="4496980" y="2465387"/>
              <a:ext cx="436596" cy="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Straight Connector 24"/>
            <p:cNvCxnSpPr>
              <a:cxnSpLocks noChangeShapeType="1"/>
            </p:cNvCxnSpPr>
            <p:nvPr/>
          </p:nvCxnSpPr>
          <p:spPr bwMode="auto">
            <a:xfrm rot="10800000" flipV="1">
              <a:off x="4722406" y="2465388"/>
              <a:ext cx="211170" cy="19764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Straight Connector 26"/>
            <p:cNvCxnSpPr>
              <a:cxnSpLocks noChangeShapeType="1"/>
            </p:cNvCxnSpPr>
            <p:nvPr/>
          </p:nvCxnSpPr>
          <p:spPr bwMode="auto">
            <a:xfrm>
              <a:off x="4496980" y="2466181"/>
              <a:ext cx="225426" cy="19685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Straight Connector 53"/>
            <p:cNvCxnSpPr>
              <a:cxnSpLocks noChangeShapeType="1"/>
            </p:cNvCxnSpPr>
            <p:nvPr/>
          </p:nvCxnSpPr>
          <p:spPr bwMode="auto">
            <a:xfrm>
              <a:off x="4550825" y="2940627"/>
              <a:ext cx="164453" cy="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Putting it together:</a:t>
            </a:r>
            <a:br>
              <a:rPr lang="en-US" sz="3600" dirty="0"/>
            </a:br>
            <a:r>
              <a:rPr lang="en-US" sz="3600" dirty="0"/>
              <a:t>Convolutional coding in Wi-Fi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78DB-8107-BC44-9768-461074523F6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2319" y="2762797"/>
            <a:ext cx="23262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bits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2319" y="3639478"/>
            <a:ext cx="2326249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300" dirty="0"/>
              <a:t>Convolutional encoder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319" y="5027112"/>
            <a:ext cx="2326249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Modulation (BPSK, QPSK, …)</a:t>
            </a:r>
          </a:p>
        </p:txBody>
      </p: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 rot="5400000">
            <a:off x="1792547" y="3416581"/>
            <a:ext cx="4457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 rot="5400000">
            <a:off x="1733107" y="4744775"/>
            <a:ext cx="564674" cy="15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543" y="4515108"/>
            <a:ext cx="15103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Coded bits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5AD08-DA3E-BF42-8B59-D7BED4CA799B}"/>
              </a:ext>
            </a:extLst>
          </p:cNvPr>
          <p:cNvGrpSpPr/>
          <p:nvPr/>
        </p:nvGrpSpPr>
        <p:grpSpPr>
          <a:xfrm>
            <a:off x="4389481" y="1854589"/>
            <a:ext cx="3718524" cy="4406963"/>
            <a:chOff x="4389481" y="1854589"/>
            <a:chExt cx="3718524" cy="4406963"/>
          </a:xfrm>
        </p:grpSpPr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5318150" y="5198879"/>
              <a:ext cx="436563" cy="479425"/>
              <a:chOff x="4620385" y="3245641"/>
              <a:chExt cx="436596" cy="479788"/>
            </a:xfrm>
          </p:grpSpPr>
          <p:cxnSp>
            <p:nvCxnSpPr>
              <p:cNvPr id="17" name="Straight Connector 5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07392" y="3482468"/>
                <a:ext cx="475239" cy="158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4620385" y="3245641"/>
                <a:ext cx="436596" cy="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56"/>
              <p:cNvCxnSpPr>
                <a:cxnSpLocks noChangeShapeType="1"/>
              </p:cNvCxnSpPr>
              <p:nvPr/>
            </p:nvCxnSpPr>
            <p:spPr bwMode="auto">
              <a:xfrm rot="10800000" flipV="1">
                <a:off x="4845811" y="3245642"/>
                <a:ext cx="211170" cy="19764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4620385" y="3246435"/>
                <a:ext cx="225426" cy="19685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4844217" y="3723841"/>
                <a:ext cx="167913" cy="158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2" name="Lightning Bolt 21"/>
            <p:cNvSpPr/>
            <p:nvPr/>
          </p:nvSpPr>
          <p:spPr>
            <a:xfrm rot="9000000">
              <a:off x="4389481" y="4833253"/>
              <a:ext cx="437702" cy="437702"/>
            </a:xfrm>
            <a:prstGeom prst="lightningBol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5780964" y="5438592"/>
              <a:ext cx="2326249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2300">
                  <a:latin typeface="Arial" panose="020B0604020202020204" pitchFamily="34" charset="0"/>
                  <a:cs typeface="Arial" panose="020B0604020202020204" pitchFamily="34" charset="0"/>
                </a:rPr>
                <a:t>Demodulation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3705" y="1854589"/>
              <a:ext cx="202235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Data bits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81756" y="2731269"/>
              <a:ext cx="2326249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2300" dirty="0">
                  <a:latin typeface="Arial" panose="020B0604020202020204" pitchFamily="34" charset="0"/>
                  <a:cs typeface="Arial" panose="020B0604020202020204" pitchFamily="34" charset="0"/>
                </a:rPr>
                <a:t>Viterbi Decoder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7683141" y="3551957"/>
              <a:ext cx="792" cy="1884363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4278" y="3638133"/>
              <a:ext cx="305687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Coded bits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(hard-decision </a:t>
              </a:r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decoding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u="sng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</a:p>
            <a:p>
              <a:pPr algn="ctr"/>
              <a:r>
                <a:rPr lang="en-US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Voltage Levels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(soft-decision </a:t>
              </a:r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decoding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43" name="Straight Arrow Connector 42"/>
            <p:cNvCxnSpPr>
              <a:stCxn id="25" idx="0"/>
            </p:cNvCxnSpPr>
            <p:nvPr/>
          </p:nvCxnSpPr>
          <p:spPr>
            <a:xfrm rot="16200000" flipV="1">
              <a:off x="6721985" y="2508373"/>
              <a:ext cx="445000" cy="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596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929D63-613C-2045-89A2-FF10DCE8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/>
              <a:t>Thursday Topic: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Rateless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Codes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/>
              <a:t>Friday Precept: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Midterm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276AD-FED1-7E44-95C7-2E928EEC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484526" y="1528416"/>
            <a:ext cx="459015" cy="1866120"/>
          </a:xfrm>
          <a:prstGeom prst="rightBrace">
            <a:avLst/>
          </a:prstGeom>
          <a:ln w="19050"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2320" y="1899565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 = 4</a:t>
            </a:r>
            <a:endParaRPr lang="en-US" i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031701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031386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2630961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3636" y="2941730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22688" y="3606234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2687" y="4395128"/>
            <a:ext cx="807099" cy="827902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0"/>
          </p:cNvCxnSpPr>
          <p:nvPr/>
        </p:nvCxnSpPr>
        <p:spPr>
          <a:xfrm>
            <a:off x="3954978" y="3606234"/>
            <a:ext cx="0" cy="161679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11555" y="3599840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073012" y="4388734"/>
            <a:ext cx="338543" cy="83429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90285" y="5223030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954978" y="5754371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48655" y="6309114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885" y="6109059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P[3] = 1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7736655" cy="390368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0100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B69A1-4ED6-2E4F-95CE-4CD1F905075B}"/>
              </a:ext>
            </a:extLst>
          </p:cNvPr>
          <p:cNvSpPr txBox="1"/>
          <p:nvPr/>
        </p:nvSpPr>
        <p:spPr>
          <a:xfrm>
            <a:off x="134787" y="291707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17688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Parity Bits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677562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3277137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3636" y="3587906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22688" y="4252410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14511" y="5067922"/>
            <a:ext cx="817793" cy="38413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4978" y="4252410"/>
            <a:ext cx="0" cy="119964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11555" y="4246016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067840" y="5034910"/>
            <a:ext cx="343716" cy="417148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90285" y="5452058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954978" y="5983399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48655" y="6538142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885" y="6338087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[3] = 1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014511" y="2745796"/>
            <a:ext cx="0" cy="564385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481041" y="2509024"/>
            <a:ext cx="0" cy="79637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14494" y="2508394"/>
            <a:ext cx="408913" cy="243354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98882" y="1977053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80229" y="1609253"/>
            <a:ext cx="0" cy="36780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80229" y="1616739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54978" y="1419255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[3] = 1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3796255" cy="408542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</a:t>
            </a:r>
            <a:r>
              <a:rPr lang="is-IS" altLang="zh-CN" b="1" dirty="0"/>
              <a:t>….</a:t>
            </a:r>
            <a:r>
              <a:rPr lang="is-IS" altLang="zh-C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is-IS" altLang="zh-CN" b="1" dirty="0">
                <a:solidFill>
                  <a:srgbClr val="00B050"/>
                </a:solidFill>
              </a:rPr>
              <a:t>1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E24B3A-3E52-B647-B09D-51E8DCFAD7AB}"/>
              </a:ext>
            </a:extLst>
          </p:cNvPr>
          <p:cNvSpPr txBox="1"/>
          <p:nvPr/>
        </p:nvSpPr>
        <p:spPr>
          <a:xfrm>
            <a:off x="61635" y="3564511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185849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Parity Bits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47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24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77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30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083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736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389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42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695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48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0016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0368" y="3677877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3838" y="3677562"/>
            <a:ext cx="46653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+mn-lt"/>
              </a:rPr>
              <a:t>0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083" y="3277137"/>
            <a:ext cx="60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-3   -2    -1    0     1    2     3    4     5     6     7     8 </a:t>
            </a:r>
            <a:r>
              <a:rPr lang="is-I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9800" y="3587906"/>
            <a:ext cx="1863458" cy="66450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88852" y="4252410"/>
            <a:ext cx="0" cy="831951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80675" y="5067922"/>
            <a:ext cx="817793" cy="384136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1142" y="4252410"/>
            <a:ext cx="0" cy="119964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7719" y="4246016"/>
            <a:ext cx="0" cy="795288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34004" y="5034910"/>
            <a:ext cx="343716" cy="417148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56449" y="5452058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421142" y="5983399"/>
            <a:ext cx="0" cy="554743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14819" y="6538142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0049" y="6338087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[4] = 0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480675" y="2745796"/>
            <a:ext cx="0" cy="564385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947205" y="2509024"/>
            <a:ext cx="0" cy="796376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80658" y="2508394"/>
            <a:ext cx="408913" cy="243354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65046" y="1977053"/>
            <a:ext cx="529386" cy="531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6393" y="1609253"/>
            <a:ext cx="0" cy="36780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46393" y="1616739"/>
            <a:ext cx="539717" cy="2969"/>
          </a:xfrm>
          <a:prstGeom prst="line">
            <a:avLst/>
          </a:prstGeom>
          <a:ln>
            <a:prstDash val="solid"/>
            <a:head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1142" y="1419255"/>
            <a:ext cx="160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baseline="-250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[4] = 0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52400" y="6449458"/>
            <a:ext cx="3796255" cy="408542"/>
          </a:xfrm>
        </p:spPr>
        <p:txBody>
          <a:bodyPr>
            <a:noAutofit/>
          </a:bodyPr>
          <a:lstStyle/>
          <a:p>
            <a:r>
              <a:rPr lang="en-US" altLang="zh-CN" b="1" dirty="0"/>
              <a:t>Output: </a:t>
            </a:r>
            <a:r>
              <a:rPr lang="is-IS" altLang="zh-CN" b="1" dirty="0"/>
              <a:t>….</a:t>
            </a:r>
            <a:r>
              <a:rPr lang="is-I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is-IS" altLang="zh-CN" dirty="0">
                <a:solidFill>
                  <a:srgbClr val="00B050"/>
                </a:solidFill>
              </a:rPr>
              <a:t>1</a:t>
            </a:r>
            <a:r>
              <a:rPr lang="is-IS" altLang="zh-CN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is-IS" altLang="zh-CN" b="1" dirty="0">
                <a:solidFill>
                  <a:srgbClr val="00B050"/>
                </a:solidFill>
              </a:rPr>
              <a:t>0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AC3EDC-A177-9A46-8010-F82BC43ACF2F}"/>
              </a:ext>
            </a:extLst>
          </p:cNvPr>
          <p:cNvSpPr txBox="1"/>
          <p:nvPr/>
        </p:nvSpPr>
        <p:spPr>
          <a:xfrm>
            <a:off x="61635" y="3576086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Message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bits:</a:t>
            </a:r>
          </a:p>
        </p:txBody>
      </p:sp>
    </p:spTree>
    <p:extLst>
      <p:ext uri="{BB962C8B-B14F-4D97-AF65-F5344CB8AC3E}">
        <p14:creationId xmlns:p14="http://schemas.microsoft.com/office/powerpoint/2010/main" val="3703853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40962</TotalTime>
  <Words>3056</Words>
  <Application>Microsoft Macintosh PowerPoint</Application>
  <PresentationFormat>On-screen Show (4:3)</PresentationFormat>
  <Paragraphs>1317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ＭＳ Ｐゴシック</vt:lpstr>
      <vt:lpstr>华文新魏</vt:lpstr>
      <vt:lpstr>Arial</vt:lpstr>
      <vt:lpstr>Calibri</vt:lpstr>
      <vt:lpstr>Cambria Math</vt:lpstr>
      <vt:lpstr>Corbel</vt:lpstr>
      <vt:lpstr>Courier New</vt:lpstr>
      <vt:lpstr>Times New Roman</vt:lpstr>
      <vt:lpstr>Wingdings</vt:lpstr>
      <vt:lpstr>1_Office Theme</vt:lpstr>
      <vt:lpstr>Convolutional Codes</vt:lpstr>
      <vt:lpstr>Today</vt:lpstr>
      <vt:lpstr>Convolutional Encoding</vt:lpstr>
      <vt:lpstr>Sliding Parity Bit Calculation</vt:lpstr>
      <vt:lpstr>Sliding Parity Bit Calculation</vt:lpstr>
      <vt:lpstr>Sliding Parity Bit Calculation</vt:lpstr>
      <vt:lpstr>Sliding Parity Bit Calculation</vt:lpstr>
      <vt:lpstr>Multiple Parity Bits</vt:lpstr>
      <vt:lpstr>Multiple Parity Bits</vt:lpstr>
      <vt:lpstr>Multiple Parity Bits</vt:lpstr>
      <vt:lpstr>Encoder State</vt:lpstr>
      <vt:lpstr>Constraint Length</vt:lpstr>
      <vt:lpstr>Transmitting Parity Bits</vt:lpstr>
      <vt:lpstr>Transmitting Parity Bits</vt:lpstr>
      <vt:lpstr>Shift Register View</vt:lpstr>
      <vt:lpstr>Today</vt:lpstr>
      <vt:lpstr>State-Machine View</vt:lpstr>
      <vt:lpstr>State-Machine View</vt:lpstr>
      <vt:lpstr>State-Machine View</vt:lpstr>
      <vt:lpstr>State-Machine View</vt:lpstr>
      <vt:lpstr>State-Machine View</vt:lpstr>
      <vt:lpstr>State-Machine View</vt:lpstr>
      <vt:lpstr>State-Machine View</vt:lpstr>
      <vt:lpstr>State-Machine View</vt:lpstr>
      <vt:lpstr>Today</vt:lpstr>
      <vt:lpstr>Varying the Code Rate</vt:lpstr>
      <vt:lpstr>Punctured convolutional codes: example</vt:lpstr>
      <vt:lpstr>Punctured convolutional codes: example</vt:lpstr>
      <vt:lpstr>Punctured convolutional codes: example</vt:lpstr>
      <vt:lpstr>Punctured convolutional codes: example</vt:lpstr>
      <vt:lpstr>Punctured convolutional codes: example</vt:lpstr>
      <vt:lpstr>Punctured convolutional codes: example</vt:lpstr>
      <vt:lpstr>Punctured convolutional codes: example</vt:lpstr>
      <vt:lpstr>Punctured convolutional codes: example</vt:lpstr>
      <vt:lpstr>Today</vt:lpstr>
      <vt:lpstr>Motivation: The Decoding Problem</vt:lpstr>
      <vt:lpstr>The Trellis</vt:lpstr>
      <vt:lpstr>The Trellis: Sender’s View</vt:lpstr>
      <vt:lpstr>Viterbi algorithm</vt:lpstr>
      <vt:lpstr>Viterbi algorithm: Summary</vt:lpstr>
      <vt:lpstr>Today</vt:lpstr>
      <vt:lpstr>Hard-decision branch metric</vt:lpstr>
      <vt:lpstr>Hard-decision branch metric</vt:lpstr>
      <vt:lpstr>Hard-decision path metric</vt:lpstr>
      <vt:lpstr>Hard-decision path metric</vt:lpstr>
      <vt:lpstr>Hard-decision path metric</vt:lpstr>
      <vt:lpstr>Hard-decision path metric</vt:lpstr>
      <vt:lpstr>Pruning non-surviving branches</vt:lpstr>
      <vt:lpstr>Making bit decisions</vt:lpstr>
      <vt:lpstr>End of received data</vt:lpstr>
      <vt:lpstr>Terminating the code</vt:lpstr>
      <vt:lpstr>Viterbi with a Punctured Code</vt:lpstr>
      <vt:lpstr>Today</vt:lpstr>
      <vt:lpstr>How many bit errors can we correct?</vt:lpstr>
      <vt:lpstr>Calculating dmin for the convolutional code</vt:lpstr>
      <vt:lpstr>Today</vt:lpstr>
      <vt:lpstr>Model for Today</vt:lpstr>
      <vt:lpstr>On Hard Decisions</vt:lpstr>
      <vt:lpstr>Soft-decision decoding</vt:lpstr>
      <vt:lpstr>Soft-decision decoding</vt:lpstr>
      <vt:lpstr>Putting it together: Convolutional coding in Wi-Fi</vt:lpstr>
      <vt:lpstr>PowerPoint Presentation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Kyle Jamieson</cp:lastModifiedBy>
  <cp:revision>3003</cp:revision>
  <cp:lastPrinted>2016-10-24T14:56:25Z</cp:lastPrinted>
  <dcterms:created xsi:type="dcterms:W3CDTF">2013-10-08T01:49:25Z</dcterms:created>
  <dcterms:modified xsi:type="dcterms:W3CDTF">2018-04-05T16:40:49Z</dcterms:modified>
</cp:coreProperties>
</file>