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1" r:id="rId12"/>
    <p:sldId id="2146847062"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bhishek-03CR/My-Stegnography.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 USING STEGNOGRAPHY</a:t>
            </a:r>
          </a:p>
        </p:txBody>
      </p:sp>
      <p:sp>
        <p:nvSpPr>
          <p:cNvPr id="3" name="TextBox 2"/>
          <p:cNvSpPr txBox="1"/>
          <p:nvPr/>
        </p:nvSpPr>
        <p:spPr>
          <a:xfrm>
            <a:off x="0" y="899660"/>
            <a:ext cx="12726648" cy="584775"/>
          </a:xfrm>
          <a:prstGeom prst="rect">
            <a:avLst/>
          </a:prstGeom>
          <a:noFill/>
        </p:spPr>
        <p:txBody>
          <a:bodyPr wrap="square" lIns="91440" tIns="45720" rIns="91440" bIns="45720" rtlCol="0" anchor="t">
            <a:spAutoFit/>
          </a:bodyPr>
          <a:lstStyle/>
          <a:p>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058588"/>
            <a:ext cx="7980183"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:AKKABATHULA ABHISHEK</a:t>
            </a:r>
          </a:p>
          <a:p>
            <a:r>
              <a:rPr lang="en-US" sz="2400" b="1" dirty="0">
                <a:solidFill>
                  <a:schemeClr val="accent1">
                    <a:lumMod val="75000"/>
                  </a:schemeClr>
                </a:solidFill>
                <a:latin typeface="Arial"/>
                <a:cs typeface="Arial"/>
              </a:rPr>
              <a:t>College Name &amp; Department :GOVERNMENT DEGREE COLLEGE(A), RAJAHMUNDRY </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b="1" dirty="0"/>
              <a:t>1.Cybersecurity &amp; Data Protection – </a:t>
            </a:r>
            <a:r>
              <a:rPr lang="en-US" sz="2000" dirty="0"/>
              <a:t>Used for covert communication, encryption, and anti-steganalysis techniques.</a:t>
            </a:r>
          </a:p>
          <a:p>
            <a:pPr marL="0" indent="0">
              <a:buNone/>
            </a:pPr>
            <a:r>
              <a:rPr lang="en-US" sz="2000" b="1" dirty="0"/>
              <a:t>2.Digital Forensics &amp; Law Enforcement – </a:t>
            </a:r>
            <a:r>
              <a:rPr lang="en-US" sz="2000" dirty="0"/>
              <a:t>Helps detect hidden data in criminal investigations.</a:t>
            </a:r>
          </a:p>
          <a:p>
            <a:pPr marL="0" indent="0">
              <a:buNone/>
            </a:pPr>
            <a:r>
              <a:rPr lang="en-US" sz="2000" b="1" dirty="0"/>
              <a:t>3.Blockchain &amp; Cryptography – </a:t>
            </a:r>
            <a:r>
              <a:rPr lang="en-US" sz="2000" dirty="0"/>
              <a:t>Enhances secure transactions and decentralized privacy.</a:t>
            </a:r>
          </a:p>
          <a:p>
            <a:pPr marL="0" indent="0">
              <a:buNone/>
            </a:pPr>
            <a:r>
              <a:rPr lang="en-US" sz="2000" b="1" dirty="0"/>
              <a:t>4.Future communication – </a:t>
            </a:r>
            <a:r>
              <a:rPr lang="en-US" sz="2000" dirty="0"/>
              <a:t>Enables secure messaging and convert data transmission.</a:t>
            </a:r>
            <a:endParaRPr lang="en-US" sz="2000" b="1" dirty="0"/>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074" y="1232452"/>
            <a:ext cx="11029615" cy="4673324"/>
          </a:xfrm>
        </p:spPr>
        <p:txBody>
          <a:bodyPr>
            <a:normAutofit/>
          </a:bodyPr>
          <a:lstStyle/>
          <a:p>
            <a:pPr marL="0" indent="0">
              <a:buNone/>
            </a:pPr>
            <a:r>
              <a:rPr lang="en-US" sz="2400" dirty="0"/>
              <a:t>The Problem involves securely hiding sensitive data within an image using steganography to ensure confidentiality and prevent unauthorized access .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IN" sz="2400" dirty="0"/>
          </a:p>
          <a:p>
            <a:pPr marL="0" indent="0">
              <a:buNone/>
            </a:pP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t>Libraries Used: </a:t>
            </a:r>
            <a:r>
              <a:rPr lang="en-IN" sz="2000" dirty="0"/>
              <a:t>open-cv and </a:t>
            </a:r>
            <a:r>
              <a:rPr lang="en-IN" sz="2000" dirty="0" err="1"/>
              <a:t>tkinter</a:t>
            </a:r>
            <a:r>
              <a:rPr lang="en-IN" sz="2000" dirty="0"/>
              <a:t>.</a:t>
            </a:r>
          </a:p>
          <a:p>
            <a:pPr marL="0" indent="0">
              <a:buNone/>
            </a:pPr>
            <a:r>
              <a:rPr lang="en-IN" sz="2000" b="1" dirty="0"/>
              <a:t>Modules Used:</a:t>
            </a:r>
            <a:r>
              <a:rPr lang="en-IN" sz="2000" dirty="0"/>
              <a:t> cv2 from open-cv, </a:t>
            </a:r>
            <a:r>
              <a:rPr lang="en-IN" sz="2000" dirty="0" err="1"/>
              <a:t>filedialog</a:t>
            </a:r>
            <a:r>
              <a:rPr lang="en-IN" sz="2000" dirty="0"/>
              <a:t> and </a:t>
            </a:r>
            <a:r>
              <a:rPr lang="en-IN" sz="2000" dirty="0" err="1"/>
              <a:t>messagebox</a:t>
            </a:r>
            <a:r>
              <a:rPr lang="en-IN" sz="2000" dirty="0"/>
              <a:t> from </a:t>
            </a:r>
            <a:r>
              <a:rPr lang="en-IN" sz="2000" dirty="0" err="1"/>
              <a:t>tkinter</a:t>
            </a:r>
            <a:r>
              <a:rPr lang="en-IN" sz="2000" dirty="0"/>
              <a:t>.</a:t>
            </a:r>
            <a:endParaRPr lang="en-IN" sz="2000" b="1" dirty="0"/>
          </a:p>
          <a:p>
            <a:pPr marL="0" indent="0">
              <a:buNone/>
            </a:pPr>
            <a:r>
              <a:rPr lang="en-IN" sz="2000" b="1" dirty="0"/>
              <a:t>Platform: </a:t>
            </a:r>
            <a:r>
              <a:rPr lang="en-IN" sz="2000" dirty="0"/>
              <a:t>Python idle.</a:t>
            </a:r>
            <a:endParaRPr lang="en-IN" sz="2000" b="1"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rPr>
              <a:t>1.LSB-Based Steganography — </a:t>
            </a:r>
            <a:r>
              <a:rPr lang="en-IN" sz="2000" dirty="0">
                <a:solidFill>
                  <a:srgbClr val="0F0F0F"/>
                </a:solidFill>
              </a:rPr>
              <a:t>Hides data in the Least Significant Bit , ensuring                                                     security without visible image changes.</a:t>
            </a:r>
          </a:p>
          <a:p>
            <a:pPr marL="0" indent="0">
              <a:buNone/>
            </a:pPr>
            <a:r>
              <a:rPr lang="en-IN" sz="2000" b="1" dirty="0">
                <a:solidFill>
                  <a:srgbClr val="0F0F0F"/>
                </a:solidFill>
              </a:rPr>
              <a:t>2.Lossless BMP Processing – </a:t>
            </a:r>
            <a:r>
              <a:rPr lang="en-IN" sz="2000" dirty="0">
                <a:solidFill>
                  <a:srgbClr val="0F0F0F"/>
                </a:solidFill>
              </a:rPr>
              <a:t>Works with uncompressed BMP images to maintain data integrity.</a:t>
            </a:r>
          </a:p>
          <a:p>
            <a:pPr marL="0" indent="0" algn="just">
              <a:buNone/>
            </a:pPr>
            <a:r>
              <a:rPr lang="en-IN" sz="2000" b="1" dirty="0">
                <a:solidFill>
                  <a:srgbClr val="0F0F0F"/>
                </a:solidFill>
              </a:rPr>
              <a:t>3.Simple CLI Interface – </a:t>
            </a:r>
            <a:r>
              <a:rPr lang="en-IN" sz="2000" dirty="0">
                <a:solidFill>
                  <a:srgbClr val="0F0F0F"/>
                </a:solidFill>
              </a:rPr>
              <a:t>Easy command-line usage for embedding and extracting data , ideal for automation.</a:t>
            </a:r>
          </a:p>
          <a:p>
            <a:pPr marL="0" indent="0" algn="just">
              <a:buNone/>
            </a:pPr>
            <a:endParaRPr lang="en-IN" sz="2000" b="1" dirty="0">
              <a:solidFill>
                <a:srgbClr val="0F0F0F"/>
              </a:solidFill>
            </a:endParaRPr>
          </a:p>
          <a:p>
            <a:pPr marL="0" indent="0">
              <a:buNone/>
            </a:pPr>
            <a:endParaRPr lang="en-IN"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IN" sz="2000" b="1" dirty="0"/>
              <a:t>1.Cybersecurity Professionals – </a:t>
            </a:r>
            <a:r>
              <a:rPr lang="en-IN" sz="2000" dirty="0"/>
              <a:t>Use steganography for secure data transmission and covert communication.</a:t>
            </a:r>
          </a:p>
          <a:p>
            <a:pPr marL="0" indent="0">
              <a:buNone/>
            </a:pPr>
            <a:r>
              <a:rPr lang="en-IN" sz="2000" b="1" dirty="0"/>
              <a:t>2.Forensic Experts – </a:t>
            </a:r>
            <a:r>
              <a:rPr lang="en-IN" sz="2000" dirty="0"/>
              <a:t>Extract hidden information from images for digital investigations.</a:t>
            </a:r>
          </a:p>
          <a:p>
            <a:pPr marL="0" indent="0">
              <a:buNone/>
            </a:pPr>
            <a:r>
              <a:rPr lang="en-IN" sz="2000" b="1" dirty="0"/>
              <a:t>3.Government &amp; </a:t>
            </a:r>
            <a:r>
              <a:rPr lang="en-IN" sz="2000" b="1" dirty="0" err="1"/>
              <a:t>Defense</a:t>
            </a:r>
            <a:r>
              <a:rPr lang="en-IN" sz="2000" b="1" dirty="0"/>
              <a:t> Agencies – </a:t>
            </a:r>
            <a:r>
              <a:rPr lang="en-IN" sz="2000" dirty="0"/>
              <a:t>Securely embed sensitive data in images for intelligence and confidential operations.</a:t>
            </a:r>
          </a:p>
          <a:p>
            <a:pPr marL="0" indent="0">
              <a:buNone/>
            </a:pPr>
            <a:r>
              <a:rPr lang="en-IN" sz="2000" b="1" dirty="0"/>
              <a:t>4.Researchers &amp; Academics – </a:t>
            </a:r>
            <a:r>
              <a:rPr lang="en-IN" sz="2000" dirty="0"/>
              <a:t>Study and improve steganography techniques for data security and cryptography.</a:t>
            </a:r>
          </a:p>
          <a:p>
            <a:pPr marL="0" indent="0">
              <a:buNone/>
            </a:pPr>
            <a:r>
              <a:rPr lang="en-IN" sz="2000" b="1" dirty="0"/>
              <a:t>5.Privacy-Concious Users – </a:t>
            </a:r>
            <a:r>
              <a:rPr lang="en-IN" sz="2000" dirty="0"/>
              <a:t>Individuals who want to protect personal or confidential information from unauthorized access</a:t>
            </a:r>
            <a:endParaRPr lang="en-IN" sz="2000" b="1" dirty="0"/>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7086113-D088-9E42-F71F-B2B13976F25D}"/>
              </a:ext>
            </a:extLst>
          </p:cNvPr>
          <p:cNvPicPr>
            <a:picLocks noGrp="1" noChangeAspect="1"/>
          </p:cNvPicPr>
          <p:nvPr>
            <p:ph idx="1"/>
          </p:nvPr>
        </p:nvPicPr>
        <p:blipFill>
          <a:blip r:embed="rId2"/>
          <a:stretch>
            <a:fillRect/>
          </a:stretch>
        </p:blipFill>
        <p:spPr>
          <a:xfrm>
            <a:off x="0" y="1232452"/>
            <a:ext cx="4186106" cy="5453483"/>
          </a:xfrm>
        </p:spPr>
      </p:pic>
      <p:pic>
        <p:nvPicPr>
          <p:cNvPr id="9" name="Picture 8">
            <a:extLst>
              <a:ext uri="{FF2B5EF4-FFF2-40B4-BE49-F238E27FC236}">
                <a16:creationId xmlns:a16="http://schemas.microsoft.com/office/drawing/2014/main" id="{9A13089D-35A8-D833-B2E3-6F653CAF817F}"/>
              </a:ext>
            </a:extLst>
          </p:cNvPr>
          <p:cNvPicPr>
            <a:picLocks noChangeAspect="1"/>
          </p:cNvPicPr>
          <p:nvPr/>
        </p:nvPicPr>
        <p:blipFill>
          <a:blip r:embed="rId3"/>
          <a:stretch>
            <a:fillRect/>
          </a:stretch>
        </p:blipFill>
        <p:spPr>
          <a:xfrm>
            <a:off x="4481174" y="3429000"/>
            <a:ext cx="7710826" cy="2956091"/>
          </a:xfrm>
          <a:prstGeom prst="rect">
            <a:avLst/>
          </a:prstGeom>
        </p:spPr>
      </p:pic>
      <p:pic>
        <p:nvPicPr>
          <p:cNvPr id="6" name="Picture 5">
            <a:extLst>
              <a:ext uri="{FF2B5EF4-FFF2-40B4-BE49-F238E27FC236}">
                <a16:creationId xmlns:a16="http://schemas.microsoft.com/office/drawing/2014/main" id="{5E4DE73B-F459-F830-17E8-1CDBC33AE51A}"/>
              </a:ext>
            </a:extLst>
          </p:cNvPr>
          <p:cNvPicPr>
            <a:picLocks noChangeAspect="1"/>
          </p:cNvPicPr>
          <p:nvPr/>
        </p:nvPicPr>
        <p:blipFill>
          <a:blip r:embed="rId4"/>
          <a:stretch>
            <a:fillRect/>
          </a:stretch>
        </p:blipFill>
        <p:spPr>
          <a:xfrm>
            <a:off x="4591197" y="856891"/>
            <a:ext cx="5325218" cy="257210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lgn="just">
              <a:buNone/>
            </a:pPr>
            <a:r>
              <a:rPr lang="en-IN" sz="1600" b="1" dirty="0">
                <a:hlinkClick r:id="rId2"/>
              </a:rPr>
              <a:t>https://github.com/Abhishek-03CR/My-Stegnography.git</a:t>
            </a:r>
            <a:endParaRPr lang="en-IN" sz="1600" b="1" dirty="0"/>
          </a:p>
          <a:p>
            <a:pPr marL="0" indent="0" algn="just">
              <a:buNone/>
            </a:pPr>
            <a:r>
              <a:rPr lang="en-IN" sz="1600" b="1" dirty="0"/>
              <a:t>Repository contents:</a:t>
            </a:r>
          </a:p>
          <a:p>
            <a:pPr marL="0" indent="0" algn="just">
              <a:buNone/>
            </a:pPr>
            <a:r>
              <a:rPr lang="en-IN" b="1" dirty="0">
                <a:latin typeface="Abadi Extra Light" panose="020B0204020104020204" pitchFamily="34" charset="0"/>
              </a:rPr>
              <a:t>  •</a:t>
            </a:r>
            <a:r>
              <a:rPr lang="en-IN" b="1" dirty="0"/>
              <a:t>Source Code</a:t>
            </a:r>
          </a:p>
          <a:p>
            <a:pPr marL="0" indent="0" algn="just">
              <a:buNone/>
            </a:pPr>
            <a:r>
              <a:rPr lang="en-IN" b="1" dirty="0">
                <a:latin typeface="Abadi Extra Light" panose="020B0204020104020204" pitchFamily="34" charset="0"/>
              </a:rPr>
              <a:t>  •</a:t>
            </a:r>
            <a:r>
              <a:rPr lang="en-IN" b="1" dirty="0"/>
              <a:t>PPT Presentation</a:t>
            </a:r>
            <a:endParaRPr lang="en-IN" b="1" dirty="0">
              <a:latin typeface="Abadi Extra Light" panose="020B0204020104020204" pitchFamily="34" charset="0"/>
            </a:endParaRPr>
          </a:p>
          <a:p>
            <a:pPr marL="0" indent="0" algn="just">
              <a:buNone/>
            </a:pPr>
            <a:r>
              <a:rPr lang="en-IN" b="1" dirty="0">
                <a:latin typeface="Abadi Extra Light" panose="020B0204020104020204" pitchFamily="34" charset="0"/>
              </a:rPr>
              <a:t>  •</a:t>
            </a:r>
            <a:r>
              <a:rPr lang="en-IN" sz="1600" b="1" dirty="0"/>
              <a:t>README</a:t>
            </a:r>
          </a:p>
          <a:p>
            <a:pPr marL="0" indent="0" algn="just">
              <a:buNone/>
            </a:pPr>
            <a:r>
              <a:rPr lang="en-IN" sz="1600" b="1" dirty="0">
                <a:latin typeface="Abadi Extra Light" panose="020B0204020104020204" pitchFamily="34" charset="0"/>
              </a:rPr>
              <a:t>  •</a:t>
            </a:r>
            <a:r>
              <a:rPr lang="en-IN" sz="1600" b="1" dirty="0"/>
              <a:t>Encrypted image</a:t>
            </a:r>
            <a:endParaRPr lang="en-IN" b="1"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000" dirty="0"/>
              <a:t>This project successfully addresses the challenge of securely hiding data within an image using LSB-based steganography . By modifying the Least Significant Bit (LSB) of pixel values in BMP images , it ensures that sensitive information remains hidden without noticeable visuals changes. The approach maintains data integrity, works efficiently with minimal dependencies, and provides a simple CLI interface for embedding and extracting data. 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a:p>
            <a:pPr marL="0" indent="0">
              <a:buNone/>
            </a:pPr>
            <a:endParaRPr lang="en-IN" sz="2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497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Arial</vt:lpstr>
      <vt:lpstr>Calibri</vt:lpstr>
      <vt:lpstr>Calibri Light</vt:lpstr>
      <vt:lpstr>Franklin Gothic Book</vt:lpstr>
      <vt:lpstr>Franklin Gothic Demi</vt:lpstr>
      <vt:lpstr>Wingdings 2</vt:lpstr>
      <vt:lpstr>DividendVTI</vt:lpstr>
      <vt:lpstr>SECURE DATA HIDING IN IMAGE USING STEGNOGRAPHY</vt:lpstr>
      <vt:lpstr>OUTLINE</vt:lpstr>
      <vt:lpstr>Problem Statement</vt:lpstr>
      <vt:lpstr>Technology  used</vt:lpstr>
      <vt:lpstr>Wow factors</vt:lpstr>
      <vt:lpstr>End users</vt:lpstr>
      <vt:lpstr>Results</vt:lpstr>
      <vt:lpstr>GitHub Link</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cp:lastModifiedBy>
  <cp:revision>31</cp:revision>
  <dcterms:created xsi:type="dcterms:W3CDTF">2021-05-26T16:50:10Z</dcterms:created>
  <dcterms:modified xsi:type="dcterms:W3CDTF">2025-02-26T07:45:42Z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