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6" r:id="rId3"/>
    <p:sldId id="258" r:id="rId4"/>
    <p:sldId id="260" r:id="rId5"/>
    <p:sldId id="259" r:id="rId6"/>
    <p:sldId id="344" r:id="rId7"/>
    <p:sldId id="261" r:id="rId8"/>
    <p:sldId id="347" r:id="rId9"/>
    <p:sldId id="348" r:id="rId10"/>
    <p:sldId id="262" r:id="rId11"/>
    <p:sldId id="263" r:id="rId12"/>
    <p:sldId id="264" r:id="rId13"/>
    <p:sldId id="266" r:id="rId14"/>
    <p:sldId id="430" r:id="rId15"/>
    <p:sldId id="351" r:id="rId16"/>
    <p:sldId id="429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7" r:id="rId29"/>
    <p:sldId id="370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22" r:id="rId61"/>
    <p:sldId id="404" r:id="rId62"/>
    <p:sldId id="405" r:id="rId63"/>
    <p:sldId id="406" r:id="rId64"/>
    <p:sldId id="407" r:id="rId65"/>
    <p:sldId id="408" r:id="rId66"/>
    <p:sldId id="423" r:id="rId67"/>
    <p:sldId id="409" r:id="rId68"/>
    <p:sldId id="428" r:id="rId69"/>
    <p:sldId id="420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  <a:srgbClr val="E9E8F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9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92D665A-A7C4-49FA-BB6B-826F1D4E7F76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D8B33FC-B199-41BE-995C-DE4EB29CBD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59838C-A47B-4584-88C1-AFA5C1DEBE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46C3-F135-49C2-ABF5-782D19287C10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988F-F144-4AE8-99D0-292E3CCAA2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2400" y="152400"/>
            <a:ext cx="8839200" cy="6553200"/>
          </a:xfrm>
          <a:prstGeom prst="roundRect">
            <a:avLst>
              <a:gd name="adj" fmla="val 3984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886670"/>
            <a:ext cx="8839200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Graphs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Representation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represent graph in computer memory –		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Adjacency matrix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Adjacency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Graph is represented using matrix (2D array)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Matrix keeps the information about the adjacent nodes for each node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node is adjacent then put 1 </a:t>
            </a:r>
            <a:r>
              <a:rPr lang="en-US" dirty="0" smtClean="0"/>
              <a:t>at (</a:t>
            </a:r>
            <a:r>
              <a:rPr lang="en-US" dirty="0" err="1" smtClean="0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location otherwise </a:t>
            </a:r>
            <a:r>
              <a:rPr lang="en-US" dirty="0" smtClean="0"/>
              <a:t>put 0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i.e.		Mat[</a:t>
            </a:r>
            <a:r>
              <a:rPr lang="en-US" dirty="0" err="1" smtClean="0"/>
              <a:t>i</a:t>
            </a:r>
            <a:r>
              <a:rPr lang="en-US" dirty="0" smtClean="0"/>
              <a:t>][j] 	= 1 	if there is an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		= 0	 if there is no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If graph is weighted graph then </a:t>
            </a:r>
            <a:r>
              <a:rPr lang="en-US" dirty="0" smtClean="0"/>
              <a:t>adjacency </a:t>
            </a:r>
            <a:r>
              <a:rPr lang="en-US" dirty="0" smtClean="0"/>
              <a:t>matrix will contain following –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Mat[</a:t>
            </a:r>
            <a:r>
              <a:rPr lang="en-US" dirty="0" err="1" smtClean="0"/>
              <a:t>i</a:t>
            </a:r>
            <a:r>
              <a:rPr lang="en-US" dirty="0" smtClean="0"/>
              <a:t>][j] 	= weight on edge 		if there is an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		= 0		 	if there is no edge from node </a:t>
            </a:r>
            <a:r>
              <a:rPr lang="en-US" dirty="0" err="1" smtClean="0"/>
              <a:t>i</a:t>
            </a:r>
            <a:r>
              <a:rPr lang="en-US" dirty="0" smtClean="0"/>
              <a:t> to 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7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29200" y="1270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261408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grpSp>
        <p:nvGrpSpPr>
          <p:cNvPr id="35" name="Group 31"/>
          <p:cNvGrpSpPr/>
          <p:nvPr/>
        </p:nvGrpSpPr>
        <p:grpSpPr>
          <a:xfrm>
            <a:off x="457200" y="3657600"/>
            <a:ext cx="2590800" cy="1752600"/>
            <a:chOff x="3733800" y="2743200"/>
            <a:chExt cx="2590800" cy="1752600"/>
          </a:xfrm>
        </p:grpSpPr>
        <p:sp>
          <p:nvSpPr>
            <p:cNvPr id="39" name="Oval 38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6482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cxnSp>
        <p:nvCxnSpPr>
          <p:cNvPr id="45" name="Straight Connector 44"/>
          <p:cNvCxnSpPr>
            <a:stCxn id="39" idx="5"/>
            <a:endCxn id="40" idx="1"/>
          </p:cNvCxnSpPr>
          <p:nvPr/>
        </p:nvCxnSpPr>
        <p:spPr>
          <a:xfrm rot="16200000" flipH="1">
            <a:off x="999845" y="3895445"/>
            <a:ext cx="2863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9" idx="4"/>
            <a:endCxn id="41" idx="0"/>
          </p:cNvCxnSpPr>
          <p:nvPr/>
        </p:nvCxnSpPr>
        <p:spPr>
          <a:xfrm rot="5400000">
            <a:off x="266700" y="4533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>
            <a:off x="1828800" y="4495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6"/>
            <a:endCxn id="42" idx="3"/>
          </p:cNvCxnSpPr>
          <p:nvPr/>
        </p:nvCxnSpPr>
        <p:spPr>
          <a:xfrm flipV="1">
            <a:off x="914400" y="4657445"/>
            <a:ext cx="1743355" cy="52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6"/>
            <a:endCxn id="42" idx="1"/>
          </p:cNvCxnSpPr>
          <p:nvPr/>
        </p:nvCxnSpPr>
        <p:spPr>
          <a:xfrm>
            <a:off x="914400" y="3886200"/>
            <a:ext cx="1743355" cy="44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905000" y="5410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6" name="Straight Connector 55"/>
          <p:cNvCxnSpPr>
            <a:stCxn id="40" idx="5"/>
            <a:endCxn id="54" idx="0"/>
          </p:cNvCxnSpPr>
          <p:nvPr/>
        </p:nvCxnSpPr>
        <p:spPr>
          <a:xfrm rot="16200000" flipH="1">
            <a:off x="1571345" y="4847944"/>
            <a:ext cx="752755" cy="371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5029200" y="3937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4953000" y="35622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572000" y="3886200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sp>
        <p:nvSpPr>
          <p:cNvPr id="61" name="Right Arrow 60"/>
          <p:cNvSpPr/>
          <p:nvPr/>
        </p:nvSpPr>
        <p:spPr>
          <a:xfrm>
            <a:off x="3505200" y="2057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505200" y="46482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29200" y="1270000"/>
          <a:ext cx="25908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953000" y="838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b="1" dirty="0" smtClean="0"/>
              <a:t>A       B      C       D      E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572000" y="1261408"/>
            <a:ext cx="45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       B      C       D      E</a:t>
            </a:r>
            <a:endParaRPr lang="en-US" sz="2000" b="1" dirty="0"/>
          </a:p>
        </p:txBody>
      </p:sp>
      <p:sp>
        <p:nvSpPr>
          <p:cNvPr id="61" name="Right Arrow 60"/>
          <p:cNvSpPr/>
          <p:nvPr/>
        </p:nvSpPr>
        <p:spPr>
          <a:xfrm>
            <a:off x="3505200" y="20574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668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00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29400" y="4191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O(V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41910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Memory required to store graph G(V,E) using adjacency matrix is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matrix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Pros</a:t>
            </a:r>
            <a:r>
              <a:rPr lang="en-US" dirty="0" smtClean="0"/>
              <a:t>: 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1. Representation is easier to implement and follow.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2. Removing an edge takes O(1) time. Queries like whether there is an edge from vertex ‘u’ to vertex ‘v’ are efficient and can be done O(1).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3. It is fast to add a new edge O(1)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Cons</a:t>
            </a:r>
            <a:r>
              <a:rPr lang="en-US" dirty="0" smtClean="0"/>
              <a:t>: 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1. Consumes more space O(V</a:t>
            </a:r>
            <a:r>
              <a:rPr lang="en-US" baseline="30000" dirty="0" smtClean="0"/>
              <a:t>2</a:t>
            </a:r>
            <a:r>
              <a:rPr lang="en-US" dirty="0" smtClean="0"/>
              <a:t>).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2. Even if the graph is sparse(contains less number of edges), it consumes the same space.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3. It is slow to add/delete a node and takes O(V</a:t>
            </a:r>
            <a:r>
              <a:rPr lang="en-US" baseline="30000" dirty="0" smtClean="0"/>
              <a:t>2</a:t>
            </a:r>
            <a:r>
              <a:rPr lang="en-US" dirty="0" smtClean="0"/>
              <a:t>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Graph is represented using linked list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List keeps the information about edges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One adjacency list is used per vertex. 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/>
              <a:t>Pros</a:t>
            </a:r>
            <a:r>
              <a:rPr lang="en-US" dirty="0" smtClean="0"/>
              <a:t>: 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1. </a:t>
            </a:r>
            <a:r>
              <a:rPr lang="en-US" dirty="0" smtClean="0">
                <a:solidFill>
                  <a:srgbClr val="FF0000"/>
                </a:solidFill>
              </a:rPr>
              <a:t>Less memory requirement than adjacency matrix, </a:t>
            </a:r>
            <a:r>
              <a:rPr lang="en-US" dirty="0" smtClean="0"/>
              <a:t>Memory usage depends on the number of edges (not number of nodes).  Therefore, it can save a lot of memory if the graph has less number of edges.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2. It is fast to add/delete a node; easier than the matrix representation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b="1" dirty="0" smtClean="0"/>
              <a:t>Cons</a:t>
            </a:r>
            <a:r>
              <a:rPr lang="en-US" dirty="0" smtClean="0"/>
              <a:t>: 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1. Finding the presence or absence of specific edge between any two nodes</a:t>
            </a:r>
            <a:br>
              <a:rPr lang="en-US" dirty="0" smtClean="0"/>
            </a:br>
            <a:r>
              <a:rPr lang="en-US" dirty="0" smtClean="0"/>
              <a:t>is slightly slower. 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 marL="342900" indent="-342900">
              <a:lnSpc>
                <a:spcPct val="150000"/>
              </a:lnSpc>
            </a:pPr>
            <a:r>
              <a:rPr lang="en-US" dirty="0" smtClean="0"/>
              <a:t>	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724400" y="762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705600" y="7620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733800" y="99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15000" y="9890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724400" y="1610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705600" y="16103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4724400" y="24384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3733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715000" y="43418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724400" y="32004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724400" y="41249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6705600" y="41148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700"/>
                <a:gridCol w="647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>
            <a:off x="3810000" y="4267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7338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ultiply 71"/>
          <p:cNvSpPr/>
          <p:nvPr/>
        </p:nvSpPr>
        <p:spPr>
          <a:xfrm>
            <a:off x="7467600" y="7620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Multiply 72"/>
          <p:cNvSpPr/>
          <p:nvPr/>
        </p:nvSpPr>
        <p:spPr>
          <a:xfrm>
            <a:off x="7467600" y="16002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Multiply 73"/>
          <p:cNvSpPr/>
          <p:nvPr/>
        </p:nvSpPr>
        <p:spPr>
          <a:xfrm>
            <a:off x="7467600" y="41148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Multiply 74"/>
          <p:cNvSpPr/>
          <p:nvPr/>
        </p:nvSpPr>
        <p:spPr>
          <a:xfrm>
            <a:off x="5486400" y="2438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Multiply 75"/>
          <p:cNvSpPr/>
          <p:nvPr/>
        </p:nvSpPr>
        <p:spPr>
          <a:xfrm>
            <a:off x="5486400" y="3200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7150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28600" y="4648200"/>
            <a:ext cx="85344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If graph is directed then adjacent list structure –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r>
              <a:rPr lang="en-US" dirty="0" smtClean="0"/>
              <a:t> 		</a:t>
            </a:r>
            <a:r>
              <a:rPr lang="en-US" dirty="0" err="1" smtClean="0"/>
              <a:t>int</a:t>
            </a:r>
            <a:r>
              <a:rPr lang="en-US" dirty="0" smtClean="0"/>
              <a:t> AINFO; </a:t>
            </a:r>
            <a:r>
              <a:rPr lang="en-US" dirty="0" smtClean="0">
                <a:solidFill>
                  <a:srgbClr val="FF0000"/>
                </a:solidFill>
              </a:rPr>
              <a:t>// AINFO stores value of vertex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 *Next;</a:t>
            </a:r>
          </a:p>
          <a:p>
            <a:r>
              <a:rPr lang="en-US" dirty="0" smtClean="0"/>
              <a:t>	};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3580606" y="4037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29000" y="8382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7" idx="1"/>
            <a:endCxn id="47" idx="3"/>
          </p:cNvCxnSpPr>
          <p:nvPr/>
        </p:nvCxnSpPr>
        <p:spPr>
          <a:xfrm rot="10800000" flipH="1">
            <a:off x="3429000" y="1181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2"/>
          </p:cNvCxnSpPr>
          <p:nvPr/>
        </p:nvCxnSpPr>
        <p:spPr>
          <a:xfrm rot="5400000">
            <a:off x="3581400" y="160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29000" y="16764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62" idx="1"/>
            <a:endCxn id="62" idx="3"/>
          </p:cNvCxnSpPr>
          <p:nvPr/>
        </p:nvCxnSpPr>
        <p:spPr>
          <a:xfrm rot="10800000" flipH="1">
            <a:off x="3429000" y="20193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429000" y="2514600"/>
            <a:ext cx="457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1" idx="1"/>
            <a:endCxn id="81" idx="3"/>
          </p:cNvCxnSpPr>
          <p:nvPr/>
        </p:nvCxnSpPr>
        <p:spPr>
          <a:xfrm rot="10800000" flipH="1">
            <a:off x="34290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5400000">
            <a:off x="3580606" y="2437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29000" y="32766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  <a:endCxn id="86" idx="3"/>
          </p:cNvCxnSpPr>
          <p:nvPr/>
        </p:nvCxnSpPr>
        <p:spPr>
          <a:xfrm rot="10800000" flipH="1">
            <a:off x="3429000" y="36195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582194" y="3199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429000" y="41148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89" idx="1"/>
            <a:endCxn id="89" idx="3"/>
          </p:cNvCxnSpPr>
          <p:nvPr/>
        </p:nvCxnSpPr>
        <p:spPr>
          <a:xfrm rot="10800000" flipH="1">
            <a:off x="3429000" y="4457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ultiply 90"/>
          <p:cNvSpPr/>
          <p:nvPr/>
        </p:nvSpPr>
        <p:spPr>
          <a:xfrm>
            <a:off x="3429000" y="44196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28600" y="2971800"/>
            <a:ext cx="2971800" cy="190077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Hnode</a:t>
            </a:r>
            <a:r>
              <a:rPr lang="en-US" sz="1600" b="1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Hnode</a:t>
            </a:r>
            <a:r>
              <a:rPr lang="en-US" sz="1600" b="1" dirty="0" smtClean="0"/>
              <a:t> *LINK;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 	</a:t>
            </a:r>
            <a:r>
              <a:rPr lang="en-US" sz="1600" b="1" dirty="0" err="1" smtClean="0"/>
              <a:t>struct</a:t>
            </a:r>
            <a:r>
              <a:rPr lang="en-US" sz="1600" b="1" dirty="0" smtClean="0"/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381000" y="1066800"/>
            <a:ext cx="2590800" cy="1752600"/>
            <a:chOff x="3733800" y="2743200"/>
            <a:chExt cx="2590800" cy="1752600"/>
          </a:xfrm>
        </p:grpSpPr>
        <p:sp>
          <p:nvSpPr>
            <p:cNvPr id="8" name="Oval 7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8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4038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8" idx="6"/>
            <a:endCxn id="9" idx="2"/>
          </p:cNvCxnSpPr>
          <p:nvPr/>
        </p:nvCxnSpPr>
        <p:spPr>
          <a:xfrm>
            <a:off x="8382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18288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7"/>
            <a:endCxn id="12" idx="3"/>
          </p:cNvCxnSpPr>
          <p:nvPr/>
        </p:nvCxnSpPr>
        <p:spPr>
          <a:xfrm flipV="1">
            <a:off x="1990445" y="2066645"/>
            <a:ext cx="591110" cy="36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1"/>
            <a:endCxn id="9" idx="5"/>
          </p:cNvCxnSpPr>
          <p:nvPr/>
        </p:nvCxnSpPr>
        <p:spPr>
          <a:xfrm flipH="1" flipV="1">
            <a:off x="1990445" y="1457045"/>
            <a:ext cx="591110" cy="286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7"/>
            <a:endCxn id="9" idx="3"/>
          </p:cNvCxnSpPr>
          <p:nvPr/>
        </p:nvCxnSpPr>
        <p:spPr>
          <a:xfrm flipV="1"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5"/>
            <a:endCxn id="13" idx="1"/>
          </p:cNvCxnSpPr>
          <p:nvPr/>
        </p:nvCxnSpPr>
        <p:spPr>
          <a:xfrm>
            <a:off x="771245" y="1457045"/>
            <a:ext cx="895910" cy="972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8" idx="4"/>
          </p:cNvCxnSpPr>
          <p:nvPr/>
        </p:nvCxnSpPr>
        <p:spPr>
          <a:xfrm flipV="1">
            <a:off x="609600" y="1524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0" idx="6"/>
          </p:cNvCxnSpPr>
          <p:nvPr/>
        </p:nvCxnSpPr>
        <p:spPr>
          <a:xfrm flipH="1">
            <a:off x="838200" y="2590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66800" y="99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09800" y="1307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002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2000" y="1992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66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" y="1764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4800" y="4800600"/>
            <a:ext cx="8077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 smtClean="0"/>
              <a:t>If graph is weighted graph then adjacent list structure –</a:t>
            </a:r>
          </a:p>
          <a:p>
            <a:pPr marL="342900" indent="-342900"/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Node{</a:t>
            </a:r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AINFO; </a:t>
            </a:r>
            <a:r>
              <a:rPr lang="en-US" dirty="0" smtClean="0">
                <a:solidFill>
                  <a:srgbClr val="FF0000"/>
                </a:solidFill>
              </a:rPr>
              <a:t>// AINFO stores value of vertex</a:t>
            </a:r>
            <a:endParaRPr lang="en-US" dirty="0" smtClean="0"/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int</a:t>
            </a:r>
            <a:r>
              <a:rPr lang="en-US" dirty="0" smtClean="0"/>
              <a:t> weight; </a:t>
            </a:r>
            <a:r>
              <a:rPr lang="en-US" dirty="0" smtClean="0">
                <a:solidFill>
                  <a:srgbClr val="FF0000"/>
                </a:solidFill>
              </a:rPr>
              <a:t>// ‘weight’ stores weight of edge</a:t>
            </a:r>
            <a:endParaRPr lang="en-US" dirty="0" smtClean="0"/>
          </a:p>
          <a:p>
            <a:pPr marL="342900" indent="-342900"/>
            <a:r>
              <a:rPr lang="en-US" dirty="0" smtClean="0"/>
              <a:t>			</a:t>
            </a:r>
            <a:r>
              <a:rPr lang="en-US" dirty="0" err="1" smtClean="0"/>
              <a:t>struct</a:t>
            </a:r>
            <a:r>
              <a:rPr lang="en-US" dirty="0" smtClean="0"/>
              <a:t> Node *link;</a:t>
            </a:r>
          </a:p>
          <a:p>
            <a:pPr marL="342900" indent="-342900"/>
            <a:r>
              <a:rPr lang="en-US" dirty="0" smtClean="0"/>
              <a:t>		} ;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724400" y="838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E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705600" y="83820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C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3733800" y="990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15000" y="1065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724400" y="1611154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A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705600" y="1611154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C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724400" y="2448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E    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3733800" y="1828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715000" y="4341018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733800" y="2667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4724400" y="3210560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C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4724400" y="4124166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 D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6705600" y="4114006"/>
          <a:ext cx="1295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  B   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8" name="Straight Arrow Connector 57"/>
          <p:cNvCxnSpPr/>
          <p:nvPr/>
        </p:nvCxnSpPr>
        <p:spPr>
          <a:xfrm>
            <a:off x="3810000" y="42656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33800" y="3429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ultiply 59"/>
          <p:cNvSpPr/>
          <p:nvPr/>
        </p:nvSpPr>
        <p:spPr>
          <a:xfrm>
            <a:off x="7467600" y="8382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/>
          <p:cNvSpPr/>
          <p:nvPr/>
        </p:nvSpPr>
        <p:spPr>
          <a:xfrm>
            <a:off x="7467600" y="1600994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/>
          <p:cNvSpPr/>
          <p:nvPr/>
        </p:nvSpPr>
        <p:spPr>
          <a:xfrm>
            <a:off x="7467600" y="4114006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562600" y="2438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562600" y="32004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15000" y="1829594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5066506" y="1028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6972300" y="1028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6972300" y="1791494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5066506" y="17907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066506" y="26289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5066506" y="3390900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5066506" y="4303712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>
            <a:off x="6972300" y="4304506"/>
            <a:ext cx="381794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580606" y="40378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9000" y="8382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0" idx="1"/>
            <a:endCxn id="70" idx="3"/>
          </p:cNvCxnSpPr>
          <p:nvPr/>
        </p:nvCxnSpPr>
        <p:spPr>
          <a:xfrm rot="10800000" flipH="1">
            <a:off x="3429000" y="11811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0" idx="2"/>
          </p:cNvCxnSpPr>
          <p:nvPr/>
        </p:nvCxnSpPr>
        <p:spPr>
          <a:xfrm rot="5400000">
            <a:off x="3581400" y="16002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429000" y="16764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5" idx="1"/>
            <a:endCxn id="75" idx="3"/>
          </p:cNvCxnSpPr>
          <p:nvPr/>
        </p:nvCxnSpPr>
        <p:spPr>
          <a:xfrm rot="10800000" flipH="1">
            <a:off x="3429000" y="20193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429000" y="2514600"/>
            <a:ext cx="457200" cy="60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>
            <a:stCxn id="83" idx="1"/>
            <a:endCxn id="83" idx="3"/>
          </p:cNvCxnSpPr>
          <p:nvPr/>
        </p:nvCxnSpPr>
        <p:spPr>
          <a:xfrm rot="10800000" flipH="1">
            <a:off x="3429000" y="2819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3580606" y="2437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429000" y="32766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  <a:endCxn id="86" idx="3"/>
          </p:cNvCxnSpPr>
          <p:nvPr/>
        </p:nvCxnSpPr>
        <p:spPr>
          <a:xfrm rot="10800000" flipH="1">
            <a:off x="3429000" y="36195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3582194" y="3199606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429000" y="4114800"/>
            <a:ext cx="4572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stCxn id="90" idx="1"/>
            <a:endCxn id="90" idx="3"/>
          </p:cNvCxnSpPr>
          <p:nvPr/>
        </p:nvCxnSpPr>
        <p:spPr>
          <a:xfrm rot="10800000" flipH="1">
            <a:off x="3429000" y="4457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Multiply 91"/>
          <p:cNvSpPr/>
          <p:nvPr/>
        </p:nvSpPr>
        <p:spPr>
          <a:xfrm>
            <a:off x="3429000" y="4419600"/>
            <a:ext cx="4572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Operations on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Searching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Insertion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Deletion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Traversing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Sorting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Adjacency list structure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Structures of nodes and header nodes –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struct</a:t>
            </a:r>
            <a:r>
              <a:rPr lang="en-US" sz="2000" dirty="0" smtClean="0"/>
              <a:t> Node{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 AINFO;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*Next;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Hnode</a:t>
            </a:r>
            <a:r>
              <a:rPr lang="en-US" sz="2000" dirty="0" smtClean="0"/>
              <a:t>{  </a:t>
            </a:r>
            <a:r>
              <a:rPr lang="en-US" sz="2000" dirty="0" smtClean="0">
                <a:solidFill>
                  <a:srgbClr val="FF0000"/>
                </a:solidFill>
              </a:rPr>
              <a:t>// structure for header node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sz="2000" dirty="0" err="1" smtClean="0"/>
              <a:t>int</a:t>
            </a:r>
            <a:r>
              <a:rPr lang="en-US" sz="2000" dirty="0" smtClean="0"/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*LINK;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	</a:t>
            </a:r>
            <a:r>
              <a:rPr lang="en-US" dirty="0" err="1" smtClean="0"/>
              <a:t>struct</a:t>
            </a:r>
            <a:r>
              <a:rPr lang="en-US" dirty="0" smtClean="0"/>
              <a:t> Node *ALINK;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};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Graph_start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cs typeface="Times New Roman" pitchFamily="18" charset="0"/>
              </a:rPr>
              <a:t>    A data structure that consists of a set of nodes (</a:t>
            </a:r>
            <a:r>
              <a:rPr lang="en-US" sz="2000" i="1" dirty="0" smtClean="0">
                <a:cs typeface="Times New Roman" pitchFamily="18" charset="0"/>
              </a:rPr>
              <a:t>vertices</a:t>
            </a:r>
            <a:r>
              <a:rPr lang="en-US" sz="2000" dirty="0" smtClean="0">
                <a:cs typeface="Times New Roman" pitchFamily="18" charset="0"/>
              </a:rPr>
              <a:t>) and a set of edges that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cs typeface="Times New Roman" pitchFamily="18" charset="0"/>
              </a:rPr>
              <a:t>        connect the nodes to each other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i="1" u="sng" dirty="0" smtClean="0"/>
              <a:t>Formal Definition: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A graph G is a collection of two sets V and E represented as G(V, E) where,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V – Collection of vertices represented as V(G) = V</a:t>
            </a:r>
            <a:r>
              <a:rPr lang="en-US" sz="2000" baseline="-25000" dirty="0" smtClean="0"/>
              <a:t>0,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2,</a:t>
            </a:r>
            <a:r>
              <a:rPr lang="en-US" sz="2000" dirty="0" smtClean="0"/>
              <a:t> 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……… V</a:t>
            </a:r>
            <a:r>
              <a:rPr lang="en-US" sz="2000" baseline="-25000" dirty="0" smtClean="0"/>
              <a:t>n-1 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E – Collection of edges represented as E(G) = E</a:t>
            </a:r>
            <a:r>
              <a:rPr lang="en-US" sz="2000" baseline="-25000" dirty="0" smtClean="0"/>
              <a:t>1,</a:t>
            </a:r>
            <a:r>
              <a:rPr lang="en-US" sz="2000" dirty="0" smtClean="0"/>
              <a:t> E</a:t>
            </a:r>
            <a:r>
              <a:rPr lang="en-US" sz="2000" baseline="-25000" dirty="0" smtClean="0"/>
              <a:t>2,</a:t>
            </a:r>
            <a:r>
              <a:rPr lang="en-US" sz="2000" dirty="0" smtClean="0"/>
              <a:t> E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……… E</a:t>
            </a:r>
            <a:r>
              <a:rPr lang="en-US" sz="2000" baseline="-25000" dirty="0" smtClean="0"/>
              <a:t>n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  Each edge is a </a:t>
            </a:r>
            <a:r>
              <a:rPr lang="en-US" sz="2000" dirty="0" err="1" smtClean="0"/>
              <a:t>tuple</a:t>
            </a:r>
            <a:r>
              <a:rPr lang="en-US" sz="2000" dirty="0" smtClean="0"/>
              <a:t> (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), where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x</a:t>
            </a:r>
            <a:r>
              <a:rPr lang="en-US" sz="2000" dirty="0" smtClean="0"/>
              <a:t>,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 in V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Searching 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516082"/>
            <a:ext cx="8382000" cy="4108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Algorithm </a:t>
            </a:r>
            <a:r>
              <a:rPr lang="en-US" b="1" dirty="0" err="1" smtClean="0"/>
              <a:t>Node_search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finds the location of Item(vertex) in a Graph pointed by </a:t>
            </a:r>
            <a:r>
              <a:rPr lang="en-US" dirty="0" err="1" smtClean="0"/>
              <a:t>Graph_start</a:t>
            </a:r>
            <a:r>
              <a:rPr lang="en-US" dirty="0" smtClean="0"/>
              <a:t>. It returns the LOC (location of vertex) if found.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* LOC  = NULL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Hnode</a:t>
            </a:r>
            <a:r>
              <a:rPr lang="en-US" dirty="0" smtClean="0"/>
              <a:t> 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</a:t>
            </a:r>
            <a:r>
              <a:rPr lang="en-US" dirty="0" err="1" smtClean="0"/>
              <a:t>Graph_start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While Temp !=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If Temp-&gt;INFO = = Item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Set LOC = Temp</a:t>
            </a:r>
          </a:p>
          <a:p>
            <a:pPr marL="342900" indent="-342900">
              <a:buAutoNum type="arabicPeriod"/>
            </a:pPr>
            <a:r>
              <a:rPr lang="en-US" dirty="0" smtClean="0"/>
              <a:t> 		Return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= Temp-&gt;LINK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LOC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2819400"/>
            <a:ext cx="3200400" cy="2308324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C00000"/>
                </a:solidFill>
              </a:rPr>
              <a:t>struct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Hnode</a:t>
            </a:r>
            <a:r>
              <a:rPr lang="en-US" sz="20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Hnode</a:t>
            </a:r>
            <a:r>
              <a:rPr lang="en-US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Searching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Edge Searching 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059388"/>
            <a:ext cx="8382000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Algorithm </a:t>
            </a:r>
            <a:r>
              <a:rPr lang="en-US" b="1" dirty="0" err="1" smtClean="0"/>
              <a:t>Edge_search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finds the location of destination (</a:t>
            </a:r>
            <a:r>
              <a:rPr lang="en-US" dirty="0" err="1" smtClean="0"/>
              <a:t>dst</a:t>
            </a:r>
            <a:r>
              <a:rPr lang="en-US" dirty="0" smtClean="0"/>
              <a:t>) in Graph pointed by </a:t>
            </a:r>
            <a:r>
              <a:rPr lang="en-US" dirty="0" err="1" smtClean="0"/>
              <a:t>Graph_start</a:t>
            </a:r>
            <a:r>
              <a:rPr lang="en-US" dirty="0" smtClean="0"/>
              <a:t>. It returns the LOC (location of destination vertex) if found. 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Node* LOC = NULL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LocSrc</a:t>
            </a:r>
            <a:r>
              <a:rPr lang="en-US" dirty="0" smtClean="0"/>
              <a:t>, *</a:t>
            </a:r>
            <a:r>
              <a:rPr lang="en-US" dirty="0" err="1" smtClean="0"/>
              <a:t>LocDst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LocSrc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LocDst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LocSrc</a:t>
            </a:r>
            <a:r>
              <a:rPr lang="en-US" dirty="0" smtClean="0"/>
              <a:t> == NULL OR </a:t>
            </a:r>
            <a:r>
              <a:rPr lang="en-US" dirty="0" err="1" smtClean="0"/>
              <a:t>LocDst</a:t>
            </a:r>
            <a:r>
              <a:rPr lang="en-US" dirty="0" smtClean="0"/>
              <a:t> ==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</a:t>
            </a:r>
            <a:r>
              <a:rPr lang="en-US" dirty="0" err="1" smtClean="0"/>
              <a:t>Retrun</a:t>
            </a:r>
            <a:r>
              <a:rPr lang="en-US" dirty="0" smtClean="0"/>
              <a:t>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dirty="0" smtClean="0"/>
              <a:t>            </a:t>
            </a:r>
            <a:r>
              <a:rPr lang="en-US" dirty="0" err="1" smtClean="0"/>
              <a:t>ATemp</a:t>
            </a:r>
            <a:r>
              <a:rPr lang="en-US" dirty="0" smtClean="0"/>
              <a:t> = </a:t>
            </a:r>
            <a:r>
              <a:rPr lang="en-US" dirty="0" err="1" smtClean="0"/>
              <a:t>LocSrc</a:t>
            </a:r>
            <a:r>
              <a:rPr lang="en-US" dirty="0" smtClean="0"/>
              <a:t> -&gt;ALINK </a:t>
            </a:r>
          </a:p>
          <a:p>
            <a:pPr marL="342900" indent="-342900">
              <a:buAutoNum type="arabicPeriod"/>
            </a:pPr>
            <a:r>
              <a:rPr lang="en-US" dirty="0" smtClean="0"/>
              <a:t> 	While </a:t>
            </a:r>
            <a:r>
              <a:rPr lang="en-US" dirty="0" err="1" smtClean="0"/>
              <a:t>Atemp</a:t>
            </a:r>
            <a:r>
              <a:rPr lang="en-US" dirty="0" smtClean="0"/>
              <a:t>!=NULL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	If </a:t>
            </a:r>
            <a:r>
              <a:rPr lang="en-US" dirty="0" err="1" smtClean="0"/>
              <a:t>ATemp</a:t>
            </a:r>
            <a:r>
              <a:rPr lang="en-US" dirty="0" smtClean="0"/>
              <a:t>-&gt;AINFO = =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r>
              <a:rPr lang="en-US" dirty="0" smtClean="0"/>
              <a:t> 			Set LOC =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 			Return LOC</a:t>
            </a:r>
          </a:p>
          <a:p>
            <a:pPr marL="342900" indent="-342900">
              <a:buAutoNum type="arabicPeriod"/>
            </a:pPr>
            <a:r>
              <a:rPr lang="en-US" dirty="0" smtClean="0"/>
              <a:t> 		</a:t>
            </a:r>
            <a:r>
              <a:rPr lang="en-US" dirty="0" err="1" smtClean="0"/>
              <a:t>ATemp</a:t>
            </a:r>
            <a:r>
              <a:rPr lang="en-US" dirty="0" smtClean="0"/>
              <a:t> = </a:t>
            </a:r>
            <a:r>
              <a:rPr lang="en-US" dirty="0" err="1" smtClean="0"/>
              <a:t>ATemp</a:t>
            </a:r>
            <a:r>
              <a:rPr lang="en-US" dirty="0" smtClean="0"/>
              <a:t>-&gt;NEXT</a:t>
            </a:r>
          </a:p>
          <a:p>
            <a:pPr marL="342900" indent="-342900">
              <a:buAutoNum type="arabicPeriod"/>
            </a:pPr>
            <a:r>
              <a:rPr lang="en-US" dirty="0" smtClean="0"/>
              <a:t>Return LOC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1981200"/>
            <a:ext cx="2667000" cy="3323987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AINFO;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*Next;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 rot="10800000" flipH="1" flipV="1">
            <a:off x="5943600" y="3643194"/>
            <a:ext cx="2590800" cy="1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Node Insertion –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Algorithm </a:t>
            </a:r>
            <a:r>
              <a:rPr lang="en-US" b="1" dirty="0" err="1" smtClean="0"/>
              <a:t>Insert_Node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inserts the node Item in graph.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502688"/>
            <a:ext cx="8382000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New_node</a:t>
            </a:r>
            <a:r>
              <a:rPr lang="en-US" sz="1600" dirty="0" smtClean="0"/>
              <a:t>, *Temp1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= Allocate memory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-&gt;INFO = Item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-&gt;LINK = 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 smtClean="0"/>
              <a:t>New_node</a:t>
            </a:r>
            <a:r>
              <a:rPr lang="en-US" sz="1600" dirty="0" smtClean="0"/>
              <a:t> -&gt;ALINK = NULL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 Temp1 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If(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==NULL)  </a:t>
            </a:r>
            <a:r>
              <a:rPr lang="en-US" sz="1600" dirty="0" smtClean="0">
                <a:solidFill>
                  <a:srgbClr val="FF0000"/>
                </a:solidFill>
              </a:rPr>
              <a:t>//Empty Graph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= </a:t>
            </a:r>
            <a:r>
              <a:rPr lang="en-US" sz="1600" dirty="0" err="1" smtClean="0"/>
              <a:t>New_node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 Else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          While (Temp1-&gt;LINK != NULL)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 	            Temp1= Temp1-&gt;LINK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Temp1-&gt;LINK = </a:t>
            </a:r>
            <a:r>
              <a:rPr lang="en-US" sz="1600" dirty="0" err="1" smtClean="0"/>
              <a:t>New_node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2819400"/>
            <a:ext cx="3200400" cy="2308324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rgbClr val="C00000"/>
                </a:solidFill>
              </a:rPr>
              <a:t>struct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Hnode</a:t>
            </a:r>
            <a:r>
              <a:rPr lang="en-US" sz="20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r>
              <a:rPr lang="en-US" sz="20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Hnode</a:t>
            </a:r>
            <a:r>
              <a:rPr lang="en-US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 	</a:t>
            </a:r>
            <a:r>
              <a:rPr lang="en-US" dirty="0" err="1" smtClean="0">
                <a:solidFill>
                  <a:srgbClr val="C00000"/>
                </a:solidFill>
              </a:rPr>
              <a:t>struct</a:t>
            </a:r>
            <a:r>
              <a:rPr lang="en-US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C00000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Insertion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853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Edge Insertion –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Algorithm </a:t>
            </a:r>
            <a:r>
              <a:rPr lang="en-US" b="1" dirty="0" err="1" smtClean="0"/>
              <a:t>Insert_Edge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inserts an edge in directed graph. </a:t>
            </a:r>
            <a:r>
              <a:rPr lang="en-US" dirty="0" err="1" smtClean="0"/>
              <a:t>src</a:t>
            </a:r>
            <a:r>
              <a:rPr lang="en-US" dirty="0" smtClean="0"/>
              <a:t> is source vertex and </a:t>
            </a:r>
            <a:r>
              <a:rPr lang="en-US" dirty="0" err="1" smtClean="0"/>
              <a:t>dst</a:t>
            </a:r>
            <a:r>
              <a:rPr lang="en-US" dirty="0" smtClean="0"/>
              <a:t> is destination vertex.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001083"/>
            <a:ext cx="8382000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Hnode</a:t>
            </a:r>
            <a:r>
              <a:rPr lang="en-US" dirty="0" smtClean="0"/>
              <a:t> *</a:t>
            </a:r>
            <a:r>
              <a:rPr lang="en-US" dirty="0" err="1" smtClean="0"/>
              <a:t>LocSrc</a:t>
            </a:r>
            <a:r>
              <a:rPr lang="en-US" dirty="0" smtClean="0"/>
              <a:t>, *</a:t>
            </a:r>
            <a:r>
              <a:rPr lang="en-US" dirty="0" err="1" smtClean="0"/>
              <a:t>LocDst</a:t>
            </a:r>
            <a:r>
              <a:rPr lang="en-US" dirty="0" smtClean="0"/>
              <a:t>, *Temp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struct</a:t>
            </a:r>
            <a:r>
              <a:rPr lang="en-US" dirty="0" smtClean="0"/>
              <a:t> Node *Temp2, *</a:t>
            </a:r>
            <a:r>
              <a:rPr lang="en-US" dirty="0" err="1" smtClean="0"/>
              <a:t>New_node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= Allocate memory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-&gt;AINFO = </a:t>
            </a:r>
            <a:r>
              <a:rPr lang="en-US" dirty="0" err="1" smtClean="0"/>
              <a:t>dst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New_node</a:t>
            </a:r>
            <a:r>
              <a:rPr lang="en-US" dirty="0" smtClean="0"/>
              <a:t> -&gt;NEXT 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 = </a:t>
            </a:r>
            <a:r>
              <a:rPr lang="en-US" dirty="0" err="1" smtClean="0"/>
              <a:t>Graph_start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LocSrc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LocDst</a:t>
            </a:r>
            <a:r>
              <a:rPr lang="en-US" dirty="0" smtClean="0"/>
              <a:t> = </a:t>
            </a:r>
            <a:r>
              <a:rPr lang="en-US" dirty="0" err="1" smtClean="0"/>
              <a:t>Node_search</a:t>
            </a:r>
            <a:r>
              <a:rPr lang="en-US" dirty="0" smtClean="0"/>
              <a:t>(</a:t>
            </a:r>
            <a:r>
              <a:rPr lang="en-US" dirty="0" err="1" smtClean="0"/>
              <a:t>Graph_start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If </a:t>
            </a:r>
            <a:r>
              <a:rPr lang="en-US" dirty="0" err="1" smtClean="0"/>
              <a:t>LocSrc</a:t>
            </a:r>
            <a:r>
              <a:rPr lang="en-US" dirty="0" smtClean="0"/>
              <a:t> == NULL OR </a:t>
            </a:r>
            <a:r>
              <a:rPr lang="en-US" dirty="0" err="1" smtClean="0"/>
              <a:t>LocDst</a:t>
            </a:r>
            <a:r>
              <a:rPr lang="en-US" dirty="0" smtClean="0"/>
              <a:t> == NULL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Temp2= </a:t>
            </a:r>
            <a:r>
              <a:rPr lang="en-US" dirty="0" err="1" smtClean="0"/>
              <a:t>LocSrc</a:t>
            </a:r>
            <a:r>
              <a:rPr lang="en-US" dirty="0" smtClean="0"/>
              <a:t>-&gt;ALINK</a:t>
            </a:r>
          </a:p>
          <a:p>
            <a:pPr marL="342900" indent="-342900">
              <a:buAutoNum type="arabicPeriod"/>
            </a:pPr>
            <a:r>
              <a:rPr lang="en-US" dirty="0" smtClean="0"/>
              <a:t>While Temp2-&gt;NEXT != NULL</a:t>
            </a:r>
          </a:p>
          <a:p>
            <a:pPr marL="342900" indent="-342900">
              <a:buAutoNum type="arabicPeriod"/>
            </a:pPr>
            <a:r>
              <a:rPr lang="en-US" dirty="0" smtClean="0"/>
              <a:t> 	Temp 2= Temp2-&gt;NEXT</a:t>
            </a:r>
          </a:p>
          <a:p>
            <a:pPr marL="342900" indent="-342900">
              <a:buAutoNum type="arabicPeriod"/>
            </a:pPr>
            <a:r>
              <a:rPr lang="en-US" dirty="0" smtClean="0"/>
              <a:t>Temp2-&gt;NEXT = </a:t>
            </a:r>
            <a:r>
              <a:rPr lang="en-US" dirty="0" err="1" smtClean="0"/>
              <a:t>New_node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43600" y="2286000"/>
            <a:ext cx="2667000" cy="3323987"/>
          </a:xfrm>
          <a:prstGeom prst="rect">
            <a:avLst/>
          </a:prstGeom>
          <a:noFill/>
          <a:ln>
            <a:solidFill>
              <a:schemeClr val="accent1">
                <a:alpha val="74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AINFO;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*Next;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INFO;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>
                <a:solidFill>
                  <a:srgbClr val="C00000"/>
                </a:solidFill>
              </a:rPr>
              <a:t>Hnode</a:t>
            </a:r>
            <a:r>
              <a:rPr lang="en-US" sz="1400" dirty="0" smtClean="0">
                <a:solidFill>
                  <a:srgbClr val="C00000"/>
                </a:solidFill>
              </a:rPr>
              <a:t> *LINK;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 	</a:t>
            </a:r>
            <a:r>
              <a:rPr lang="en-US" sz="1400" dirty="0" err="1" smtClean="0">
                <a:solidFill>
                  <a:srgbClr val="C00000"/>
                </a:solidFill>
              </a:rPr>
              <a:t>struct</a:t>
            </a:r>
            <a:r>
              <a:rPr lang="en-US" sz="1400" dirty="0" smtClean="0">
                <a:solidFill>
                  <a:srgbClr val="C00000"/>
                </a:solidFill>
              </a:rPr>
              <a:t> Node *ALINK;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};</a:t>
            </a:r>
          </a:p>
        </p:txBody>
      </p:sp>
      <p:cxnSp>
        <p:nvCxnSpPr>
          <p:cNvPr id="10" name="Straight Connector 9"/>
          <p:cNvCxnSpPr>
            <a:stCxn id="8" idx="1"/>
            <a:endCxn id="8" idx="3"/>
          </p:cNvCxnSpPr>
          <p:nvPr/>
        </p:nvCxnSpPr>
        <p:spPr>
          <a:xfrm rot="10800000" flipH="1">
            <a:off x="5943600" y="3947994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Delete_Edge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</a:t>
            </a:r>
            <a:r>
              <a:rPr lang="en-US" b="1" dirty="0" err="1" smtClean="0"/>
              <a:t>src</a:t>
            </a:r>
            <a:r>
              <a:rPr lang="en-US" b="1" dirty="0" smtClean="0"/>
              <a:t>, </a:t>
            </a:r>
            <a:r>
              <a:rPr lang="en-US" b="1" dirty="0" err="1" smtClean="0"/>
              <a:t>dst</a:t>
            </a:r>
            <a:r>
              <a:rPr lang="en-US" b="1" dirty="0" smtClean="0"/>
              <a:t>): </a:t>
            </a:r>
            <a:r>
              <a:rPr lang="en-US" dirty="0" smtClean="0"/>
              <a:t>This algorithm deletes an edge from directed graph. </a:t>
            </a:r>
            <a:r>
              <a:rPr lang="en-US" dirty="0" err="1" smtClean="0"/>
              <a:t>src</a:t>
            </a:r>
            <a:r>
              <a:rPr lang="en-US" dirty="0" smtClean="0"/>
              <a:t> is source and </a:t>
            </a:r>
            <a:r>
              <a:rPr lang="en-US" dirty="0" err="1" smtClean="0"/>
              <a:t>dst</a:t>
            </a:r>
            <a:r>
              <a:rPr lang="en-US" dirty="0" smtClean="0"/>
              <a:t> is destination vertex.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676400"/>
            <a:ext cx="8382000" cy="47089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Hnode</a:t>
            </a:r>
            <a:r>
              <a:rPr lang="en-US" sz="2000" dirty="0" smtClean="0"/>
              <a:t> *</a:t>
            </a:r>
            <a:r>
              <a:rPr lang="en-US" sz="2000" dirty="0" err="1" smtClean="0"/>
              <a:t>LocSrc</a:t>
            </a:r>
            <a:r>
              <a:rPr lang="en-US" sz="2000" dirty="0" smtClean="0"/>
              <a:t>, *</a:t>
            </a:r>
            <a:r>
              <a:rPr lang="en-US" sz="2000" dirty="0" err="1" smtClean="0"/>
              <a:t>LocDst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err="1" smtClean="0"/>
              <a:t>Struct</a:t>
            </a:r>
            <a:r>
              <a:rPr lang="en-US" sz="2000" dirty="0" smtClean="0"/>
              <a:t> Node *Temp, *Temp1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Set Flag = 0</a:t>
            </a:r>
          </a:p>
          <a:p>
            <a:pPr marL="342900" indent="-342900">
              <a:buAutoNum type="arabicPeriod"/>
            </a:pPr>
            <a:r>
              <a:rPr lang="en-US" sz="2000" dirty="0" err="1" smtClean="0"/>
              <a:t>LocSrc</a:t>
            </a:r>
            <a:r>
              <a:rPr lang="en-US" sz="2000" dirty="0" smtClean="0"/>
              <a:t>= </a:t>
            </a:r>
            <a:r>
              <a:rPr lang="en-US" sz="2000" dirty="0" err="1" smtClean="0"/>
              <a:t>Node_search</a:t>
            </a:r>
            <a:r>
              <a:rPr lang="en-US" sz="2000" dirty="0" smtClean="0"/>
              <a:t>(</a:t>
            </a:r>
            <a:r>
              <a:rPr lang="en-US" sz="2000" dirty="0" err="1" smtClean="0"/>
              <a:t>Graph_start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src</a:t>
            </a:r>
            <a:r>
              <a:rPr lang="en-US" sz="2000" dirty="0" smtClean="0"/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 smtClean="0"/>
              <a:t>LocDst</a:t>
            </a:r>
            <a:r>
              <a:rPr lang="en-US" sz="2000" dirty="0" smtClean="0"/>
              <a:t>= </a:t>
            </a:r>
            <a:r>
              <a:rPr lang="en-US" sz="2000" dirty="0" err="1" smtClean="0"/>
              <a:t>Node_search</a:t>
            </a:r>
            <a:r>
              <a:rPr lang="en-US" sz="2000" dirty="0" smtClean="0"/>
              <a:t>(</a:t>
            </a:r>
            <a:r>
              <a:rPr lang="en-US" sz="2000" dirty="0" err="1" smtClean="0"/>
              <a:t>Graph_start</a:t>
            </a:r>
            <a:r>
              <a:rPr lang="en-US" sz="2000" dirty="0" smtClean="0"/>
              <a:t>, </a:t>
            </a:r>
            <a:r>
              <a:rPr lang="en-US" sz="2000" dirty="0" err="1" smtClean="0"/>
              <a:t>dst</a:t>
            </a:r>
            <a:r>
              <a:rPr lang="en-US" sz="20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</a:t>
            </a:r>
            <a:r>
              <a:rPr lang="en-US" sz="2000" dirty="0" err="1" smtClean="0"/>
              <a:t>LocSrc</a:t>
            </a:r>
            <a:r>
              <a:rPr lang="en-US" sz="2000" dirty="0" smtClean="0"/>
              <a:t> == NULL or </a:t>
            </a:r>
            <a:r>
              <a:rPr lang="en-US" sz="2000" dirty="0" err="1" smtClean="0"/>
              <a:t>LocDst</a:t>
            </a:r>
            <a:r>
              <a:rPr lang="en-US" sz="2000" dirty="0" smtClean="0"/>
              <a:t> == NULL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Temp = </a:t>
            </a:r>
            <a:r>
              <a:rPr lang="en-US" sz="2000" dirty="0" err="1" smtClean="0"/>
              <a:t>LocSrc</a:t>
            </a:r>
            <a:r>
              <a:rPr lang="en-US" sz="2000" dirty="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If Temp-&gt; AINFO == </a:t>
            </a:r>
            <a:r>
              <a:rPr lang="en-US" sz="2000" dirty="0" err="1" smtClean="0"/>
              <a:t>dst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</a:rPr>
              <a:t>dst</a:t>
            </a:r>
            <a:r>
              <a:rPr lang="en-US" sz="2000" dirty="0" smtClean="0">
                <a:solidFill>
                  <a:srgbClr val="FF0000"/>
                </a:solidFill>
              </a:rPr>
              <a:t> found as first node in adjacency list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</a:t>
            </a:r>
            <a:r>
              <a:rPr lang="en-US" sz="2000" dirty="0" err="1" smtClean="0"/>
              <a:t>LocSrc</a:t>
            </a:r>
            <a:r>
              <a:rPr lang="en-US" sz="2000" dirty="0" smtClean="0"/>
              <a:t>-&gt;ALINK = Temp-&gt;NEXT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          Flag=1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Else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Temp1 = Temp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	Temp = Temp-&gt;NEXT 		</a:t>
            </a:r>
          </a:p>
          <a:p>
            <a:pPr marL="342900" indent="-34290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58901"/>
            <a:ext cx="8382000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dirty="0" smtClean="0"/>
              <a:t>	</a:t>
            </a:r>
            <a:r>
              <a:rPr lang="en-US" sz="2000" dirty="0" smtClean="0"/>
              <a:t>While Temp-&gt;NEXT != NULL 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 	If Temp-&gt; AINFO == </a:t>
            </a:r>
            <a:r>
              <a:rPr lang="en-US" sz="2000" dirty="0" err="1" smtClean="0"/>
              <a:t>dst</a:t>
            </a:r>
            <a:endParaRPr lang="en-US" sz="2000" dirty="0" smtClean="0"/>
          </a:p>
          <a:p>
            <a:pPr marL="342900" indent="-342900">
              <a:buAutoNum type="arabicPeriod" startAt="14"/>
            </a:pPr>
            <a:r>
              <a:rPr lang="en-US" sz="2000" dirty="0" smtClean="0"/>
              <a:t> 			Temp1-&gt;NEXT = Temp-&gt;NEXT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		Set Flag = 1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		Go to Step 24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		 Temp1 = Temp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	Temp= Temp-&gt;NEXT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 If Flag == 0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	Display “No Edge”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          Exit</a:t>
            </a:r>
          </a:p>
          <a:p>
            <a:pPr marL="342900" indent="-342900">
              <a:buAutoNum type="arabicPeriod" startAt="14"/>
            </a:pPr>
            <a:r>
              <a:rPr lang="en-US" sz="2000" dirty="0" smtClean="0"/>
              <a:t>  Free Temp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Deletion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</a:t>
            </a:r>
            <a:r>
              <a:rPr lang="en-US" b="1" dirty="0" err="1" smtClean="0"/>
              <a:t>Delete_Node</a:t>
            </a:r>
            <a:r>
              <a:rPr lang="en-US" b="1" dirty="0" smtClean="0"/>
              <a:t>(</a:t>
            </a:r>
            <a:r>
              <a:rPr lang="en-US" b="1" dirty="0" err="1" smtClean="0"/>
              <a:t>Graph_start</a:t>
            </a:r>
            <a:r>
              <a:rPr lang="en-US" b="1" dirty="0" smtClean="0"/>
              <a:t>, Item): </a:t>
            </a:r>
            <a:r>
              <a:rPr lang="en-US" dirty="0" smtClean="0"/>
              <a:t>This algorithm deletes a node and edges connected with this node from directed graph. Item is a vertex to be deleted.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447800"/>
            <a:ext cx="8534400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Hnode</a:t>
            </a:r>
            <a:r>
              <a:rPr lang="en-US" sz="1600" dirty="0" smtClean="0"/>
              <a:t> *</a:t>
            </a:r>
            <a:r>
              <a:rPr lang="en-US" sz="1600" dirty="0" err="1" smtClean="0"/>
              <a:t>LocNode</a:t>
            </a:r>
            <a:r>
              <a:rPr lang="en-US" sz="1600" dirty="0" smtClean="0"/>
              <a:t>, *Temp1, *Temp2, *Temp3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Struct</a:t>
            </a:r>
            <a:r>
              <a:rPr lang="en-US" sz="1600" dirty="0" smtClean="0"/>
              <a:t> Node *Temp </a:t>
            </a:r>
          </a:p>
          <a:p>
            <a:pPr marL="342900" indent="-342900">
              <a:buAutoNum type="arabicPeriod"/>
            </a:pPr>
            <a:r>
              <a:rPr lang="en-US" sz="1600" dirty="0" err="1" smtClean="0"/>
              <a:t>LocNode</a:t>
            </a:r>
            <a:r>
              <a:rPr lang="en-US" sz="1600" dirty="0" smtClean="0"/>
              <a:t>= </a:t>
            </a:r>
            <a:r>
              <a:rPr lang="en-US" sz="1600" dirty="0" err="1" smtClean="0"/>
              <a:t>Node_search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Item)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== NULL </a:t>
            </a:r>
            <a:r>
              <a:rPr lang="en-US" sz="1600" dirty="0" smtClean="0">
                <a:solidFill>
                  <a:srgbClr val="FF0000"/>
                </a:solidFill>
              </a:rPr>
              <a:t>// node does not exist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Exit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Temp 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-&gt;ALINK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While Temp!=NULL       </a:t>
            </a:r>
            <a:r>
              <a:rPr lang="en-US" sz="1600" dirty="0" smtClean="0">
                <a:solidFill>
                  <a:srgbClr val="FF0000"/>
                </a:solidFill>
              </a:rPr>
              <a:t>// delete complete list corresponding to given vertex 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Delete_Edge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Item, Temp-&gt;AINFO)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Temp=Temp-&gt;NEXT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Temp3 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While Temp3!=NULL   </a:t>
            </a:r>
            <a:r>
              <a:rPr lang="en-US" sz="1600" dirty="0" smtClean="0">
                <a:solidFill>
                  <a:srgbClr val="FF0000"/>
                </a:solidFill>
              </a:rPr>
              <a:t>// delete all the edges incident on given vertex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Delete_Edge</a:t>
            </a:r>
            <a:r>
              <a:rPr lang="en-US" sz="1600" dirty="0" smtClean="0"/>
              <a:t>(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, Temp3-&gt;INFO, Item)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Temp3=Temp3-&gt;LINK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Temp1= </a:t>
            </a:r>
            <a:r>
              <a:rPr lang="en-US" sz="1600" dirty="0" err="1" smtClean="0"/>
              <a:t>Graph_start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If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== </a:t>
            </a:r>
            <a:r>
              <a:rPr lang="en-US" sz="1600" dirty="0" err="1" smtClean="0"/>
              <a:t>LocNode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// given vertex is start  vertex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= </a:t>
            </a:r>
            <a:r>
              <a:rPr lang="en-US" sz="1600" dirty="0" err="1" smtClean="0"/>
              <a:t>Graph_start</a:t>
            </a:r>
            <a:r>
              <a:rPr lang="en-US" sz="1600" dirty="0" smtClean="0"/>
              <a:t> &gt;LINK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Else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Temp2=Temp1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 	Temp1=Temp1-&gt;LINK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258901"/>
            <a:ext cx="8382000" cy="25237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0"/>
            </a:pPr>
            <a:r>
              <a:rPr lang="en-US" dirty="0" smtClean="0"/>
              <a:t>	</a:t>
            </a:r>
            <a:r>
              <a:rPr lang="en-US" sz="2000" dirty="0" smtClean="0"/>
              <a:t>While Temp1!= NULL 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 	If Temp1-&gt; INFO == Item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		Temp2-&gt;LINK = Temp1-&gt;LINK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		go to step 26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		 Temp2 = Temp1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		Temp1= Temp1-&gt;LINK</a:t>
            </a:r>
          </a:p>
          <a:p>
            <a:pPr marL="342900" indent="-342900">
              <a:buAutoNum type="arabicPeriod" startAt="20"/>
            </a:pPr>
            <a:r>
              <a:rPr lang="en-US" sz="2000" dirty="0" smtClean="0"/>
              <a:t>   Free Temp1</a:t>
            </a:r>
          </a:p>
          <a:p>
            <a:pPr marL="342900" indent="-342900">
              <a:buAutoNum type="arabicPeriod" startAt="20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Graph Traversal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686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000" dirty="0" smtClean="0"/>
              <a:t>Visiting and processing of each node once</a:t>
            </a:r>
          </a:p>
          <a:p>
            <a:pPr>
              <a:lnSpc>
                <a:spcPct val="150000"/>
              </a:lnSpc>
            </a:pPr>
            <a:r>
              <a:rPr lang="en-US" sz="2000" i="1" dirty="0" smtClean="0"/>
              <a:t>       Two ways - </a:t>
            </a:r>
            <a:r>
              <a:rPr lang="en-US" sz="2000" dirty="0" smtClean="0"/>
              <a:t>(for directed and undirected graph)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1. Breadth first search (BFS)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	2. Depth first search (DFS)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Both of these algorithms are efficient to visit each node exactly once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  Traversal algorithms start at some vertex.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Which vertex?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 Generally, graphs don’t have any starting vertex.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 smtClean="0"/>
              <a:t>  So we can start from any vertex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Breadth First Search (BFS)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In BFS after visiting a vertex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dirty="0" smtClean="0"/>
              <a:t> (say), we must visit all its adjacent vertices   </a:t>
            </a:r>
          </a:p>
          <a:p>
            <a:r>
              <a:rPr lang="en-US" sz="2000" dirty="0" smtClean="0"/>
              <a:t>        w1, w2, w3, ..., before going down next level to visit vertices adjacent to w1 </a:t>
            </a:r>
          </a:p>
          <a:p>
            <a:r>
              <a:rPr lang="en-US" sz="2000" dirty="0" smtClean="0"/>
              <a:t>        etc.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   The method can be implemented using a queue data structure.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Algorithm BFS(Graph)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Enqueue</a:t>
            </a:r>
            <a:r>
              <a:rPr lang="en-US" sz="2000" b="1" dirty="0" smtClean="0"/>
              <a:t> the starting vertex  </a:t>
            </a:r>
            <a:r>
              <a:rPr lang="en-US" sz="2000" b="1" dirty="0" smtClean="0">
                <a:solidFill>
                  <a:srgbClr val="FF0000"/>
                </a:solidFill>
              </a:rPr>
              <a:t>// take any vertex as 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while(queue is not empty)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	</a:t>
            </a:r>
            <a:r>
              <a:rPr lang="en-US" sz="2000" b="1" dirty="0" err="1" smtClean="0"/>
              <a:t>Dequeue</a:t>
            </a:r>
            <a:r>
              <a:rPr lang="en-US" sz="2000" b="1" dirty="0" smtClean="0"/>
              <a:t> a vertex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from the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	Visit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 and add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to visited list (BFS order)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       </a:t>
            </a:r>
            <a:r>
              <a:rPr lang="en-US" sz="2000" b="1" dirty="0" err="1" smtClean="0"/>
              <a:t>Enqueue</a:t>
            </a:r>
            <a:r>
              <a:rPr lang="en-US" sz="2000" b="1" dirty="0" smtClean="0"/>
              <a:t> all the adjacent vertices of </a:t>
            </a:r>
            <a:r>
              <a:rPr lang="en-US" sz="2000" b="1" dirty="0" smtClean="0">
                <a:solidFill>
                  <a:srgbClr val="FF0000"/>
                </a:solidFill>
              </a:rPr>
              <a:t>v</a:t>
            </a:r>
            <a:r>
              <a:rPr lang="en-US" sz="2000" b="1" dirty="0" smtClean="0"/>
              <a:t> that were not </a:t>
            </a:r>
            <a:r>
              <a:rPr lang="en-US" sz="2000" b="1" dirty="0" err="1" smtClean="0"/>
              <a:t>Enqueued</a:t>
            </a:r>
            <a:r>
              <a:rPr lang="en-US" sz="2000" b="1" dirty="0" smtClean="0"/>
              <a:t> earlier. </a:t>
            </a:r>
          </a:p>
          <a:p>
            <a:pPr>
              <a:spcBef>
                <a:spcPct val="50000"/>
              </a:spcBef>
            </a:pPr>
            <a:r>
              <a:rPr lang="en-US" sz="2000" b="1" i="1" u="sng" dirty="0" smtClean="0"/>
              <a:t>Note: 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Adjacent vertices can be </a:t>
            </a:r>
            <a:r>
              <a:rPr lang="en-US" sz="2000" dirty="0" err="1" smtClean="0">
                <a:solidFill>
                  <a:srgbClr val="FF0000"/>
                </a:solidFill>
              </a:rPr>
              <a:t>enqueued</a:t>
            </a:r>
            <a:r>
              <a:rPr lang="en-US" sz="2000" dirty="0" smtClean="0">
                <a:solidFill>
                  <a:srgbClr val="FF0000"/>
                </a:solidFill>
              </a:rPr>
              <a:t> in any order but to obtain a unique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               traversal, we will </a:t>
            </a:r>
            <a:r>
              <a:rPr lang="en-US" sz="2000" dirty="0" err="1" smtClean="0">
                <a:solidFill>
                  <a:srgbClr val="FF0000"/>
                </a:solidFill>
              </a:rPr>
              <a:t>enqueue</a:t>
            </a:r>
            <a:r>
              <a:rPr lang="en-US" sz="2000" dirty="0" smtClean="0">
                <a:solidFill>
                  <a:srgbClr val="FF0000"/>
                </a:solidFill>
              </a:rPr>
              <a:t> them in alphabetical order.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Types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i="1" u="sng" dirty="0" smtClean="0"/>
              <a:t>Undirected Graph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A graph which has </a:t>
            </a:r>
            <a:r>
              <a:rPr lang="en-US" b="1" dirty="0" smtClean="0"/>
              <a:t>unordered</a:t>
            </a:r>
            <a:r>
              <a:rPr lang="en-US" dirty="0" smtClean="0"/>
              <a:t> pair of vertices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If there is any edge between </a:t>
            </a:r>
            <a:r>
              <a:rPr lang="en-US" dirty="0" err="1" smtClean="0"/>
              <a:t>Vx</a:t>
            </a:r>
            <a:r>
              <a:rPr lang="en-US" dirty="0" smtClean="0"/>
              <a:t> to </a:t>
            </a:r>
            <a:r>
              <a:rPr lang="en-US" dirty="0" err="1" smtClean="0"/>
              <a:t>Vy</a:t>
            </a:r>
            <a:r>
              <a:rPr lang="en-US" dirty="0" smtClean="0"/>
              <a:t> then it can </a:t>
            </a:r>
            <a:r>
              <a:rPr lang="en-US" smtClean="0"/>
              <a:t>be represented </a:t>
            </a:r>
            <a:r>
              <a:rPr lang="en-US" dirty="0" smtClean="0"/>
              <a:t>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) or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 )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Let a graph G(V, E) where,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V(G)  = {1,2,3,4,5}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E(G) = {(1,2), (1,3), (1,5), (2,5), (3,4), (4,5)}  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181600" y="2514600"/>
            <a:ext cx="2590800" cy="1905000"/>
            <a:chOff x="3733800" y="2743200"/>
            <a:chExt cx="2590800" cy="1905000"/>
          </a:xfrm>
        </p:grpSpPr>
        <p:sp>
          <p:nvSpPr>
            <p:cNvPr id="7" name="Oval 6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886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32766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1910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4"/>
              <a:endCxn id="9" idx="0"/>
            </p:cNvCxnSpPr>
            <p:nvPr/>
          </p:nvCxnSpPr>
          <p:spPr>
            <a:xfrm>
              <a:off x="3962400" y="32004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6"/>
              <a:endCxn id="8" idx="2"/>
            </p:cNvCxnSpPr>
            <p:nvPr/>
          </p:nvCxnSpPr>
          <p:spPr>
            <a:xfrm>
              <a:off x="4191000" y="29718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5"/>
              <a:endCxn id="13" idx="0"/>
            </p:cNvCxnSpPr>
            <p:nvPr/>
          </p:nvCxnSpPr>
          <p:spPr>
            <a:xfrm>
              <a:off x="4124045" y="3133445"/>
              <a:ext cx="1286155" cy="1057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0"/>
              <a:endCxn id="12" idx="3"/>
            </p:cNvCxnSpPr>
            <p:nvPr/>
          </p:nvCxnSpPr>
          <p:spPr>
            <a:xfrm flipV="1">
              <a:off x="5410200" y="3666845"/>
              <a:ext cx="524155" cy="524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9" idx="6"/>
              <a:endCxn id="12" idx="3"/>
            </p:cNvCxnSpPr>
            <p:nvPr/>
          </p:nvCxnSpPr>
          <p:spPr>
            <a:xfrm flipV="1">
              <a:off x="4191000" y="3666845"/>
              <a:ext cx="1743355" cy="447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4"/>
              <a:endCxn id="13" idx="0"/>
            </p:cNvCxnSpPr>
            <p:nvPr/>
          </p:nvCxnSpPr>
          <p:spPr>
            <a:xfrm>
              <a:off x="5181600" y="3200400"/>
              <a:ext cx="228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ChangeArrowheads="1"/>
          </p:cNvSpPr>
          <p:nvPr/>
        </p:nvSpPr>
        <p:spPr bwMode="auto">
          <a:xfrm>
            <a:off x="457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>
                <a:solidFill>
                  <a:schemeClr val="tx2"/>
                </a:solidFill>
              </a:rPr>
              <a:t>BFS: Start with Node 5</a:t>
            </a:r>
          </a:p>
        </p:txBody>
      </p:sp>
      <p:sp>
        <p:nvSpPr>
          <p:cNvPr id="48128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28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8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29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129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129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129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129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130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130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1302" name="Text Box 2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5</a:t>
            </a:r>
          </a:p>
        </p:txBody>
      </p:sp>
      <p:sp>
        <p:nvSpPr>
          <p:cNvPr id="48130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0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>
                <a:solidFill>
                  <a:schemeClr val="tx2"/>
                </a:solidFill>
              </a:rPr>
              <a:t>BFS</a:t>
            </a:r>
            <a:r>
              <a:rPr lang="en-US" sz="4400" b="0" dirty="0" smtClean="0">
                <a:solidFill>
                  <a:schemeClr val="tx2"/>
                </a:solidFill>
              </a:rPr>
              <a:t>: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48230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7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19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2320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2321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2322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2323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2324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2325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2326" name="Text Box 2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</a:t>
            </a:r>
          </a:p>
        </p:txBody>
      </p:sp>
      <p:sp>
        <p:nvSpPr>
          <p:cNvPr id="482327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2328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2329" name="Freeform 25"/>
          <p:cNvSpPr>
            <a:spLocks/>
          </p:cNvSpPr>
          <p:nvPr/>
        </p:nvSpPr>
        <p:spPr bwMode="auto">
          <a:xfrm>
            <a:off x="3657600" y="2057400"/>
            <a:ext cx="2730500" cy="2387600"/>
          </a:xfrm>
          <a:custGeom>
            <a:avLst/>
            <a:gdLst/>
            <a:ahLst/>
            <a:cxnLst>
              <a:cxn ang="0">
                <a:pos x="0" y="1104"/>
              </a:cxn>
              <a:cxn ang="0">
                <a:pos x="480" y="1392"/>
              </a:cxn>
              <a:cxn ang="0">
                <a:pos x="1584" y="432"/>
              </a:cxn>
              <a:cxn ang="0">
                <a:pos x="1296" y="0"/>
              </a:cxn>
            </a:cxnLst>
            <a:rect l="0" t="0" r="r" b="b"/>
            <a:pathLst>
              <a:path w="1720" h="1504">
                <a:moveTo>
                  <a:pt x="0" y="1104"/>
                </a:moveTo>
                <a:cubicBezTo>
                  <a:pt x="108" y="1304"/>
                  <a:pt x="216" y="1504"/>
                  <a:pt x="480" y="1392"/>
                </a:cubicBezTo>
                <a:cubicBezTo>
                  <a:pt x="744" y="1280"/>
                  <a:pt x="1448" y="664"/>
                  <a:pt x="1584" y="432"/>
                </a:cubicBezTo>
                <a:cubicBezTo>
                  <a:pt x="1720" y="200"/>
                  <a:pt x="1344" y="72"/>
                  <a:pt x="129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53" name="Rectangle 25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>
                <a:solidFill>
                  <a:schemeClr val="tx2"/>
                </a:solidFill>
              </a:rPr>
              <a:t>BFS: Visit 1 and 2</a:t>
            </a:r>
          </a:p>
        </p:txBody>
      </p:sp>
      <p:sp>
        <p:nvSpPr>
          <p:cNvPr id="483354" name="Oval 26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3355" name="Line 27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56" name="Line 28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57" name="Line 29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58" name="Line 30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59" name="Line 31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0" name="Line 32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1" name="Line 33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2" name="Line 34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3" name="Line 35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4" name="Line 3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5" name="Line 3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66" name="Oval 38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3367" name="Oval 39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3368" name="Oval 40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3369" name="Oval 41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3370" name="Oval 4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3371" name="Oval 43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3372" name="Oval 44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3373" name="Text Box 45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</a:t>
            </a:r>
          </a:p>
        </p:txBody>
      </p:sp>
      <p:sp>
        <p:nvSpPr>
          <p:cNvPr id="483374" name="Line 46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3375" name="Oval 47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>
                <a:solidFill>
                  <a:schemeClr val="tx2"/>
                </a:solidFill>
              </a:rPr>
              <a:t>BFS</a:t>
            </a:r>
            <a:r>
              <a:rPr lang="en-US" sz="4400" b="0" dirty="0" smtClean="0">
                <a:solidFill>
                  <a:schemeClr val="tx2"/>
                </a:solidFill>
              </a:rPr>
              <a:t>: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484356" name="Oval 4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4357" name="Line 5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8" name="Line 6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59" name="Line 7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0" name="Line 8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1" name="Line 9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2" name="Line 10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3" name="Line 11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4" name="Line 12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5" name="Line 13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68" name="Oval 16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4369" name="Oval 17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4370" name="Oval 18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4371" name="Oval 19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4372" name="Oval 20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4373" name="Oval 21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4374" name="Oval 22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</a:t>
            </a:r>
          </a:p>
        </p:txBody>
      </p:sp>
      <p:sp>
        <p:nvSpPr>
          <p:cNvPr id="484376" name="Line 24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4377" name="Oval 25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4379" name="Freeform 27"/>
          <p:cNvSpPr>
            <a:spLocks/>
          </p:cNvSpPr>
          <p:nvPr/>
        </p:nvSpPr>
        <p:spPr bwMode="auto">
          <a:xfrm>
            <a:off x="1536700" y="2438400"/>
            <a:ext cx="5003800" cy="3479800"/>
          </a:xfrm>
          <a:custGeom>
            <a:avLst/>
            <a:gdLst/>
            <a:ahLst/>
            <a:cxnLst>
              <a:cxn ang="0">
                <a:pos x="472" y="0"/>
              </a:cxn>
              <a:cxn ang="0">
                <a:pos x="376" y="384"/>
              </a:cxn>
              <a:cxn ang="0">
                <a:pos x="2728" y="2016"/>
              </a:cxn>
              <a:cxn ang="0">
                <a:pos x="2920" y="1440"/>
              </a:cxn>
            </a:cxnLst>
            <a:rect l="0" t="0" r="r" b="b"/>
            <a:pathLst>
              <a:path w="3152" h="2192">
                <a:moveTo>
                  <a:pt x="472" y="0"/>
                </a:moveTo>
                <a:cubicBezTo>
                  <a:pt x="236" y="24"/>
                  <a:pt x="0" y="48"/>
                  <a:pt x="376" y="384"/>
                </a:cubicBezTo>
                <a:cubicBezTo>
                  <a:pt x="752" y="720"/>
                  <a:pt x="2304" y="1840"/>
                  <a:pt x="2728" y="2016"/>
                </a:cubicBezTo>
                <a:cubicBezTo>
                  <a:pt x="3152" y="2192"/>
                  <a:pt x="2888" y="1536"/>
                  <a:pt x="2920" y="144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>
                <a:solidFill>
                  <a:schemeClr val="tx2"/>
                </a:solidFill>
              </a:rPr>
              <a:t>BFS: Visit 0 and 4</a:t>
            </a:r>
          </a:p>
        </p:txBody>
      </p:sp>
      <p:sp>
        <p:nvSpPr>
          <p:cNvPr id="485379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5380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2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3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4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5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6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7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8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89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90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391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5392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5393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5394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5395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5396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5397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5398" name="Text Box 2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5  1  2  0  4</a:t>
            </a:r>
          </a:p>
        </p:txBody>
      </p:sp>
      <p:sp>
        <p:nvSpPr>
          <p:cNvPr id="485399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5400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>
                <a:solidFill>
                  <a:schemeClr val="tx2"/>
                </a:solidFill>
              </a:rPr>
              <a:t>BFS</a:t>
            </a:r>
            <a:r>
              <a:rPr lang="en-US" sz="4400" b="0" dirty="0" smtClean="0">
                <a:solidFill>
                  <a:schemeClr val="tx2"/>
                </a:solidFill>
              </a:rPr>
              <a:t>: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48640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640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0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3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15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6416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6417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6418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6419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6420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6421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5  1  2  0  4</a:t>
            </a:r>
          </a:p>
        </p:txBody>
      </p:sp>
      <p:sp>
        <p:nvSpPr>
          <p:cNvPr id="486423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6424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6426" name="Freeform 26"/>
          <p:cNvSpPr>
            <a:spLocks/>
          </p:cNvSpPr>
          <p:nvPr/>
        </p:nvSpPr>
        <p:spPr bwMode="auto">
          <a:xfrm>
            <a:off x="1155700" y="3505200"/>
            <a:ext cx="6616700" cy="1257300"/>
          </a:xfrm>
          <a:custGeom>
            <a:avLst/>
            <a:gdLst/>
            <a:ahLst/>
            <a:cxnLst>
              <a:cxn ang="0">
                <a:pos x="568" y="288"/>
              </a:cxn>
              <a:cxn ang="0">
                <a:pos x="520" y="768"/>
              </a:cxn>
              <a:cxn ang="0">
                <a:pos x="3688" y="432"/>
              </a:cxn>
              <a:cxn ang="0">
                <a:pos x="3400" y="0"/>
              </a:cxn>
            </a:cxnLst>
            <a:rect l="0" t="0" r="r" b="b"/>
            <a:pathLst>
              <a:path w="4168" h="792">
                <a:moveTo>
                  <a:pt x="568" y="288"/>
                </a:moveTo>
                <a:cubicBezTo>
                  <a:pt x="284" y="516"/>
                  <a:pt x="0" y="744"/>
                  <a:pt x="520" y="768"/>
                </a:cubicBezTo>
                <a:cubicBezTo>
                  <a:pt x="1040" y="792"/>
                  <a:pt x="3208" y="560"/>
                  <a:pt x="3688" y="432"/>
                </a:cubicBezTo>
                <a:cubicBezTo>
                  <a:pt x="4168" y="304"/>
                  <a:pt x="3784" y="152"/>
                  <a:pt x="34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0" name="Rectangle 26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>
                <a:solidFill>
                  <a:schemeClr val="tx2"/>
                </a:solidFill>
              </a:rPr>
              <a:t>BFS: Visit nodes 3 and 7</a:t>
            </a:r>
          </a:p>
        </p:txBody>
      </p:sp>
      <p:sp>
        <p:nvSpPr>
          <p:cNvPr id="487451" name="Oval 27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7452" name="Line 28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3" name="Line 29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4" name="Line 30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5" name="Line 31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6" name="Line 32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7" name="Line 33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8" name="Line 34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59" name="Line 35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60" name="Line 36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61" name="Line 37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62" name="Line 38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63" name="Oval 3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7464" name="Oval 4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7465" name="Oval 4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7466" name="Oval 4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7467" name="Oval 4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7468" name="Oval 4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7469" name="Oval 4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7470" name="Text Box 4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5  1  2  0  4  3  7</a:t>
            </a:r>
          </a:p>
        </p:txBody>
      </p:sp>
      <p:sp>
        <p:nvSpPr>
          <p:cNvPr id="487471" name="Line 47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7472" name="Oval 4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>
                <a:solidFill>
                  <a:schemeClr val="tx2"/>
                </a:solidFill>
              </a:rPr>
              <a:t>BFS</a:t>
            </a:r>
            <a:r>
              <a:rPr lang="en-US" sz="4400" b="0" dirty="0" smtClean="0">
                <a:solidFill>
                  <a:schemeClr val="tx2"/>
                </a:solidFill>
              </a:rPr>
              <a:t>:</a:t>
            </a:r>
            <a:endParaRPr lang="en-US" sz="4400" b="0" dirty="0">
              <a:solidFill>
                <a:schemeClr val="tx2"/>
              </a:solidFill>
            </a:endParaRPr>
          </a:p>
        </p:txBody>
      </p:sp>
      <p:sp>
        <p:nvSpPr>
          <p:cNvPr id="48845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845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5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1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2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63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8464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8465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8466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8467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8468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8469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8470" name="Text Box 2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5  1  2  0  4  3  7</a:t>
            </a:r>
          </a:p>
        </p:txBody>
      </p:sp>
      <p:sp>
        <p:nvSpPr>
          <p:cNvPr id="488471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8472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88473" name="Freeform 25"/>
          <p:cNvSpPr>
            <a:spLocks/>
          </p:cNvSpPr>
          <p:nvPr/>
        </p:nvSpPr>
        <p:spPr bwMode="auto">
          <a:xfrm>
            <a:off x="3352800" y="4889500"/>
            <a:ext cx="1219200" cy="584200"/>
          </a:xfrm>
          <a:custGeom>
            <a:avLst/>
            <a:gdLst/>
            <a:ahLst/>
            <a:cxnLst>
              <a:cxn ang="0">
                <a:pos x="96" y="88"/>
              </a:cxn>
              <a:cxn ang="0">
                <a:pos x="96" y="280"/>
              </a:cxn>
              <a:cxn ang="0">
                <a:pos x="672" y="328"/>
              </a:cxn>
              <a:cxn ang="0">
                <a:pos x="672" y="40"/>
              </a:cxn>
              <a:cxn ang="0">
                <a:pos x="672" y="88"/>
              </a:cxn>
            </a:cxnLst>
            <a:rect l="0" t="0" r="r" b="b"/>
            <a:pathLst>
              <a:path w="768" h="368">
                <a:moveTo>
                  <a:pt x="96" y="88"/>
                </a:moveTo>
                <a:cubicBezTo>
                  <a:pt x="48" y="164"/>
                  <a:pt x="0" y="240"/>
                  <a:pt x="96" y="280"/>
                </a:cubicBezTo>
                <a:cubicBezTo>
                  <a:pt x="192" y="320"/>
                  <a:pt x="576" y="368"/>
                  <a:pt x="672" y="328"/>
                </a:cubicBezTo>
                <a:cubicBezTo>
                  <a:pt x="768" y="288"/>
                  <a:pt x="672" y="80"/>
                  <a:pt x="672" y="40"/>
                </a:cubicBezTo>
                <a:cubicBezTo>
                  <a:pt x="672" y="0"/>
                  <a:pt x="672" y="44"/>
                  <a:pt x="672" y="8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>
                <a:solidFill>
                  <a:schemeClr val="tx2"/>
                </a:solidFill>
              </a:rPr>
              <a:t>BFS: Visit 6</a:t>
            </a:r>
          </a:p>
        </p:txBody>
      </p:sp>
      <p:sp>
        <p:nvSpPr>
          <p:cNvPr id="48947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47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7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7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7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5" name="Line 13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6" name="Line 14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87" name="Oval 1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89488" name="Oval 1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9489" name="Oval 1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89490" name="Oval 1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89491" name="Oval 1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9492" name="Oval 2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9493" name="Oval 2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89494" name="Text Box 2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5  1  2  0  4  3  7  6</a:t>
            </a:r>
          </a:p>
        </p:txBody>
      </p:sp>
      <p:sp>
        <p:nvSpPr>
          <p:cNvPr id="489495" name="Line 23"/>
          <p:cNvSpPr>
            <a:spLocks noChangeShapeType="1"/>
          </p:cNvSpPr>
          <p:nvPr/>
        </p:nvSpPr>
        <p:spPr bwMode="auto">
          <a:xfrm flipV="1">
            <a:off x="28194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9496" name="Oval 2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9906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(BFS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of BFS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032" y="1482725"/>
            <a:ext cx="317644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3"/>
          <p:cNvGrpSpPr/>
          <p:nvPr/>
        </p:nvGrpSpPr>
        <p:grpSpPr>
          <a:xfrm>
            <a:off x="609600" y="4768850"/>
            <a:ext cx="4248651" cy="717550"/>
            <a:chOff x="609600" y="4768850"/>
            <a:chExt cx="4248651" cy="717550"/>
          </a:xfrm>
        </p:grpSpPr>
        <p:grpSp>
          <p:nvGrpSpPr>
            <p:cNvPr id="3" name="Group 22"/>
            <p:cNvGrpSpPr/>
            <p:nvPr/>
          </p:nvGrpSpPr>
          <p:grpSpPr>
            <a:xfrm>
              <a:off x="609600" y="4768850"/>
              <a:ext cx="4248651" cy="717550"/>
              <a:chOff x="609600" y="4768850"/>
              <a:chExt cx="4248651" cy="717550"/>
            </a:xfrm>
          </p:grpSpPr>
          <p:pic>
            <p:nvPicPr>
              <p:cNvPr id="19" name="Picture 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674032" y="4768850"/>
                <a:ext cx="3184219" cy="669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609600" y="4784725"/>
                <a:ext cx="1015164" cy="7016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/>
                  <a:t>Order of</a:t>
                </a:r>
              </a:p>
              <a:p>
                <a:pPr algn="ctr"/>
                <a:r>
                  <a:rPr lang="en-US" sz="2000" dirty="0"/>
                  <a:t>Traversal</a:t>
                </a:r>
              </a:p>
            </p:txBody>
          </p:sp>
        </p:grp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784235" y="5026025"/>
              <a:ext cx="297159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rtl="0"/>
              <a:r>
                <a:rPr lang="en-US" b="1" dirty="0"/>
                <a:t>A    B    D    E     C    G    F    H    I</a:t>
              </a: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7092950" y="2924175"/>
            <a:ext cx="1728788" cy="3008313"/>
            <a:chOff x="7092950" y="2924175"/>
            <a:chExt cx="1728788" cy="3008313"/>
          </a:xfrm>
        </p:grpSpPr>
        <p:graphicFrame>
          <p:nvGraphicFramePr>
            <p:cNvPr id="1026" name="Object 15"/>
            <p:cNvGraphicFramePr>
              <a:graphicFrameLocks noChangeAspect="1"/>
            </p:cNvGraphicFramePr>
            <p:nvPr/>
          </p:nvGraphicFramePr>
          <p:xfrm>
            <a:off x="7235825" y="3500438"/>
            <a:ext cx="1527175" cy="2432050"/>
          </p:xfrm>
          <a:graphic>
            <a:graphicData uri="http://schemas.openxmlformats.org/presentationml/2006/ole">
              <p:oleObj spid="_x0000_s120834" name="SmartDraw" r:id="rId5" imgW="1526760" imgH="2432160" progId="">
                <p:embed/>
              </p:oleObj>
            </a:graphicData>
          </a:graphic>
        </p:graphicFrame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7092950" y="2924175"/>
              <a:ext cx="17287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/>
                <a:t>BFS-tree: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Types of graph (Cont…)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0"/>
            <a:ext cx="883920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 smtClean="0"/>
              <a:t>2.	</a:t>
            </a:r>
            <a:r>
              <a:rPr lang="en-US" sz="2000" i="1" u="sng" dirty="0" smtClean="0"/>
              <a:t>Directed Graph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A graph which has </a:t>
            </a:r>
            <a:r>
              <a:rPr lang="en-US" b="1" dirty="0" smtClean="0"/>
              <a:t>ordered</a:t>
            </a:r>
            <a:r>
              <a:rPr lang="en-US" dirty="0" smtClean="0"/>
              <a:t> pair of vertices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dirty="0" smtClean="0"/>
              <a:t>If there is any edge between </a:t>
            </a:r>
            <a:r>
              <a:rPr lang="en-US" dirty="0" err="1" smtClean="0"/>
              <a:t>Vx</a:t>
            </a:r>
            <a:r>
              <a:rPr lang="en-US" dirty="0" smtClean="0"/>
              <a:t> to </a:t>
            </a:r>
            <a:r>
              <a:rPr lang="en-US" dirty="0" err="1" smtClean="0"/>
              <a:t>Vy</a:t>
            </a:r>
            <a:r>
              <a:rPr lang="en-US" dirty="0" smtClean="0"/>
              <a:t> then it can be presented only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)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Let a graph G(V, E) where,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V(G)  = {1,2,3,4,5}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 smtClean="0"/>
              <a:t>E(G) = {(1,2), (1,5),(2,1), (2,4), (3,1), (3,4), (5,4)}  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grpSp>
        <p:nvGrpSpPr>
          <p:cNvPr id="2" name="Group 31"/>
          <p:cNvGrpSpPr/>
          <p:nvPr/>
        </p:nvGrpSpPr>
        <p:grpSpPr>
          <a:xfrm>
            <a:off x="5257800" y="2514600"/>
            <a:ext cx="2667000" cy="1905000"/>
            <a:chOff x="3733800" y="2743200"/>
            <a:chExt cx="2667000" cy="1905000"/>
          </a:xfrm>
        </p:grpSpPr>
        <p:sp>
          <p:nvSpPr>
            <p:cNvPr id="7" name="Oval 6"/>
            <p:cNvSpPr/>
            <p:nvPr/>
          </p:nvSpPr>
          <p:spPr>
            <a:xfrm>
              <a:off x="37338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953000" y="2743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800" y="38862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33528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191000"/>
              <a:ext cx="457200" cy="457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7" name="Straight Arrow Connector 26"/>
          <p:cNvCxnSpPr>
            <a:stCxn id="7" idx="5"/>
            <a:endCxn id="13" idx="1"/>
          </p:cNvCxnSpPr>
          <p:nvPr/>
        </p:nvCxnSpPr>
        <p:spPr>
          <a:xfrm>
            <a:off x="5648045" y="2904845"/>
            <a:ext cx="1124510" cy="1124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6"/>
            <a:endCxn id="12" idx="2"/>
          </p:cNvCxnSpPr>
          <p:nvPr/>
        </p:nvCxnSpPr>
        <p:spPr>
          <a:xfrm flipV="1">
            <a:off x="5715000" y="33528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6"/>
            <a:endCxn id="12" idx="1"/>
          </p:cNvCxnSpPr>
          <p:nvPr/>
        </p:nvCxnSpPr>
        <p:spPr>
          <a:xfrm>
            <a:off x="6934200" y="2743200"/>
            <a:ext cx="600355" cy="447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0"/>
            <a:endCxn id="7" idx="4"/>
          </p:cNvCxnSpPr>
          <p:nvPr/>
        </p:nvCxnSpPr>
        <p:spPr>
          <a:xfrm flipV="1">
            <a:off x="54864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15000" y="2743200"/>
            <a:ext cx="762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7"/>
            <a:endCxn id="12" idx="3"/>
          </p:cNvCxnSpPr>
          <p:nvPr/>
        </p:nvCxnSpPr>
        <p:spPr>
          <a:xfrm flipV="1">
            <a:off x="7095845" y="3514445"/>
            <a:ext cx="438710" cy="514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Complexity analysis of BFS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1068354"/>
            <a:ext cx="8382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For a Graph G=(V, E) and n = |V| and m=|E|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List </a:t>
            </a:r>
            <a:r>
              <a:rPr lang="en-US" sz="2000" dirty="0" smtClean="0"/>
              <a:t>is used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 		Complexity is O(m + n)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Matrix </a:t>
            </a:r>
            <a:r>
              <a:rPr lang="en-US" sz="2000" dirty="0" smtClean="0"/>
              <a:t>is used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		Complexity is O(n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Depth First Search (DFS)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8382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In DFS after visiting a starting vertex v (say), </a:t>
            </a:r>
            <a:r>
              <a:rPr lang="en-US" dirty="0" err="1" smtClean="0"/>
              <a:t>neighbour</a:t>
            </a:r>
            <a:r>
              <a:rPr lang="en-US" dirty="0" smtClean="0"/>
              <a:t> w of v is visited , then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neighbour</a:t>
            </a:r>
            <a:r>
              <a:rPr lang="en-US" dirty="0" smtClean="0"/>
              <a:t> x of w is visited that has not been visited before and so 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When it gets stuck, the DFS backtracks until it finds the first vertex that still has a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</a:t>
            </a:r>
            <a:r>
              <a:rPr lang="en-US" dirty="0" err="1" smtClean="0"/>
              <a:t>neighbour</a:t>
            </a:r>
            <a:r>
              <a:rPr lang="en-US" dirty="0" smtClean="0"/>
              <a:t> that has not been visited before. It continues with this </a:t>
            </a:r>
            <a:r>
              <a:rPr lang="en-US" dirty="0" err="1" smtClean="0"/>
              <a:t>neighbour</a:t>
            </a:r>
            <a:r>
              <a:rPr lang="en-US" dirty="0" smtClean="0"/>
              <a:t> until it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has to backtrack again. Eventually, it will visit all vertices reachable from v.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Must keep track of vertices already visited to avoid cycles.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The method can be implemented using </a:t>
            </a:r>
            <a:r>
              <a:rPr lang="en-US" b="1" dirty="0" smtClean="0">
                <a:solidFill>
                  <a:srgbClr val="FF0000"/>
                </a:solidFill>
              </a:rPr>
              <a:t>stack </a:t>
            </a:r>
            <a:r>
              <a:rPr lang="en-US" dirty="0" smtClean="0"/>
              <a:t>data structure.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787676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Algorithm DFS(Graph)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Push the starting vertex in the empty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while(stack is not empty)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	Pop a vertex from the stack, call it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         if v is not already visited, visit it and add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to visited list (DFS order)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  	Push all the vertices adjacent to </a:t>
            </a:r>
            <a:r>
              <a:rPr lang="en-US" b="1" dirty="0" smtClean="0">
                <a:solidFill>
                  <a:srgbClr val="FF0000"/>
                </a:solidFill>
              </a:rPr>
              <a:t>v</a:t>
            </a:r>
            <a:r>
              <a:rPr lang="en-US" b="1" dirty="0" smtClean="0"/>
              <a:t> that are not visited earlier. </a:t>
            </a:r>
          </a:p>
          <a:p>
            <a:pPr marL="342900" indent="-342900"/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5626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Note:</a:t>
            </a:r>
          </a:p>
          <a:p>
            <a:r>
              <a:rPr lang="en-US" dirty="0" smtClean="0"/>
              <a:t>	Adjacent vertices can be pushed in any order but to obtain a unique traversal, 	we will push them in </a:t>
            </a:r>
            <a:r>
              <a:rPr lang="en-US" b="1" dirty="0" smtClean="0">
                <a:solidFill>
                  <a:srgbClr val="FF0000"/>
                </a:solidFill>
              </a:rPr>
              <a:t>reverse </a:t>
            </a:r>
            <a:r>
              <a:rPr lang="en-US" dirty="0" smtClean="0"/>
              <a:t>alphabetical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ChangeArrowheads="1"/>
          </p:cNvSpPr>
          <p:nvPr/>
        </p:nvSpPr>
        <p:spPr bwMode="auto">
          <a:xfrm>
            <a:off x="304800" y="2286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 smtClean="0">
                <a:solidFill>
                  <a:schemeClr val="tx2"/>
                </a:solidFill>
              </a:rPr>
              <a:t>DFS</a:t>
            </a:r>
            <a:r>
              <a:rPr lang="en-US" sz="4400" b="0" dirty="0">
                <a:solidFill>
                  <a:schemeClr val="tx2"/>
                </a:solidFill>
              </a:rPr>
              <a:t>: Start with Node 5</a:t>
            </a:r>
          </a:p>
        </p:txBody>
      </p:sp>
      <p:sp>
        <p:nvSpPr>
          <p:cNvPr id="49459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5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08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4609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4610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4611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4612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4613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4614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4615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4616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</p:txBody>
      </p:sp>
      <p:sp>
        <p:nvSpPr>
          <p:cNvPr id="494617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19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4620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8382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5</a:t>
            </a:r>
          </a:p>
        </p:txBody>
      </p:sp>
      <p:sp>
        <p:nvSpPr>
          <p:cNvPr id="494621" name="Text Box 29"/>
          <p:cNvSpPr txBox="1">
            <a:spLocks noChangeArrowheads="1"/>
          </p:cNvSpPr>
          <p:nvPr/>
        </p:nvSpPr>
        <p:spPr bwMode="auto">
          <a:xfrm>
            <a:off x="6858000" y="51816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620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1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2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1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32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5633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5634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5635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5636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5637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5638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5639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5640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/>
              <a:t>5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5644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838200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endParaRPr lang="en-US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</p:txBody>
      </p:sp>
      <p:sp>
        <p:nvSpPr>
          <p:cNvPr id="495645" name="Text Box 29"/>
          <p:cNvSpPr txBox="1">
            <a:spLocks noChangeArrowheads="1"/>
          </p:cNvSpPr>
          <p:nvPr/>
        </p:nvSpPr>
        <p:spPr bwMode="auto">
          <a:xfrm>
            <a:off x="5867400" y="5181600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 smtClean="0"/>
              <a:t>Pop 5 and visit and mark</a:t>
            </a:r>
            <a:endParaRPr lang="en-US" b="0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4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5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665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665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665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666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666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666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666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666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</a:t>
            </a:r>
          </a:p>
        </p:txBody>
      </p:sp>
      <p:sp>
        <p:nvSpPr>
          <p:cNvPr id="49666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2, Push 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66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6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7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8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768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768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768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768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768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768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768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</a:t>
            </a:r>
          </a:p>
        </p:txBody>
      </p:sp>
      <p:sp>
        <p:nvSpPr>
          <p:cNvPr id="49768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9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9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769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7693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Pop/Visit/Mark 1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69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69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1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2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3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04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8705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8706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8707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8708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870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8710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8711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8712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</a:t>
            </a:r>
          </a:p>
        </p:txBody>
      </p:sp>
      <p:sp>
        <p:nvSpPr>
          <p:cNvPr id="498713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0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5943600" y="51816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Push 4, Push 2, Push 0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1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1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1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1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5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28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499729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499730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99731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499732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499733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99734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99735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499736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</a:t>
            </a:r>
          </a:p>
        </p:txBody>
      </p:sp>
      <p:sp>
        <p:nvSpPr>
          <p:cNvPr id="499737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38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39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9740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499741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Pop/Visit/Mark 0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740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2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3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4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5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6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8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49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0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1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52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0753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0754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0755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0756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0757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0758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0759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0760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</a:t>
            </a:r>
          </a:p>
        </p:txBody>
      </p:sp>
      <p:sp>
        <p:nvSpPr>
          <p:cNvPr id="500761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2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3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0764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3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0765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7, Push 3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6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6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7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177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177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177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178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178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178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178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178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</a:t>
            </a:r>
          </a:p>
        </p:txBody>
      </p:sp>
      <p:sp>
        <p:nvSpPr>
          <p:cNvPr id="50178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8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8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78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178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Pop/Visit/Mark 3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838199"/>
            <a:ext cx="8458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solidFill>
                  <a:srgbClr val="FF0000"/>
                </a:solidFill>
              </a:rPr>
              <a:t>1. Weighted Graph</a:t>
            </a:r>
            <a:r>
              <a:rPr lang="en-US" sz="2000" b="1" dirty="0" smtClean="0"/>
              <a:t>: </a:t>
            </a:r>
            <a:r>
              <a:rPr lang="en-US" sz="2000" dirty="0" smtClean="0"/>
              <a:t>a graph in which each branch is given a numerical weight.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2. Adjacent nodes</a:t>
            </a:r>
            <a:r>
              <a:rPr lang="en-US" sz="2000" b="1" dirty="0" smtClean="0"/>
              <a:t>: </a:t>
            </a:r>
            <a:r>
              <a:rPr lang="en-US" sz="2000" dirty="0" smtClean="0"/>
              <a:t>Two vertices are called </a:t>
            </a:r>
            <a:r>
              <a:rPr lang="en-US" sz="2000" b="1" dirty="0" smtClean="0"/>
              <a:t>adjacent</a:t>
            </a:r>
            <a:r>
              <a:rPr lang="en-US" sz="2000" dirty="0" smtClean="0"/>
              <a:t> if they share a common edge.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Eg</a:t>
            </a:r>
            <a:r>
              <a:rPr lang="en-US" sz="2000" b="1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Nodes 4 and 6 are adjacent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Nodes 1 and 5 are not adjacent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4818" name="Picture 2" descr="http://www.xatlantis.ch/examples/graphics/graph1_ex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2362200"/>
            <a:ext cx="37338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278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79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0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280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280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280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280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280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280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280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280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</a:t>
            </a: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81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2813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2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3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4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3825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3826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3827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3828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382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3830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3831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3832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</a:t>
            </a:r>
          </a:p>
        </p:txBody>
      </p:sp>
      <p:sp>
        <p:nvSpPr>
          <p:cNvPr id="503833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4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5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6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7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3837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Pop/Mark/Visit 2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83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3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3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5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48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4849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4850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4851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4852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4853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4854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4855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4856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</a:t>
            </a:r>
          </a:p>
        </p:txBody>
      </p:sp>
      <p:sp>
        <p:nvSpPr>
          <p:cNvPr id="504857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4861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Pop/Mark/Visit 7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4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5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6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89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0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1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2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4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5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896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6897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6898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6899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6900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6901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6902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6903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6904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</a:t>
            </a:r>
          </a:p>
        </p:txBody>
      </p:sp>
      <p:sp>
        <p:nvSpPr>
          <p:cNvPr id="506905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6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7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6908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6909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Push 6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09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3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4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5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6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7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8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19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20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7921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7922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7923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7924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7925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7926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7927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7928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</a:t>
            </a:r>
          </a:p>
        </p:txBody>
      </p:sp>
      <p:sp>
        <p:nvSpPr>
          <p:cNvPr id="507929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0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1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7932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07933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/>
              <a:t>Pop/Mark/Visit 6</a:t>
            </a:r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5" name="Oval 5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26" name="Line 6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8" name="Line 8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9" name="Line 9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Line 10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Line 11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Line 12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Line 14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5" name="Line 15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6" name="Line 1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7" name="Line 1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17139" name="Oval 1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17140" name="Oval 2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17141" name="Oval 2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17143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17144" name="Oval 2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17145" name="Oval 2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</a:t>
            </a:r>
          </a:p>
        </p:txBody>
      </p:sp>
      <p:sp>
        <p:nvSpPr>
          <p:cNvPr id="517147" name="Line 27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48" name="Line 28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49" name="Line 29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4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17151" name="Text Box 31"/>
          <p:cNvSpPr txBox="1">
            <a:spLocks noChangeArrowheads="1"/>
          </p:cNvSpPr>
          <p:nvPr/>
        </p:nvSpPr>
        <p:spPr bwMode="auto">
          <a:xfrm>
            <a:off x="6324600" y="51816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Pop </a:t>
            </a:r>
            <a:r>
              <a:rPr lang="en-US" dirty="0" smtClean="0"/>
              <a:t>2 (don’t visit))</a:t>
            </a:r>
            <a:endParaRPr lang="en-US" b="0" dirty="0"/>
          </a:p>
        </p:txBody>
      </p: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 smtClean="0">
                <a:solidFill>
                  <a:schemeClr val="tx2"/>
                </a:solidFill>
              </a:rPr>
              <a:t>DFS</a:t>
            </a:r>
            <a:r>
              <a:rPr lang="en-US" sz="4400" b="0" dirty="0">
                <a:solidFill>
                  <a:schemeClr val="tx2"/>
                </a:solidFill>
              </a:rPr>
              <a:t>: Start with Node 5</a:t>
            </a:r>
          </a:p>
        </p:txBody>
      </p:sp>
      <p:sp>
        <p:nvSpPr>
          <p:cNvPr id="518149" name="Oval 5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50" name="Line 6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Line 7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2" name="Line 8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3" name="Line 9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Line 10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Line 11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Line 12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Line 13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Line 14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9" name="Line 15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0" name="Line 16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1" name="Line 17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62" name="Oval 1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18163" name="Oval 19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18164" name="Oval 20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18165" name="Oval 21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18166" name="Oval 22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181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18168" name="Oval 24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18169" name="Oval 25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5  1  0  3  2  7  6  4</a:t>
            </a:r>
          </a:p>
        </p:txBody>
      </p:sp>
      <p:sp>
        <p:nvSpPr>
          <p:cNvPr id="518171" name="Line 27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2" name="Line 28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3" name="Line 29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2</a:t>
            </a:r>
          </a:p>
        </p:txBody>
      </p:sp>
      <p:sp>
        <p:nvSpPr>
          <p:cNvPr id="518175" name="Text Box 31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Pop/Mark/Visit 4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58" name="Rectangle 30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 smtClean="0">
                <a:solidFill>
                  <a:schemeClr val="tx2"/>
                </a:solidFill>
              </a:rPr>
              <a:t>DFS</a:t>
            </a:r>
            <a:r>
              <a:rPr lang="en-US" sz="4400" b="0" dirty="0">
                <a:solidFill>
                  <a:schemeClr val="tx2"/>
                </a:solidFill>
              </a:rPr>
              <a:t>: Start with Node 5</a:t>
            </a:r>
          </a:p>
        </p:txBody>
      </p:sp>
      <p:sp>
        <p:nvSpPr>
          <p:cNvPr id="508959" name="Oval 31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960" name="Line 32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1" name="Line 33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2" name="Line 34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3" name="Line 35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4" name="Line 36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5" name="Line 37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6" name="Line 38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7" name="Line 39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8" name="Line 40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69" name="Line 41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0" name="Line 42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1" name="Line 43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72" name="Oval 44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8973" name="Oval 45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8974" name="Oval 46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8975" name="Oval 47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8976" name="Oval 48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8977" name="Oval 49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8978" name="Oval 50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8979" name="Oval 51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8980" name="Text Box 52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5  1  0  3  2  7  6  4</a:t>
            </a:r>
          </a:p>
        </p:txBody>
      </p:sp>
      <p:sp>
        <p:nvSpPr>
          <p:cNvPr id="508981" name="Line 53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82" name="Line 54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83" name="Line 55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8984" name="Text Box 56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</p:txBody>
      </p:sp>
      <p:sp>
        <p:nvSpPr>
          <p:cNvPr id="508985" name="Text Box 57"/>
          <p:cNvSpPr txBox="1">
            <a:spLocks noChangeArrowheads="1"/>
          </p:cNvSpPr>
          <p:nvPr/>
        </p:nvSpPr>
        <p:spPr bwMode="auto">
          <a:xfrm>
            <a:off x="6324600" y="5181600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b="0" dirty="0"/>
              <a:t>Pop </a:t>
            </a:r>
            <a:r>
              <a:rPr lang="en-US" dirty="0" smtClean="0"/>
              <a:t>2 (don’t visit) </a:t>
            </a:r>
            <a:endParaRPr lang="en-US" b="0" dirty="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b="0" dirty="0" smtClean="0">
                <a:solidFill>
                  <a:schemeClr val="tx2"/>
                </a:solidFill>
              </a:rPr>
              <a:t>DFS</a:t>
            </a:r>
            <a:r>
              <a:rPr lang="en-US" sz="4400" b="0" dirty="0">
                <a:solidFill>
                  <a:schemeClr val="tx2"/>
                </a:solidFill>
              </a:rPr>
              <a:t>: Start with Node 5</a:t>
            </a:r>
          </a:p>
        </p:txBody>
      </p:sp>
      <p:sp>
        <p:nvSpPr>
          <p:cNvPr id="509955" name="Oval 3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956" name="Line 4"/>
          <p:cNvSpPr>
            <a:spLocks noChangeShapeType="1"/>
          </p:cNvSpPr>
          <p:nvPr/>
        </p:nvSpPr>
        <p:spPr bwMode="auto">
          <a:xfrm flipV="1">
            <a:off x="4495800" y="2743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>
            <a:off x="41148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58" name="Line 6"/>
          <p:cNvSpPr>
            <a:spLocks noChangeShapeType="1"/>
          </p:cNvSpPr>
          <p:nvPr/>
        </p:nvSpPr>
        <p:spPr bwMode="auto">
          <a:xfrm flipV="1">
            <a:off x="2667000" y="3886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2590800" y="4419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 flipH="1">
            <a:off x="2590800" y="3124200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>
            <a:off x="4495800" y="3962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2" name="Line 10"/>
          <p:cNvSpPr>
            <a:spLocks noChangeShapeType="1"/>
          </p:cNvSpPr>
          <p:nvPr/>
        </p:nvSpPr>
        <p:spPr bwMode="auto">
          <a:xfrm flipV="1">
            <a:off x="5791200" y="41148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3" name="Line 11"/>
          <p:cNvSpPr>
            <a:spLocks noChangeShapeType="1"/>
          </p:cNvSpPr>
          <p:nvPr/>
        </p:nvSpPr>
        <p:spPr bwMode="auto">
          <a:xfrm flipH="1" flipV="1">
            <a:off x="5715000" y="2743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4" name="Line 12"/>
          <p:cNvSpPr>
            <a:spLocks noChangeShapeType="1"/>
          </p:cNvSpPr>
          <p:nvPr/>
        </p:nvSpPr>
        <p:spPr bwMode="auto">
          <a:xfrm>
            <a:off x="4191000" y="23622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5" name="Line 13"/>
          <p:cNvSpPr>
            <a:spLocks noChangeShapeType="1"/>
          </p:cNvSpPr>
          <p:nvPr/>
        </p:nvSpPr>
        <p:spPr bwMode="auto">
          <a:xfrm flipV="1">
            <a:off x="2895600" y="2514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6" name="Line 14"/>
          <p:cNvSpPr>
            <a:spLocks noChangeShapeType="1"/>
          </p:cNvSpPr>
          <p:nvPr/>
        </p:nvSpPr>
        <p:spPr bwMode="auto">
          <a:xfrm>
            <a:off x="2895600" y="31242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7" name="Line 15"/>
          <p:cNvSpPr>
            <a:spLocks noChangeShapeType="1"/>
          </p:cNvSpPr>
          <p:nvPr/>
        </p:nvSpPr>
        <p:spPr bwMode="auto">
          <a:xfrm flipH="1" flipV="1"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68" name="Oval 16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0</a:t>
            </a:r>
          </a:p>
        </p:txBody>
      </p:sp>
      <p:sp>
        <p:nvSpPr>
          <p:cNvPr id="509969" name="Oval 17"/>
          <p:cNvSpPr>
            <a:spLocks noChangeArrowheads="1"/>
          </p:cNvSpPr>
          <p:nvPr/>
        </p:nvSpPr>
        <p:spPr bwMode="auto">
          <a:xfrm>
            <a:off x="2286000" y="4038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7</a:t>
            </a:r>
          </a:p>
        </p:txBody>
      </p:sp>
      <p:sp>
        <p:nvSpPr>
          <p:cNvPr id="509970" name="Oval 18"/>
          <p:cNvSpPr>
            <a:spLocks noChangeArrowheads="1"/>
          </p:cNvSpPr>
          <p:nvPr/>
        </p:nvSpPr>
        <p:spPr bwMode="auto">
          <a:xfrm>
            <a:off x="4191000" y="35814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509971" name="Oval 19"/>
          <p:cNvSpPr>
            <a:spLocks noChangeArrowheads="1"/>
          </p:cNvSpPr>
          <p:nvPr/>
        </p:nvSpPr>
        <p:spPr bwMode="auto">
          <a:xfrm>
            <a:off x="3810000" y="220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5</a:t>
            </a:r>
          </a:p>
        </p:txBody>
      </p:sp>
      <p:sp>
        <p:nvSpPr>
          <p:cNvPr id="509972" name="Oval 20"/>
          <p:cNvSpPr>
            <a:spLocks noChangeArrowheads="1"/>
          </p:cNvSpPr>
          <p:nvPr/>
        </p:nvSpPr>
        <p:spPr bwMode="auto">
          <a:xfrm>
            <a:off x="5410200" y="4648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4</a:t>
            </a:r>
          </a:p>
        </p:txBody>
      </p:sp>
      <p:sp>
        <p:nvSpPr>
          <p:cNvPr id="509973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509974" name="Oval 22"/>
          <p:cNvSpPr>
            <a:spLocks noChangeArrowheads="1"/>
          </p:cNvSpPr>
          <p:nvPr/>
        </p:nvSpPr>
        <p:spPr bwMode="auto">
          <a:xfrm>
            <a:off x="5334000" y="2362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509975" name="Oval 23"/>
          <p:cNvSpPr>
            <a:spLocks noChangeArrowheads="1"/>
          </p:cNvSpPr>
          <p:nvPr/>
        </p:nvSpPr>
        <p:spPr bwMode="auto">
          <a:xfrm>
            <a:off x="3810000" y="48006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/>
              <a:t>6</a:t>
            </a:r>
          </a:p>
        </p:txBody>
      </p:sp>
      <p:sp>
        <p:nvSpPr>
          <p:cNvPr id="509976" name="Text Box 24"/>
          <p:cNvSpPr txBox="1">
            <a:spLocks noChangeArrowheads="1"/>
          </p:cNvSpPr>
          <p:nvPr/>
        </p:nvSpPr>
        <p:spPr bwMode="auto">
          <a:xfrm>
            <a:off x="3429000" y="5638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/>
              <a:t>5  1  0  3  2  7  6  4</a:t>
            </a:r>
          </a:p>
        </p:txBody>
      </p:sp>
      <p:sp>
        <p:nvSpPr>
          <p:cNvPr id="509977" name="Line 25"/>
          <p:cNvSpPr>
            <a:spLocks noChangeShapeType="1"/>
          </p:cNvSpPr>
          <p:nvPr/>
        </p:nvSpPr>
        <p:spPr bwMode="auto">
          <a:xfrm>
            <a:off x="70866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78" name="Line 26"/>
          <p:cNvSpPr>
            <a:spLocks noChangeShapeType="1"/>
          </p:cNvSpPr>
          <p:nvPr/>
        </p:nvSpPr>
        <p:spPr bwMode="auto">
          <a:xfrm>
            <a:off x="7924800" y="2362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79" name="Line 27"/>
          <p:cNvSpPr>
            <a:spLocks noChangeShapeType="1"/>
          </p:cNvSpPr>
          <p:nvPr/>
        </p:nvSpPr>
        <p:spPr bwMode="auto">
          <a:xfrm>
            <a:off x="70866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9980" name="Text Box 28"/>
          <p:cNvSpPr txBox="1">
            <a:spLocks noChangeArrowheads="1"/>
          </p:cNvSpPr>
          <p:nvPr/>
        </p:nvSpPr>
        <p:spPr bwMode="auto">
          <a:xfrm>
            <a:off x="7086600" y="1752600"/>
            <a:ext cx="8382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endParaRPr lang="en-US" sz="2400" b="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b="0"/>
              <a:t>  </a:t>
            </a:r>
          </a:p>
        </p:txBody>
      </p:sp>
      <p:sp>
        <p:nvSpPr>
          <p:cNvPr id="509981" name="Text Box 29"/>
          <p:cNvSpPr txBox="1">
            <a:spLocks noChangeArrowheads="1"/>
          </p:cNvSpPr>
          <p:nvPr/>
        </p:nvSpPr>
        <p:spPr bwMode="auto">
          <a:xfrm>
            <a:off x="6324600" y="5181600"/>
            <a:ext cx="220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/>
              <a:t>Done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2286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None/>
            </a:pPr>
            <a:r>
              <a:rPr lang="en-US" b="0" dirty="0" smtClean="0"/>
              <a:t>Visited list (DFS order)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 of DFS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032" y="1482725"/>
            <a:ext cx="317644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7"/>
          <p:cNvGrpSpPr/>
          <p:nvPr/>
        </p:nvGrpSpPr>
        <p:grpSpPr>
          <a:xfrm>
            <a:off x="333050" y="4846180"/>
            <a:ext cx="5153350" cy="716420"/>
            <a:chOff x="333050" y="4846180"/>
            <a:chExt cx="5153350" cy="716420"/>
          </a:xfrm>
        </p:grpSpPr>
        <p:grpSp>
          <p:nvGrpSpPr>
            <p:cNvPr id="3" name="Group 26"/>
            <p:cNvGrpSpPr/>
            <p:nvPr/>
          </p:nvGrpSpPr>
          <p:grpSpPr>
            <a:xfrm>
              <a:off x="333050" y="4846180"/>
              <a:ext cx="4619950" cy="716420"/>
              <a:chOff x="333050" y="4846180"/>
              <a:chExt cx="4619950" cy="716420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95921" y="4846180"/>
                <a:ext cx="3357079" cy="614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33050" y="4860742"/>
                <a:ext cx="1243488" cy="7018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Order of</a:t>
                </a:r>
              </a:p>
              <a:p>
                <a:pPr algn="ctr"/>
                <a:r>
                  <a:rPr lang="en-US" sz="2000"/>
                  <a:t>Traversal</a:t>
                </a: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716088" y="5105400"/>
              <a:ext cx="37703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/>
              <a:r>
                <a:rPr lang="en-US" b="1" dirty="0"/>
                <a:t>A    B    C      F     E    G    D    H    I</a:t>
              </a: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6248401" y="3429000"/>
            <a:ext cx="2444750" cy="2819400"/>
            <a:chOff x="6248401" y="3429000"/>
            <a:chExt cx="2444750" cy="2819400"/>
          </a:xfrm>
        </p:grpSpPr>
        <p:pic>
          <p:nvPicPr>
            <p:cNvPr id="24" name="Picture 1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1" y="3941762"/>
              <a:ext cx="2444750" cy="2306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6489976" y="3429000"/>
              <a:ext cx="14348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dirty="0" smtClean="0"/>
                <a:t>DFS </a:t>
              </a:r>
              <a:r>
                <a:rPr lang="en-US" dirty="0"/>
                <a:t>Tree</a:t>
              </a:r>
              <a:r>
                <a:rPr lang="en-US" sz="1200" b="1" dirty="0"/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0" y="762000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b="1" dirty="0" smtClean="0">
                <a:solidFill>
                  <a:srgbClr val="FF0000"/>
                </a:solidFill>
              </a:rPr>
              <a:t>4. Path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A way to reach the </a:t>
            </a:r>
            <a:r>
              <a:rPr lang="en-US" sz="2000" b="1" dirty="0" smtClean="0"/>
              <a:t>destination node </a:t>
            </a:r>
            <a:r>
              <a:rPr lang="en-US" sz="2000" dirty="0" smtClean="0"/>
              <a:t>from an </a:t>
            </a:r>
            <a:r>
              <a:rPr lang="en-US" sz="2000" b="1" dirty="0" smtClean="0"/>
              <a:t>origin node  </a:t>
            </a:r>
            <a:r>
              <a:rPr lang="en-US" sz="2000" dirty="0" smtClean="0"/>
              <a:t>by traversing edges in the graph.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For example, One path from node 6 to 1 is highlighted with red in below graph:</a:t>
            </a:r>
          </a:p>
          <a:p>
            <a:pPr fontAlgn="base">
              <a:buFont typeface="Wingdings" pitchFamily="2" charset="2"/>
              <a:buChar char="Ø"/>
            </a:pPr>
            <a:endParaRPr lang="en-US" sz="2000" dirty="0" smtClean="0"/>
          </a:p>
          <a:p>
            <a:pPr fontAlgn="base"/>
            <a:r>
              <a:rPr lang="en-US" sz="2000" dirty="0" smtClean="0"/>
              <a:t> </a:t>
            </a:r>
          </a:p>
          <a:p>
            <a:pPr fontAlgn="base"/>
            <a:r>
              <a:rPr lang="en-US" sz="2000" dirty="0" smtClean="0"/>
              <a:t> </a:t>
            </a:r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/>
            <a:endParaRPr lang="en-US" sz="2000" dirty="0" smtClean="0"/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A path P is represented as ordered list of directed edges as follows : </a:t>
            </a:r>
          </a:p>
          <a:p>
            <a:pPr fontAlgn="base"/>
            <a:r>
              <a:rPr lang="en-US" sz="2000" dirty="0" smtClean="0"/>
              <a:t>			P = ((v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),(v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),...,(v</a:t>
            </a:r>
            <a:r>
              <a:rPr lang="en-US" sz="2000" baseline="-25000" dirty="0" smtClean="0"/>
              <a:t>k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)). 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000" dirty="0" smtClean="0"/>
              <a:t>The first vertex of the first edge of a path is the </a:t>
            </a:r>
            <a:r>
              <a:rPr lang="en-US" sz="2000" b="1" dirty="0" smtClean="0"/>
              <a:t>origin</a:t>
            </a:r>
            <a:r>
              <a:rPr lang="en-US" sz="2000" dirty="0" smtClean="0"/>
              <a:t> and the second vertex of the last edge is the </a:t>
            </a:r>
            <a:r>
              <a:rPr lang="en-US" sz="2000" b="1" dirty="0" smtClean="0"/>
              <a:t>destination</a:t>
            </a:r>
            <a:r>
              <a:rPr lang="en-US" sz="2000" dirty="0" smtClean="0"/>
              <a:t>. </a:t>
            </a:r>
          </a:p>
          <a:p>
            <a:pPr fontAlgn="base">
              <a:buFont typeface="Wingdings" pitchFamily="2" charset="2"/>
              <a:buChar char="Ø"/>
            </a:pPr>
            <a:endParaRPr lang="en-US" sz="2000" dirty="0" smtClean="0"/>
          </a:p>
          <a:p>
            <a:pPr fontAlgn="base"/>
            <a:r>
              <a:rPr lang="en-US" sz="2000" b="1" dirty="0" smtClean="0">
                <a:solidFill>
                  <a:srgbClr val="FF0000"/>
                </a:solidFill>
              </a:rPr>
              <a:t>5. Length of path</a:t>
            </a:r>
            <a:r>
              <a:rPr lang="en-US" sz="2000" dirty="0" smtClean="0"/>
              <a:t>: The </a:t>
            </a:r>
            <a:r>
              <a:rPr lang="en-US" sz="2000" b="1" dirty="0" smtClean="0"/>
              <a:t>length</a:t>
            </a:r>
            <a:r>
              <a:rPr lang="en-US" sz="2000" dirty="0" smtClean="0"/>
              <a:t> of a path is the number of edges that it uses.</a:t>
            </a:r>
          </a:p>
          <a:p>
            <a:pPr fontAlgn="base"/>
            <a:r>
              <a:rPr lang="en-US" sz="2000" dirty="0" smtClean="0"/>
              <a:t>e.g. the length of the red path above is 5.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4210" name="Picture 2" descr="pat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34327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0"/>
            <a:ext cx="9144000" cy="65532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76200"/>
            <a:ext cx="8534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000" b="1" i="1" u="sng" dirty="0" smtClean="0"/>
              <a:t>Important Points –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BFS and DFS traversal of a graph G is not unique. A traversal depends both on the starting vertex, and on the order of traversing the adjacent vertices of each node.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an undirected graph, starting from any vertex, we can not visit all vertices if the traversed graph is disconnected.</a:t>
            </a:r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 a directed graph, starting from a particular vertex, we may not visit all vertices if the traversed graph is weakly connected</a:t>
            </a:r>
          </a:p>
          <a:p>
            <a:pPr lvl="1" indent="-457200">
              <a:lnSpc>
                <a:spcPct val="150000"/>
              </a:lnSpc>
            </a:pPr>
            <a:endParaRPr lang="en-US" sz="2000" dirty="0" smtClean="0"/>
          </a:p>
          <a:p>
            <a:pPr lvl="1" indent="-457200">
              <a:lnSpc>
                <a:spcPct val="150000"/>
              </a:lnSpc>
            </a:pPr>
            <a:endParaRPr lang="en-US" sz="2000" dirty="0" smtClean="0"/>
          </a:p>
          <a:p>
            <a:pPr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Complexity analysis of DFS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28600" y="1068354"/>
            <a:ext cx="8382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For a Graph G=(V, E) and n = |V| and m=|E|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List </a:t>
            </a:r>
            <a:r>
              <a:rPr lang="en-US" sz="2000" dirty="0" smtClean="0"/>
              <a:t>is used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 		Complexity is O(m + n)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000" dirty="0" smtClean="0"/>
              <a:t>When </a:t>
            </a:r>
            <a:r>
              <a:rPr lang="en-US" sz="2000" b="1" dirty="0" smtClean="0"/>
              <a:t>Adjacency Matrix </a:t>
            </a:r>
            <a:r>
              <a:rPr lang="en-US" sz="2000" dirty="0" smtClean="0"/>
              <a:t>is used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en-US" sz="2000" dirty="0" smtClean="0"/>
              <a:t>		Complexity is O(n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Spanning Tree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762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Let G be a weighted graph, then a spanning tree of graph G is another graph G’ with following condition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Should contain all vertices of 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Should not have any cycle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smtClean="0"/>
              <a:t>Should be connected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/>
              <a:t>A graph can have any number of spanning trees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/>
              <a:t>A spanning tree has (N – 1) edges where N is the number of vertices in the given graph.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 smtClean="0"/>
              <a:t>Minimum Spanning Tree (MST)  or minimum cost spanning tree is a spanning tree whose sum of weights on edges is minimum in all spanning tree.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09600" y="4479926"/>
            <a:ext cx="2057400" cy="1712913"/>
            <a:chOff x="384" y="2592"/>
            <a:chExt cx="1296" cy="1079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A connected,</a:t>
              </a:r>
              <a:br>
                <a:rPr lang="en-US" dirty="0">
                  <a:latin typeface="Times New Roman" pitchFamily="18" charset="0"/>
                </a:rPr>
              </a:br>
              <a:r>
                <a:rPr lang="en-US" dirty="0">
                  <a:latin typeface="Times New Roman" pitchFamily="18" charset="0"/>
                </a:rPr>
                <a:t>undirected graph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819400" y="4556126"/>
            <a:ext cx="5562600" cy="1436688"/>
            <a:chOff x="1680" y="2592"/>
            <a:chExt cx="3504" cy="905"/>
          </a:xfrm>
        </p:grpSpPr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680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168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8"/>
            <p:cNvSpPr>
              <a:spLocks noChangeArrowheads="1"/>
            </p:cNvSpPr>
            <p:nvPr/>
          </p:nvSpPr>
          <p:spPr bwMode="auto">
            <a:xfrm>
              <a:off x="2208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9"/>
            <p:cNvSpPr>
              <a:spLocks noChangeArrowheads="1"/>
            </p:cNvSpPr>
            <p:nvPr/>
          </p:nvSpPr>
          <p:spPr bwMode="auto">
            <a:xfrm>
              <a:off x="2208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177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2304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1872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6"/>
            <p:cNvSpPr>
              <a:spLocks noChangeArrowheads="1"/>
            </p:cNvSpPr>
            <p:nvPr/>
          </p:nvSpPr>
          <p:spPr bwMode="auto">
            <a:xfrm>
              <a:off x="2640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27"/>
            <p:cNvSpPr>
              <a:spLocks noChangeArrowheads="1"/>
            </p:cNvSpPr>
            <p:nvPr/>
          </p:nvSpPr>
          <p:spPr bwMode="auto">
            <a:xfrm>
              <a:off x="264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8"/>
            <p:cNvSpPr>
              <a:spLocks noChangeArrowheads="1"/>
            </p:cNvSpPr>
            <p:nvPr/>
          </p:nvSpPr>
          <p:spPr bwMode="auto">
            <a:xfrm>
              <a:off x="3168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3168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73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2832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V="1">
              <a:off x="278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355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7"/>
            <p:cNvSpPr>
              <a:spLocks noChangeArrowheads="1"/>
            </p:cNvSpPr>
            <p:nvPr/>
          </p:nvSpPr>
          <p:spPr bwMode="auto">
            <a:xfrm>
              <a:off x="355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408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408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364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417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74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4464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4464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499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4992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508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4656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465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56"/>
            <p:cNvSpPr txBox="1">
              <a:spLocks noChangeArrowheads="1"/>
            </p:cNvSpPr>
            <p:nvPr/>
          </p:nvSpPr>
          <p:spPr bwMode="auto">
            <a:xfrm>
              <a:off x="1680" y="3264"/>
              <a:ext cx="3216" cy="23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Four of the spanning trees of the graph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Finding a spanning tree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14400"/>
            <a:ext cx="8534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To find a spanning tree of a graph,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pick an initial node and call it part of the spanning tree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do a search from the initial node: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	        each time you find a node that is not in the spanning tree, add to the 		        spanning tree both the new node and the edge you followed to get to it</a:t>
            </a:r>
          </a:p>
          <a:p>
            <a:endParaRPr lang="en-US" sz="2400" dirty="0" smtClean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990600" y="3429000"/>
            <a:ext cx="2286000" cy="2805113"/>
            <a:chOff x="816" y="2400"/>
            <a:chExt cx="1440" cy="1767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153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10"/>
            <p:cNvSpPr>
              <a:spLocks noChangeArrowheads="1"/>
            </p:cNvSpPr>
            <p:nvPr/>
          </p:nvSpPr>
          <p:spPr bwMode="auto">
            <a:xfrm>
              <a:off x="139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172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139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1296" y="2592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 flipV="1">
              <a:off x="1584" y="254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96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82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120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63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153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120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48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69"/>
            <p:cNvSpPr txBox="1">
              <a:spLocks noChangeArrowheads="1"/>
            </p:cNvSpPr>
            <p:nvPr/>
          </p:nvSpPr>
          <p:spPr bwMode="auto">
            <a:xfrm>
              <a:off x="816" y="3936"/>
              <a:ext cx="1440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An undirected graph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581400" y="3200400"/>
            <a:ext cx="1905000" cy="3354388"/>
            <a:chOff x="2256" y="2352"/>
            <a:chExt cx="1200" cy="2113"/>
          </a:xfrm>
        </p:grpSpPr>
        <p:sp>
          <p:nvSpPr>
            <p:cNvPr id="35" name="Oval 29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>
              <a:off x="2256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2"/>
            <p:cNvSpPr>
              <a:spLocks noChangeArrowheads="1"/>
            </p:cNvSpPr>
            <p:nvPr/>
          </p:nvSpPr>
          <p:spPr bwMode="auto">
            <a:xfrm>
              <a:off x="2928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3"/>
            <p:cNvSpPr>
              <a:spLocks noChangeArrowheads="1"/>
            </p:cNvSpPr>
            <p:nvPr/>
          </p:nvSpPr>
          <p:spPr bwMode="auto">
            <a:xfrm>
              <a:off x="3264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2448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35"/>
            <p:cNvSpPr>
              <a:spLocks noChangeArrowheads="1"/>
            </p:cNvSpPr>
            <p:nvPr/>
          </p:nvSpPr>
          <p:spPr bwMode="auto">
            <a:xfrm>
              <a:off x="2784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36"/>
            <p:cNvSpPr>
              <a:spLocks noChangeArrowheads="1"/>
            </p:cNvSpPr>
            <p:nvPr/>
          </p:nvSpPr>
          <p:spPr bwMode="auto">
            <a:xfrm>
              <a:off x="3120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2784" y="3648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H="1">
              <a:off x="2400" y="249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2688" y="2544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 flipV="1">
              <a:off x="2976" y="2496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 flipH="1" flipV="1">
              <a:off x="2352" y="2976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3072" y="2976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2592" y="345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2880" y="34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70"/>
            <p:cNvSpPr txBox="1">
              <a:spLocks noChangeArrowheads="1"/>
            </p:cNvSpPr>
            <p:nvPr/>
          </p:nvSpPr>
          <p:spPr bwMode="auto">
            <a:xfrm>
              <a:off x="2304" y="3888"/>
              <a:ext cx="1152" cy="57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One possible result of a BFS</a:t>
              </a:r>
              <a:br>
                <a:rPr lang="en-US" sz="1800" dirty="0"/>
              </a:br>
              <a:r>
                <a:rPr lang="en-US" sz="1800" dirty="0"/>
                <a:t>starting from top</a:t>
              </a:r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019800" y="3200400"/>
            <a:ext cx="1905000" cy="3354388"/>
            <a:chOff x="3744" y="2400"/>
            <a:chExt cx="1200" cy="2113"/>
          </a:xfrm>
        </p:grpSpPr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51"/>
            <p:cNvSpPr>
              <a:spLocks noChangeArrowheads="1"/>
            </p:cNvSpPr>
            <p:nvPr/>
          </p:nvSpPr>
          <p:spPr bwMode="auto">
            <a:xfrm>
              <a:off x="408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2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3"/>
            <p:cNvSpPr>
              <a:spLocks noChangeArrowheads="1"/>
            </p:cNvSpPr>
            <p:nvPr/>
          </p:nvSpPr>
          <p:spPr bwMode="auto">
            <a:xfrm>
              <a:off x="475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4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5"/>
            <p:cNvSpPr>
              <a:spLocks noChangeArrowheads="1"/>
            </p:cNvSpPr>
            <p:nvPr/>
          </p:nvSpPr>
          <p:spPr bwMode="auto">
            <a:xfrm>
              <a:off x="427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56"/>
            <p:cNvSpPr>
              <a:spLocks noChangeArrowheads="1"/>
            </p:cNvSpPr>
            <p:nvPr/>
          </p:nvSpPr>
          <p:spPr bwMode="auto">
            <a:xfrm>
              <a:off x="460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57"/>
            <p:cNvSpPr>
              <a:spLocks noChangeArrowheads="1"/>
            </p:cNvSpPr>
            <p:nvPr/>
          </p:nvSpPr>
          <p:spPr bwMode="auto">
            <a:xfrm>
              <a:off x="427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8"/>
            <p:cNvSpPr>
              <a:spLocks noChangeShapeType="1"/>
            </p:cNvSpPr>
            <p:nvPr/>
          </p:nvSpPr>
          <p:spPr bwMode="auto">
            <a:xfrm flipH="1">
              <a:off x="388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H="1" flipV="1">
              <a:off x="384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>
              <a:off x="470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408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451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H="1">
              <a:off x="441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08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436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3792" y="3936"/>
              <a:ext cx="1152" cy="57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One possible result of a DFS</a:t>
              </a:r>
              <a:br>
                <a:rPr lang="en-US" sz="1800" dirty="0"/>
              </a:br>
              <a:r>
                <a:rPr lang="en-US" sz="1800" dirty="0"/>
                <a:t>starting from 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Finding minimum cost spanning trees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838200"/>
            <a:ext cx="868680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are two basic algorithms for finding minimum-cost spanning trees, and both are greedy algorithms –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/>
              <a:t>Prim’s algorithm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Kruskal’s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Start with no nodes or edges in the spanning tree, and repeatedly add the cheapest                      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edge that does not create a cycle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itchFamily="34" charset="0"/>
              </a:rPr>
              <a:t>	T = empty spanning tree</a:t>
            </a:r>
            <a:br>
              <a:rPr lang="en-US" dirty="0" smtClean="0">
                <a:latin typeface="Verdana" pitchFamily="34" charset="0"/>
              </a:rPr>
            </a:br>
            <a:r>
              <a:rPr lang="en-US" dirty="0" smtClean="0">
                <a:latin typeface="Verdana" pitchFamily="34" charset="0"/>
              </a:rPr>
              <a:t>	E = set of edges</a:t>
            </a:r>
            <a:br>
              <a:rPr lang="en-US" dirty="0" smtClean="0">
                <a:latin typeface="Verdana" pitchFamily="34" charset="0"/>
              </a:rPr>
            </a:br>
            <a:r>
              <a:rPr lang="en-US" dirty="0" smtClean="0">
                <a:latin typeface="Verdana" pitchFamily="34" charset="0"/>
              </a:rPr>
              <a:t>	N = number of nodes in graph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b="1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4800" y="3316575"/>
            <a:ext cx="815340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Sort all the edges in increasing order of their weights.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While T has less than N - 1 edges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Remove an edge (v, w) of lowest cost from 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if adding edge (v, w) to T creates a cycle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	then discard (v, w)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else add (v, w) to 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AutoShape 2" descr="https://www.geeksforgeeks.org/wp-content/uploads/Fig-0-300x1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0" name="AutoShape 4" descr="https://www.geeksforgeeks.org/wp-content/uploads/Fig-0-300x1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2" name="AutoShape 6" descr="https://www.geeksforgeeks.org/wp-content/uploads/Fig-0-300x1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4" name="AutoShape 8" descr="https://www.geeksforgeeks.org/wp-content/uploads/Fig-0-300x1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6" name="AutoShape 10" descr="https://www.geeksforgeeks.org/wp-content/uploads/Fig-0-300x13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444" name="AutoShape 4" descr="MST Graph without loo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mst_without_loo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914099" cy="321999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MST using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Kruskal’s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3" name="Picture 12" descr="ascending_weight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92226"/>
            <a:ext cx="7010400" cy="110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Prim’s 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762000"/>
            <a:ext cx="86868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    Start with any one node in the spanning tree, and repeatedly add the cheapest edge,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and the node it leads to, for which the node is not already in the spanning tree.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Verdana" pitchFamily="34" charset="0"/>
              </a:rPr>
              <a:t>	T = a spanning tree containing a single node s </a:t>
            </a:r>
            <a:br>
              <a:rPr lang="en-US" dirty="0" smtClean="0">
                <a:latin typeface="Verdana" pitchFamily="34" charset="0"/>
              </a:rPr>
            </a:br>
            <a:r>
              <a:rPr lang="en-US" dirty="0" smtClean="0">
                <a:latin typeface="Verdana" pitchFamily="34" charset="0"/>
              </a:rPr>
              <a:t>	E = set of edges adjacent to s </a:t>
            </a:r>
            <a:br>
              <a:rPr lang="en-US" dirty="0" smtClean="0">
                <a:latin typeface="Verdana" pitchFamily="34" charset="0"/>
              </a:rPr>
            </a:br>
            <a:r>
              <a:rPr lang="en-US" dirty="0" smtClean="0">
                <a:latin typeface="Verdana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895600"/>
            <a:ext cx="8153400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While T does not contain all the nodes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Remove an edge (v, w) of lowest cost from 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if w is already in 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	then discard edge (v, w)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else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	add edge (v, w) and node w to 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 		add edges adjacent to w to E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5943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Time Complexity O(V^2) If the input graph is represented using adjacency list, then the time complexity of Prim’s algorithm can be reduced to O(E log V) with the help of binary heap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447800"/>
            <a:ext cx="5470856" cy="3230977"/>
          </a:xfrm>
        </p:spPr>
      </p:pic>
      <p:sp>
        <p:nvSpPr>
          <p:cNvPr id="178178" name="AutoShape 2" descr="Image result for weighted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180" name="AutoShape 4" descr="Image result for weighted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MST using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Prim’s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Algorithm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Applications of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9144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Finding communities in networks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Connectivity between cities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GPS to find out shortest path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Represent real time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-45720" y="0"/>
            <a:ext cx="45719" cy="6858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685800"/>
            <a:ext cx="9144000" cy="5867400"/>
          </a:xfrm>
          <a:prstGeom prst="roundRect">
            <a:avLst>
              <a:gd name="adj" fmla="val 4394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914401"/>
            <a:ext cx="8839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6. Simple path :</a:t>
            </a:r>
            <a:r>
              <a:rPr lang="en-US" sz="2000" dirty="0" smtClean="0"/>
              <a:t>  A path that does not repeat the vertices is called a simple path.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7. Cycle : </a:t>
            </a:r>
            <a:r>
              <a:rPr lang="en-US" sz="2000" dirty="0" smtClean="0"/>
              <a:t>P</a:t>
            </a:r>
            <a:r>
              <a:rPr lang="en-US" dirty="0" smtClean="0"/>
              <a:t>ath in which the initial vertex of the path is also the terminal (end) vertex of the path.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590800"/>
            <a:ext cx="3038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371600" y="5105400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bec</a:t>
            </a:r>
            <a:r>
              <a:rPr lang="en-US" dirty="0" smtClean="0"/>
              <a:t> is Simple graph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0" y="5105400"/>
            <a:ext cx="17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acda</a:t>
            </a:r>
            <a:r>
              <a:rPr lang="en-US" dirty="0" smtClean="0"/>
              <a:t> is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6" name="Rectangle 4"/>
          <p:cNvSpPr>
            <a:spLocks noChangeArrowheads="1"/>
          </p:cNvSpPr>
          <p:nvPr/>
        </p:nvSpPr>
        <p:spPr bwMode="auto">
          <a:xfrm>
            <a:off x="1371600" y="4572000"/>
            <a:ext cx="10842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 dirty="0">
                <a:solidFill>
                  <a:srgbClr val="000000"/>
                </a:solidFill>
              </a:rPr>
              <a:t>connected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6197" name="Rectangle 5"/>
          <p:cNvSpPr>
            <a:spLocks noChangeArrowheads="1"/>
          </p:cNvSpPr>
          <p:nvPr/>
        </p:nvSpPr>
        <p:spPr bwMode="auto">
          <a:xfrm>
            <a:off x="5943600" y="4572000"/>
            <a:ext cx="149225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100" dirty="0">
                <a:solidFill>
                  <a:srgbClr val="000000"/>
                </a:solidFill>
              </a:rPr>
              <a:t>not connected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838200"/>
            <a:ext cx="8763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 smtClean="0">
                <a:solidFill>
                  <a:srgbClr val="FA2C25"/>
                </a:solidFill>
                <a:latin typeface="Times" charset="0"/>
              </a:rPr>
              <a:t>Connected </a:t>
            </a:r>
            <a:r>
              <a:rPr lang="en-US" altLang="en-US" dirty="0">
                <a:solidFill>
                  <a:srgbClr val="FA2C25"/>
                </a:solidFill>
                <a:latin typeface="Times" charset="0"/>
              </a:rPr>
              <a:t>graph</a:t>
            </a:r>
            <a:r>
              <a:rPr lang="en-US" altLang="en-US" dirty="0">
                <a:latin typeface="Times" charset="0"/>
              </a:rPr>
              <a:t>: </a:t>
            </a:r>
            <a:r>
              <a:rPr lang="en-US" dirty="0" smtClean="0"/>
              <a:t>A graph is said to be </a:t>
            </a:r>
            <a:r>
              <a:rPr lang="en-US" b="1" dirty="0" smtClean="0"/>
              <a:t>connected if there is a path between every pair of vertex</a:t>
            </a:r>
            <a:r>
              <a:rPr lang="en-US" dirty="0" smtClean="0"/>
              <a:t>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From every vertex to any other vertex, there should be some path to traverse. </a:t>
            </a:r>
          </a:p>
        </p:txBody>
      </p:sp>
      <p:sp>
        <p:nvSpPr>
          <p:cNvPr id="310" name="Rounded Rectangle 309"/>
          <p:cNvSpPr/>
          <p:nvPr/>
        </p:nvSpPr>
        <p:spPr>
          <a:xfrm>
            <a:off x="0" y="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Terminology (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…)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18" name="Picture 317" descr="connectiv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3305175" cy="2019300"/>
          </a:xfrm>
          <a:prstGeom prst="rect">
            <a:avLst/>
          </a:prstGeom>
        </p:spPr>
      </p:pic>
      <p:pic>
        <p:nvPicPr>
          <p:cNvPr id="319" name="Picture 318" descr="connectivity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14600"/>
            <a:ext cx="2514600" cy="163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501" name="Rectangle 309"/>
          <p:cNvSpPr>
            <a:spLocks noChangeArrowheads="1"/>
          </p:cNvSpPr>
          <p:nvPr/>
        </p:nvSpPr>
        <p:spPr bwMode="auto">
          <a:xfrm>
            <a:off x="381000" y="838200"/>
            <a:ext cx="8763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Complete graph: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 graph in which every pair of vertices is connected by an edge.</a:t>
            </a:r>
            <a:endParaRPr lang="en-US" altLang="en-US" dirty="0">
              <a:latin typeface="Times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>
              <a:latin typeface="Times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381000" y="13716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 complete graph with n vertices is denoted by Kn. </a:t>
            </a:r>
            <a:endParaRPr lang="en-US" dirty="0"/>
          </a:p>
        </p:txBody>
      </p:sp>
      <p:pic>
        <p:nvPicPr>
          <p:cNvPr id="153602" name="Picture 2" descr="CompleteGraph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334000" cy="3657600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0" y="76200"/>
            <a:ext cx="9144000" cy="533400"/>
          </a:xfrm>
          <a:prstGeom prst="roundRect">
            <a:avLst>
              <a:gd name="adj" fmla="val 40909"/>
            </a:avLst>
          </a:prstGeom>
          <a:solidFill>
            <a:schemeClr val="bg1"/>
          </a:solidFill>
          <a:ln w="31750" cmpd="sng">
            <a:solidFill>
              <a:schemeClr val="bg1">
                <a:lumMod val="50000"/>
              </a:schemeClr>
            </a:solidFill>
            <a:prstDash val="soli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bIns="0" rtlCol="0" anchor="ctr"/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Complete Graph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114300">
                  <a:prstClr val="black"/>
                </a:inn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10220</TotalTime>
  <Words>2365</Words>
  <Application>Microsoft Office PowerPoint</Application>
  <PresentationFormat>On-screen Show (4:3)</PresentationFormat>
  <Paragraphs>972</Paragraphs>
  <Slides>69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SmartDraw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ashish.gupta</dc:creator>
  <cp:lastModifiedBy>kunjbihari.meena</cp:lastModifiedBy>
  <cp:revision>608</cp:revision>
  <dcterms:created xsi:type="dcterms:W3CDTF">2013-01-01T04:30:55Z</dcterms:created>
  <dcterms:modified xsi:type="dcterms:W3CDTF">2019-11-19T04:03:43Z</dcterms:modified>
</cp:coreProperties>
</file>