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9"/>
  </p:notesMasterIdLst>
  <p:sldIdLst>
    <p:sldId id="485" r:id="rId2"/>
    <p:sldId id="486" r:id="rId3"/>
    <p:sldId id="487" r:id="rId4"/>
    <p:sldId id="488" r:id="rId5"/>
    <p:sldId id="489" r:id="rId6"/>
    <p:sldId id="490" r:id="rId7"/>
    <p:sldId id="491" r:id="rId8"/>
    <p:sldId id="492" r:id="rId9"/>
    <p:sldId id="494" r:id="rId10"/>
    <p:sldId id="495" r:id="rId11"/>
    <p:sldId id="496" r:id="rId12"/>
    <p:sldId id="538" r:id="rId13"/>
    <p:sldId id="497" r:id="rId14"/>
    <p:sldId id="534" r:id="rId15"/>
    <p:sldId id="499" r:id="rId16"/>
    <p:sldId id="500" r:id="rId17"/>
    <p:sldId id="501" r:id="rId18"/>
    <p:sldId id="502" r:id="rId19"/>
    <p:sldId id="503" r:id="rId20"/>
    <p:sldId id="504" r:id="rId21"/>
    <p:sldId id="505" r:id="rId22"/>
    <p:sldId id="506" r:id="rId23"/>
    <p:sldId id="507" r:id="rId24"/>
    <p:sldId id="508" r:id="rId25"/>
    <p:sldId id="510" r:id="rId26"/>
    <p:sldId id="511" r:id="rId27"/>
    <p:sldId id="512" r:id="rId28"/>
    <p:sldId id="513" r:id="rId29"/>
    <p:sldId id="514" r:id="rId30"/>
    <p:sldId id="515" r:id="rId31"/>
    <p:sldId id="516" r:id="rId32"/>
    <p:sldId id="517" r:id="rId33"/>
    <p:sldId id="518" r:id="rId34"/>
    <p:sldId id="519" r:id="rId35"/>
    <p:sldId id="520" r:id="rId36"/>
    <p:sldId id="521" r:id="rId37"/>
    <p:sldId id="522" r:id="rId38"/>
    <p:sldId id="523" r:id="rId39"/>
    <p:sldId id="524" r:id="rId40"/>
    <p:sldId id="525" r:id="rId41"/>
    <p:sldId id="536" r:id="rId42"/>
    <p:sldId id="535" r:id="rId43"/>
    <p:sldId id="526" r:id="rId44"/>
    <p:sldId id="527" r:id="rId45"/>
    <p:sldId id="528" r:id="rId46"/>
    <p:sldId id="537" r:id="rId47"/>
    <p:sldId id="529" r:id="rId4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12AE"/>
    <a:srgbClr val="E9E8F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vl1pPr>
          </a:lstStyle>
          <a:p>
            <a:fld id="{B92D665A-A7C4-49FA-BB6B-826F1D4E7F76}" type="datetimeFigureOut">
              <a:rPr lang="en-US" smtClean="0"/>
              <a:pPr/>
              <a:t>9/24/2019</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vl1pPr>
          </a:lstStyle>
          <a:p>
            <a:fld id="{5D8B33FC-B199-41BE-995C-DE4EB29CBD3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8B33FC-B199-41BE-995C-DE4EB29CBD3E}"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E546C3-F135-49C2-ABF5-782D19287C10}" type="datetimeFigureOut">
              <a:rPr lang="en-US" smtClean="0"/>
              <a:pPr/>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E546C3-F135-49C2-ABF5-782D19287C10}" type="datetimeFigureOut">
              <a:rPr lang="en-US" smtClean="0"/>
              <a:pPr/>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E546C3-F135-49C2-ABF5-782D19287C10}" type="datetimeFigureOut">
              <a:rPr lang="en-US" smtClean="0"/>
              <a:pPr/>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E546C3-F135-49C2-ABF5-782D19287C10}" type="datetimeFigureOut">
              <a:rPr lang="en-US" smtClean="0"/>
              <a:pPr/>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E546C3-F135-49C2-ABF5-782D19287C10}" type="datetimeFigureOut">
              <a:rPr lang="en-US" smtClean="0"/>
              <a:pPr/>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E546C3-F135-49C2-ABF5-782D19287C10}" type="datetimeFigureOut">
              <a:rPr lang="en-US" smtClean="0"/>
              <a:pPr/>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E546C3-F135-49C2-ABF5-782D19287C10}" type="datetimeFigureOut">
              <a:rPr lang="en-US" smtClean="0"/>
              <a:pPr/>
              <a:t>9/24/2019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E546C3-F135-49C2-ABF5-782D19287C10}" type="datetimeFigureOut">
              <a:rPr lang="en-US" smtClean="0"/>
              <a:pPr/>
              <a:t>9/24/2019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E546C3-F135-49C2-ABF5-782D19287C10}" type="datetimeFigureOut">
              <a:rPr lang="en-US" smtClean="0"/>
              <a:pPr/>
              <a:t>9/24/2019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E546C3-F135-49C2-ABF5-782D19287C10}" type="datetimeFigureOut">
              <a:rPr lang="en-US" smtClean="0"/>
              <a:pPr/>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E546C3-F135-49C2-ABF5-782D19287C10}" type="datetimeFigureOut">
              <a:rPr lang="en-US" smtClean="0"/>
              <a:pPr/>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546C3-F135-49C2-ABF5-782D19287C10}" type="datetimeFigureOut">
              <a:rPr lang="en-US" smtClean="0"/>
              <a:pPr/>
              <a:t>9/24/2019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BA988F-F144-4AE8-99D0-292E3CCAA2E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7" name="Rounded Rectangle 6"/>
          <p:cNvSpPr/>
          <p:nvPr/>
        </p:nvSpPr>
        <p:spPr>
          <a:xfrm>
            <a:off x="152400" y="152400"/>
            <a:ext cx="8839200" cy="6553200"/>
          </a:xfrm>
          <a:prstGeom prst="roundRect">
            <a:avLst>
              <a:gd name="adj" fmla="val 3984"/>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52400" y="2886670"/>
            <a:ext cx="8839200"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Linked List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Insertion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7" name="TextBox 6"/>
          <p:cNvSpPr txBox="1"/>
          <p:nvPr/>
        </p:nvSpPr>
        <p:spPr>
          <a:xfrm>
            <a:off x="228600" y="685800"/>
            <a:ext cx="8610600" cy="2862322"/>
          </a:xfrm>
          <a:prstGeom prst="rect">
            <a:avLst/>
          </a:prstGeom>
          <a:noFill/>
        </p:spPr>
        <p:txBody>
          <a:bodyPr wrap="square" rtlCol="0">
            <a:spAutoFit/>
          </a:bodyPr>
          <a:lstStyle/>
          <a:p>
            <a:pPr>
              <a:lnSpc>
                <a:spcPct val="150000"/>
              </a:lnSpc>
            </a:pPr>
            <a:r>
              <a:rPr lang="en-US" dirty="0" smtClean="0"/>
              <a:t>Three ways to insert a node into linked list –</a:t>
            </a:r>
          </a:p>
          <a:p>
            <a:pPr marL="342900" indent="-342900">
              <a:lnSpc>
                <a:spcPct val="150000"/>
              </a:lnSpc>
              <a:buAutoNum type="arabicPeriod"/>
            </a:pPr>
            <a:r>
              <a:rPr lang="en-US" b="1" i="1" dirty="0" smtClean="0"/>
              <a:t>Insert at beginning</a:t>
            </a:r>
          </a:p>
          <a:p>
            <a:pPr marL="342900" indent="-342900">
              <a:lnSpc>
                <a:spcPct val="150000"/>
              </a:lnSpc>
              <a:buAutoNum type="arabicPeriod"/>
            </a:pPr>
            <a:r>
              <a:rPr lang="en-US" b="1" i="1" dirty="0" smtClean="0"/>
              <a:t>Insert after specified location</a:t>
            </a:r>
          </a:p>
          <a:p>
            <a:pPr marL="342900" indent="-342900">
              <a:lnSpc>
                <a:spcPct val="150000"/>
              </a:lnSpc>
              <a:buAutoNum type="arabicPeriod"/>
            </a:pPr>
            <a:r>
              <a:rPr lang="en-US" b="1" i="1" dirty="0" smtClean="0"/>
              <a:t>Insert at the end (appending node)</a:t>
            </a:r>
          </a:p>
          <a:p>
            <a:pPr>
              <a:lnSpc>
                <a:spcPct val="150000"/>
              </a:lnSpc>
            </a:pPr>
            <a:endParaRPr lang="en-US" b="1" i="1" dirty="0" smtClean="0"/>
          </a:p>
          <a:p>
            <a:pPr marL="342900" indent="-342900">
              <a:lnSpc>
                <a:spcPct val="150000"/>
              </a:lnSpc>
              <a:buAutoNum type="arabicPeriod"/>
            </a:pPr>
            <a:endParaRPr lang="en-US" i="1"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Insertion at beginning of linked list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9" name="Rectangle 8"/>
          <p:cNvSpPr/>
          <p:nvPr/>
        </p:nvSpPr>
        <p:spPr>
          <a:xfrm>
            <a:off x="304800" y="914400"/>
            <a:ext cx="8382000" cy="1600438"/>
          </a:xfrm>
          <a:prstGeom prst="rect">
            <a:avLst/>
          </a:prstGeom>
        </p:spPr>
        <p:txBody>
          <a:bodyPr wrap="square">
            <a:spAutoFit/>
          </a:bodyPr>
          <a:lstStyle/>
          <a:p>
            <a:r>
              <a:rPr lang="en-US" sz="2000" b="1" dirty="0" smtClean="0"/>
              <a:t>In this case, a new node is inserted before the current head node. </a:t>
            </a:r>
            <a:r>
              <a:rPr lang="en-US" sz="2000" b="1" i="1" dirty="0" smtClean="0"/>
              <a:t>Only one next pointer needs to </a:t>
            </a:r>
            <a:r>
              <a:rPr lang="en-US" sz="2000" b="1" dirty="0" smtClean="0"/>
              <a:t>be modified (</a:t>
            </a:r>
            <a:r>
              <a:rPr lang="en-US" sz="2000" b="1" i="1" dirty="0" smtClean="0"/>
              <a:t>new node’s next pointer) and </a:t>
            </a:r>
            <a:r>
              <a:rPr lang="en-US" sz="2000" b="1" dirty="0" smtClean="0"/>
              <a:t>It can be done in two steps:</a:t>
            </a:r>
          </a:p>
          <a:p>
            <a:endParaRPr lang="en-US" sz="2000" b="1" dirty="0" smtClean="0"/>
          </a:p>
          <a:p>
            <a:r>
              <a:rPr lang="en-US" dirty="0" smtClean="0"/>
              <a:t>Step 1. Update the next pointer of new node, to point to the current head</a:t>
            </a:r>
            <a:endParaRPr lang="en-US" dirty="0"/>
          </a:p>
        </p:txBody>
      </p:sp>
      <p:pic>
        <p:nvPicPr>
          <p:cNvPr id="1027" name="Picture 3"/>
          <p:cNvPicPr>
            <a:picLocks noChangeAspect="1" noChangeArrowheads="1"/>
          </p:cNvPicPr>
          <p:nvPr/>
        </p:nvPicPr>
        <p:blipFill>
          <a:blip r:embed="rId2"/>
          <a:srcRect/>
          <a:stretch>
            <a:fillRect/>
          </a:stretch>
        </p:blipFill>
        <p:spPr bwMode="auto">
          <a:xfrm>
            <a:off x="228600" y="3048000"/>
            <a:ext cx="8496300" cy="15240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304800" y="5181599"/>
            <a:ext cx="8001001" cy="1371601"/>
          </a:xfrm>
          <a:prstGeom prst="rect">
            <a:avLst/>
          </a:prstGeom>
          <a:noFill/>
          <a:ln w="9525">
            <a:noFill/>
            <a:miter lim="800000"/>
            <a:headEnd/>
            <a:tailEnd/>
          </a:ln>
          <a:effectLst/>
        </p:spPr>
      </p:pic>
      <p:sp>
        <p:nvSpPr>
          <p:cNvPr id="12" name="Rectangle 11"/>
          <p:cNvSpPr/>
          <p:nvPr/>
        </p:nvSpPr>
        <p:spPr>
          <a:xfrm>
            <a:off x="381000" y="4724400"/>
            <a:ext cx="5291577" cy="369332"/>
          </a:xfrm>
          <a:prstGeom prst="rect">
            <a:avLst/>
          </a:prstGeom>
        </p:spPr>
        <p:txBody>
          <a:bodyPr wrap="none">
            <a:spAutoFit/>
          </a:bodyPr>
          <a:lstStyle/>
          <a:p>
            <a:r>
              <a:rPr lang="en-US" dirty="0" smtClean="0"/>
              <a:t>Step 2. Update head pointer to point to the new node.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Insertion at beginning of linked list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7" name="TextBox 6"/>
          <p:cNvSpPr txBox="1"/>
          <p:nvPr/>
        </p:nvSpPr>
        <p:spPr>
          <a:xfrm>
            <a:off x="228600" y="685800"/>
            <a:ext cx="8610600" cy="2446824"/>
          </a:xfrm>
          <a:prstGeom prst="rect">
            <a:avLst/>
          </a:prstGeom>
          <a:noFill/>
        </p:spPr>
        <p:txBody>
          <a:bodyPr wrap="square" rtlCol="0">
            <a:spAutoFit/>
          </a:bodyPr>
          <a:lstStyle/>
          <a:p>
            <a:pPr algn="just">
              <a:lnSpc>
                <a:spcPct val="150000"/>
              </a:lnSpc>
            </a:pPr>
            <a:r>
              <a:rPr lang="en-US" b="1" i="1" dirty="0" smtClean="0"/>
              <a:t>Insert at the Beginning of the Linked List:</a:t>
            </a:r>
            <a:endParaRPr lang="en-US" dirty="0" smtClean="0"/>
          </a:p>
          <a:p>
            <a:pPr algn="just">
              <a:lnSpc>
                <a:spcPct val="150000"/>
              </a:lnSpc>
            </a:pPr>
            <a:r>
              <a:rPr lang="en-US" dirty="0" smtClean="0"/>
              <a:t>This function adds the node at the starting of linked list. </a:t>
            </a:r>
            <a:r>
              <a:rPr lang="en-US" b="1" dirty="0" err="1" smtClean="0">
                <a:solidFill>
                  <a:srgbClr val="FF0000"/>
                </a:solidFill>
              </a:rPr>
              <a:t>New_Node</a:t>
            </a:r>
            <a:r>
              <a:rPr lang="en-US" dirty="0" smtClean="0"/>
              <a:t> is temporary pointer to node to be inserted into list. </a:t>
            </a:r>
            <a:r>
              <a:rPr lang="en-US" b="1" dirty="0" smtClean="0">
                <a:solidFill>
                  <a:srgbClr val="FF0000"/>
                </a:solidFill>
              </a:rPr>
              <a:t>START</a:t>
            </a:r>
            <a:r>
              <a:rPr lang="en-US" dirty="0" smtClean="0"/>
              <a:t> is the pointer pointing to starting of list and </a:t>
            </a:r>
            <a:r>
              <a:rPr lang="en-US" b="1" dirty="0" smtClean="0">
                <a:solidFill>
                  <a:srgbClr val="FF0000"/>
                </a:solidFill>
              </a:rPr>
              <a:t>info</a:t>
            </a:r>
            <a:r>
              <a:rPr lang="en-US" dirty="0" smtClean="0"/>
              <a:t> is the information of node.    </a:t>
            </a:r>
          </a:p>
          <a:p>
            <a:pPr marL="342900" indent="-342900">
              <a:lnSpc>
                <a:spcPct val="150000"/>
              </a:lnSpc>
              <a:buAutoNum type="arabicPeriod"/>
            </a:pPr>
            <a:endParaRPr lang="en-US" i="1" dirty="0" smtClean="0"/>
          </a:p>
          <a:p>
            <a:endParaRPr lang="en-US" dirty="0"/>
          </a:p>
        </p:txBody>
      </p:sp>
      <p:sp>
        <p:nvSpPr>
          <p:cNvPr id="8" name="TextBox 7"/>
          <p:cNvSpPr txBox="1"/>
          <p:nvPr/>
        </p:nvSpPr>
        <p:spPr>
          <a:xfrm>
            <a:off x="304800" y="2561272"/>
            <a:ext cx="8382000" cy="1754326"/>
          </a:xfrm>
          <a:prstGeom prst="rect">
            <a:avLst/>
          </a:prstGeom>
          <a:solidFill>
            <a:schemeClr val="bg1">
              <a:lumMod val="85000"/>
            </a:schemeClr>
          </a:solidFill>
        </p:spPr>
        <p:txBody>
          <a:bodyPr wrap="square" rtlCol="0">
            <a:spAutoFit/>
          </a:bodyPr>
          <a:lstStyle/>
          <a:p>
            <a:pPr marL="342900" indent="-342900"/>
            <a:r>
              <a:rPr lang="en-US" b="1" i="1" dirty="0" smtClean="0"/>
              <a:t>Algorithm </a:t>
            </a:r>
            <a:r>
              <a:rPr lang="en-US" b="1" i="1" dirty="0" err="1" smtClean="0"/>
              <a:t>InsertBeg_List</a:t>
            </a:r>
            <a:r>
              <a:rPr lang="en-US" b="1" i="1" dirty="0" smtClean="0"/>
              <a:t>(START, info)</a:t>
            </a:r>
            <a:r>
              <a:rPr lang="en-US" b="1" dirty="0" smtClean="0"/>
              <a:t>  </a:t>
            </a:r>
          </a:p>
          <a:p>
            <a:pPr marL="342900" indent="-342900">
              <a:buAutoNum type="arabicPeriod"/>
            </a:pPr>
            <a:r>
              <a:rPr lang="en-US" b="1" dirty="0" smtClean="0"/>
              <a:t>Node * </a:t>
            </a:r>
            <a:r>
              <a:rPr lang="en-US" b="1" dirty="0" err="1" smtClean="0"/>
              <a:t>New_node</a:t>
            </a:r>
            <a:endParaRPr lang="en-US" b="1" dirty="0" smtClean="0"/>
          </a:p>
          <a:p>
            <a:pPr marL="342900" indent="-342900">
              <a:buAutoNum type="arabicPeriod"/>
            </a:pPr>
            <a:r>
              <a:rPr lang="en-US" b="1" dirty="0" err="1" smtClean="0"/>
              <a:t>New_Node</a:t>
            </a:r>
            <a:r>
              <a:rPr lang="en-US" b="1" dirty="0" smtClean="0"/>
              <a:t> = Allocate memory   </a:t>
            </a:r>
            <a:r>
              <a:rPr lang="en-US" b="1" dirty="0" smtClean="0">
                <a:solidFill>
                  <a:srgbClr val="FF0000"/>
                </a:solidFill>
              </a:rPr>
              <a:t>\\allocate memory for new node</a:t>
            </a:r>
          </a:p>
          <a:p>
            <a:pPr marL="342900" indent="-342900">
              <a:buAutoNum type="arabicPeriod"/>
            </a:pPr>
            <a:r>
              <a:rPr lang="en-US" b="1" dirty="0" err="1" smtClean="0"/>
              <a:t>New_Node</a:t>
            </a:r>
            <a:r>
              <a:rPr lang="en-US" b="1" dirty="0" smtClean="0"/>
              <a:t> -&gt; INFO =info     </a:t>
            </a:r>
            <a:r>
              <a:rPr lang="en-US" b="1" dirty="0" smtClean="0">
                <a:solidFill>
                  <a:srgbClr val="FF0000"/>
                </a:solidFill>
              </a:rPr>
              <a:t>\\put info in INFO field of new node</a:t>
            </a:r>
          </a:p>
          <a:p>
            <a:pPr marL="342900" indent="-342900">
              <a:buAutoNum type="arabicPeriod"/>
            </a:pPr>
            <a:r>
              <a:rPr lang="en-US" b="1" dirty="0" err="1" smtClean="0"/>
              <a:t>New_node</a:t>
            </a:r>
            <a:r>
              <a:rPr lang="en-US" b="1" dirty="0" smtClean="0"/>
              <a:t> -&gt; NEXT = </a:t>
            </a:r>
            <a:r>
              <a:rPr lang="en-US" b="1" i="1" dirty="0" smtClean="0"/>
              <a:t>START</a:t>
            </a:r>
          </a:p>
          <a:p>
            <a:pPr marL="342900" indent="-342900">
              <a:buAutoNum type="arabicPeriod"/>
            </a:pPr>
            <a:r>
              <a:rPr lang="en-US" b="1" dirty="0" smtClean="0"/>
              <a:t>START = </a:t>
            </a:r>
            <a:r>
              <a:rPr lang="en-US" b="1" dirty="0" err="1" smtClean="0"/>
              <a:t>New_node</a:t>
            </a:r>
            <a:endParaRPr 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Insertion at after specified location of linked list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7" name="TextBox 6"/>
          <p:cNvSpPr txBox="1"/>
          <p:nvPr/>
        </p:nvSpPr>
        <p:spPr>
          <a:xfrm>
            <a:off x="228600" y="685800"/>
            <a:ext cx="8610600" cy="1531445"/>
          </a:xfrm>
          <a:prstGeom prst="rect">
            <a:avLst/>
          </a:prstGeom>
          <a:noFill/>
        </p:spPr>
        <p:txBody>
          <a:bodyPr wrap="square" rtlCol="0">
            <a:spAutoFit/>
          </a:bodyPr>
          <a:lstStyle/>
          <a:p>
            <a:pPr algn="just">
              <a:lnSpc>
                <a:spcPct val="150000"/>
              </a:lnSpc>
            </a:pPr>
            <a:r>
              <a:rPr lang="en-US" sz="1600" dirty="0" smtClean="0"/>
              <a:t>This algorithm adds the node after the specified location of linked list. </a:t>
            </a:r>
            <a:r>
              <a:rPr lang="en-US" sz="1600" b="1" dirty="0" smtClean="0">
                <a:solidFill>
                  <a:srgbClr val="FF0000"/>
                </a:solidFill>
              </a:rPr>
              <a:t>Temp</a:t>
            </a:r>
            <a:r>
              <a:rPr lang="en-US" sz="1600" b="1" dirty="0" smtClean="0"/>
              <a:t> </a:t>
            </a:r>
            <a:r>
              <a:rPr lang="en-US" sz="1600" dirty="0" smtClean="0"/>
              <a:t>is temporary pointers and </a:t>
            </a:r>
            <a:r>
              <a:rPr lang="en-US" sz="1600" b="1" dirty="0" err="1" smtClean="0">
                <a:solidFill>
                  <a:srgbClr val="FF0000"/>
                </a:solidFill>
              </a:rPr>
              <a:t>New_Node</a:t>
            </a:r>
            <a:r>
              <a:rPr lang="en-US" sz="1600" dirty="0" smtClean="0"/>
              <a:t> is the pointer to the node to be inserted. </a:t>
            </a:r>
            <a:r>
              <a:rPr lang="en-US" sz="1600" b="1" dirty="0" smtClean="0">
                <a:solidFill>
                  <a:srgbClr val="FF0000"/>
                </a:solidFill>
              </a:rPr>
              <a:t>START</a:t>
            </a:r>
            <a:r>
              <a:rPr lang="en-US" sz="1600" dirty="0" smtClean="0"/>
              <a:t> is the pointer pointing to starting of list and </a:t>
            </a:r>
            <a:r>
              <a:rPr lang="en-US" sz="1600" b="1" dirty="0" smtClean="0">
                <a:solidFill>
                  <a:srgbClr val="FF0000"/>
                </a:solidFill>
              </a:rPr>
              <a:t>info</a:t>
            </a:r>
            <a:r>
              <a:rPr lang="en-US" sz="1600" dirty="0" smtClean="0"/>
              <a:t> is the information of node. </a:t>
            </a:r>
            <a:r>
              <a:rPr lang="en-US" sz="1600" b="1" dirty="0" smtClean="0">
                <a:solidFill>
                  <a:srgbClr val="FF0000"/>
                </a:solidFill>
              </a:rPr>
              <a:t>Loc</a:t>
            </a:r>
            <a:r>
              <a:rPr lang="en-US" sz="1600" dirty="0" smtClean="0"/>
              <a:t> is the numbered location after which node is to be inserted. </a:t>
            </a:r>
            <a:r>
              <a:rPr lang="en-US" sz="1600" b="1" dirty="0" err="1" smtClean="0">
                <a:solidFill>
                  <a:srgbClr val="FF0000"/>
                </a:solidFill>
              </a:rPr>
              <a:t>i</a:t>
            </a:r>
            <a:r>
              <a:rPr lang="en-US" sz="1600" dirty="0" smtClean="0"/>
              <a:t> is a loop variable.  </a:t>
            </a:r>
            <a:endParaRPr lang="en-US" dirty="0"/>
          </a:p>
        </p:txBody>
      </p:sp>
      <p:sp>
        <p:nvSpPr>
          <p:cNvPr id="8" name="TextBox 7"/>
          <p:cNvSpPr txBox="1"/>
          <p:nvPr/>
        </p:nvSpPr>
        <p:spPr>
          <a:xfrm>
            <a:off x="304800" y="2133600"/>
            <a:ext cx="8382000" cy="4524315"/>
          </a:xfrm>
          <a:prstGeom prst="rect">
            <a:avLst/>
          </a:prstGeom>
          <a:solidFill>
            <a:schemeClr val="bg1">
              <a:lumMod val="85000"/>
            </a:schemeClr>
          </a:solidFill>
        </p:spPr>
        <p:txBody>
          <a:bodyPr wrap="square" rtlCol="0">
            <a:spAutoFit/>
          </a:bodyPr>
          <a:lstStyle/>
          <a:p>
            <a:pPr marL="342900" indent="-342900"/>
            <a:r>
              <a:rPr lang="en-US" b="1" i="1" dirty="0" smtClean="0"/>
              <a:t>Algorithm </a:t>
            </a:r>
            <a:r>
              <a:rPr lang="en-US" b="1" i="1" dirty="0" err="1" smtClean="0"/>
              <a:t>InsertAfter_List</a:t>
            </a:r>
            <a:r>
              <a:rPr lang="en-US" b="1" i="1" dirty="0" smtClean="0"/>
              <a:t>(START, info, Loc)</a:t>
            </a:r>
            <a:r>
              <a:rPr lang="en-US" b="1" dirty="0" smtClean="0"/>
              <a:t> </a:t>
            </a:r>
          </a:p>
          <a:p>
            <a:pPr marL="342900" indent="-342900">
              <a:buAutoNum type="arabicPeriod"/>
            </a:pPr>
            <a:r>
              <a:rPr lang="en-US" b="1" dirty="0" smtClean="0"/>
              <a:t>Node * Temp, *</a:t>
            </a:r>
            <a:r>
              <a:rPr lang="en-US" b="1" dirty="0" err="1" smtClean="0"/>
              <a:t>New_node</a:t>
            </a:r>
            <a:endParaRPr lang="en-US" b="1" dirty="0" smtClean="0"/>
          </a:p>
          <a:p>
            <a:pPr marL="342900" indent="-342900">
              <a:buAutoNum type="arabicPeriod"/>
            </a:pPr>
            <a:r>
              <a:rPr lang="en-US" b="1" dirty="0" err="1" smtClean="0"/>
              <a:t>New_node</a:t>
            </a:r>
            <a:r>
              <a:rPr lang="en-US" b="1" dirty="0" smtClean="0"/>
              <a:t> = Allocate memory</a:t>
            </a:r>
          </a:p>
          <a:p>
            <a:pPr marL="342900" indent="-342900">
              <a:buAutoNum type="arabicPeriod"/>
            </a:pPr>
            <a:r>
              <a:rPr lang="en-US" b="1" dirty="0" err="1" smtClean="0"/>
              <a:t>New_node</a:t>
            </a:r>
            <a:r>
              <a:rPr lang="en-US" b="1" dirty="0" smtClean="0"/>
              <a:t> -&gt; INFO = info </a:t>
            </a:r>
          </a:p>
          <a:p>
            <a:pPr marL="342900" indent="-342900">
              <a:buAutoNum type="arabicPeriod"/>
            </a:pPr>
            <a:r>
              <a:rPr lang="en-US" b="1" dirty="0" smtClean="0"/>
              <a:t>Temp = START</a:t>
            </a:r>
          </a:p>
          <a:p>
            <a:pPr marL="342900" indent="-342900">
              <a:buAutoNum type="arabicPeriod"/>
            </a:pPr>
            <a:r>
              <a:rPr lang="en-US" b="1" dirty="0" smtClean="0"/>
              <a:t>If (START == </a:t>
            </a:r>
            <a:r>
              <a:rPr lang="en-US" b="1" i="1" dirty="0" smtClean="0"/>
              <a:t>NULL</a:t>
            </a:r>
            <a:r>
              <a:rPr lang="en-US" b="1" dirty="0" smtClean="0"/>
              <a:t>) 	</a:t>
            </a:r>
            <a:r>
              <a:rPr lang="en-US" b="1" dirty="0" smtClean="0">
                <a:solidFill>
                  <a:srgbClr val="FF0000"/>
                </a:solidFill>
              </a:rPr>
              <a:t>\\  if there is no node in list then make new node START</a:t>
            </a:r>
          </a:p>
          <a:p>
            <a:pPr marL="342900" indent="-342900">
              <a:buAutoNum type="arabicPeriod"/>
            </a:pPr>
            <a:r>
              <a:rPr lang="en-US" b="1" dirty="0" smtClean="0"/>
              <a:t> 	START = </a:t>
            </a:r>
            <a:r>
              <a:rPr lang="en-US" b="1" dirty="0" err="1" smtClean="0"/>
              <a:t>New_Node</a:t>
            </a:r>
            <a:r>
              <a:rPr lang="en-US" b="1" dirty="0" smtClean="0"/>
              <a:t>  </a:t>
            </a:r>
          </a:p>
          <a:p>
            <a:pPr marL="342900" indent="-342900">
              <a:buAutoNum type="arabicPeriod"/>
            </a:pPr>
            <a:r>
              <a:rPr lang="en-US" b="1" dirty="0" smtClean="0"/>
              <a:t>           </a:t>
            </a:r>
            <a:r>
              <a:rPr lang="en-US" b="1" dirty="0" err="1" smtClean="0"/>
              <a:t>New_node</a:t>
            </a:r>
            <a:r>
              <a:rPr lang="en-US" b="1" dirty="0" smtClean="0"/>
              <a:t> -&gt; NEXT =NULL</a:t>
            </a:r>
          </a:p>
          <a:p>
            <a:pPr marL="342900" indent="-342900">
              <a:buAutoNum type="arabicPeriod"/>
            </a:pPr>
            <a:r>
              <a:rPr lang="en-US" b="1" dirty="0" smtClean="0"/>
              <a:t>Else </a:t>
            </a:r>
          </a:p>
          <a:p>
            <a:pPr marL="342900" indent="-342900">
              <a:buAutoNum type="arabicPeriod"/>
            </a:pPr>
            <a:r>
              <a:rPr lang="en-US" b="1" dirty="0" smtClean="0"/>
              <a:t>           For </a:t>
            </a:r>
            <a:r>
              <a:rPr lang="en-US" b="1" dirty="0" err="1" smtClean="0"/>
              <a:t>i</a:t>
            </a:r>
            <a:r>
              <a:rPr lang="en-US" b="1" dirty="0" smtClean="0"/>
              <a:t>=1 to Loc-1</a:t>
            </a:r>
          </a:p>
          <a:p>
            <a:pPr marL="342900" indent="-342900">
              <a:buAutoNum type="arabicPeriod"/>
            </a:pPr>
            <a:r>
              <a:rPr lang="en-US" b="1" dirty="0" smtClean="0"/>
              <a:t> 	          Temp  = Temp -&gt; NEXT</a:t>
            </a:r>
          </a:p>
          <a:p>
            <a:pPr marL="342900" indent="-342900">
              <a:buAutoNum type="arabicPeriod"/>
            </a:pPr>
            <a:r>
              <a:rPr lang="en-US" b="1" dirty="0" smtClean="0"/>
              <a:t> 	          If (Temp == </a:t>
            </a:r>
            <a:r>
              <a:rPr lang="en-US" b="1" i="1" dirty="0" smtClean="0"/>
              <a:t>NULL</a:t>
            </a:r>
            <a:r>
              <a:rPr lang="en-US" b="1" dirty="0" smtClean="0"/>
              <a:t>)  </a:t>
            </a:r>
            <a:r>
              <a:rPr lang="en-US" b="1" dirty="0" smtClean="0">
                <a:solidFill>
                  <a:srgbClr val="FF0000"/>
                </a:solidFill>
              </a:rPr>
              <a:t>//if Loc is greater than number of nodes</a:t>
            </a:r>
          </a:p>
          <a:p>
            <a:pPr marL="342900" indent="-342900">
              <a:buAutoNum type="arabicPeriod"/>
            </a:pPr>
            <a:r>
              <a:rPr lang="en-US" b="1" dirty="0" smtClean="0"/>
              <a:t>                                 Print “Loc is greater than number of nodes”</a:t>
            </a:r>
          </a:p>
          <a:p>
            <a:pPr marL="342900" indent="-342900">
              <a:buAutoNum type="arabicPeriod"/>
            </a:pPr>
            <a:r>
              <a:rPr lang="en-US" b="1" dirty="0" smtClean="0"/>
              <a:t>  		     Return</a:t>
            </a:r>
          </a:p>
          <a:p>
            <a:pPr marL="342900" indent="-342900">
              <a:buAutoNum type="arabicPeriod"/>
            </a:pPr>
            <a:r>
              <a:rPr lang="en-US" b="1" dirty="0" smtClean="0"/>
              <a:t>            </a:t>
            </a:r>
            <a:r>
              <a:rPr lang="en-US" b="1" dirty="0" err="1" smtClean="0"/>
              <a:t>New_node</a:t>
            </a:r>
            <a:r>
              <a:rPr lang="en-US" b="1" dirty="0" smtClean="0"/>
              <a:t> -&gt; NEXT = Temp -&gt; NEXT</a:t>
            </a:r>
          </a:p>
          <a:p>
            <a:pPr marL="342900" indent="-342900">
              <a:buAutoNum type="arabicPeriod"/>
            </a:pPr>
            <a:r>
              <a:rPr lang="en-US" b="1" dirty="0" smtClean="0"/>
              <a:t>            Temp -&gt; NEXT = </a:t>
            </a:r>
            <a:r>
              <a:rPr lang="en-US" b="1" dirty="0" err="1" smtClean="0"/>
              <a:t>New_node</a:t>
            </a:r>
            <a:endParaRPr 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Insertion at End of linked list (Appending node)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7" name="TextBox 6"/>
          <p:cNvSpPr txBox="1"/>
          <p:nvPr/>
        </p:nvSpPr>
        <p:spPr>
          <a:xfrm>
            <a:off x="228600" y="685800"/>
            <a:ext cx="8610600" cy="2031325"/>
          </a:xfrm>
          <a:prstGeom prst="rect">
            <a:avLst/>
          </a:prstGeom>
          <a:noFill/>
        </p:spPr>
        <p:txBody>
          <a:bodyPr wrap="square" rtlCol="0">
            <a:spAutoFit/>
          </a:bodyPr>
          <a:lstStyle/>
          <a:p>
            <a:pPr algn="just">
              <a:lnSpc>
                <a:spcPct val="150000"/>
              </a:lnSpc>
            </a:pPr>
            <a:r>
              <a:rPr lang="en-US" b="1" i="1" dirty="0" smtClean="0"/>
              <a:t>Append node in a Linked List: </a:t>
            </a:r>
            <a:r>
              <a:rPr lang="en-US" i="1" dirty="0" smtClean="0"/>
              <a:t>Below</a:t>
            </a:r>
            <a:r>
              <a:rPr lang="en-US" dirty="0" smtClean="0"/>
              <a:t> function adds the node at the end of linked list. </a:t>
            </a:r>
            <a:r>
              <a:rPr lang="en-US" b="1" dirty="0" err="1" smtClean="0">
                <a:solidFill>
                  <a:srgbClr val="FF0000"/>
                </a:solidFill>
              </a:rPr>
              <a:t>New_Node</a:t>
            </a:r>
            <a:r>
              <a:rPr lang="en-US" b="1" dirty="0" smtClean="0">
                <a:solidFill>
                  <a:srgbClr val="FF0000"/>
                </a:solidFill>
              </a:rPr>
              <a:t> </a:t>
            </a:r>
            <a:r>
              <a:rPr lang="en-US" dirty="0" smtClean="0"/>
              <a:t>is the node to be appended and Temp is temporary pointer. START is the pointer pointing to starting of list and info is the information of node.    </a:t>
            </a:r>
          </a:p>
          <a:p>
            <a:pPr marL="342900" indent="-342900">
              <a:lnSpc>
                <a:spcPct val="150000"/>
              </a:lnSpc>
              <a:buAutoNum type="arabicPeriod"/>
            </a:pPr>
            <a:endParaRPr lang="en-US" i="1" dirty="0" smtClean="0"/>
          </a:p>
          <a:p>
            <a:endParaRPr lang="en-US" dirty="0"/>
          </a:p>
        </p:txBody>
      </p:sp>
      <p:sp>
        <p:nvSpPr>
          <p:cNvPr id="8" name="TextBox 7"/>
          <p:cNvSpPr txBox="1"/>
          <p:nvPr/>
        </p:nvSpPr>
        <p:spPr>
          <a:xfrm>
            <a:off x="228600" y="2133600"/>
            <a:ext cx="8534400" cy="3416320"/>
          </a:xfrm>
          <a:prstGeom prst="rect">
            <a:avLst/>
          </a:prstGeom>
          <a:solidFill>
            <a:schemeClr val="bg1">
              <a:lumMod val="85000"/>
            </a:schemeClr>
          </a:solidFill>
        </p:spPr>
        <p:txBody>
          <a:bodyPr wrap="square" rtlCol="0">
            <a:spAutoFit/>
          </a:bodyPr>
          <a:lstStyle/>
          <a:p>
            <a:pPr marL="342900" indent="-342900"/>
            <a:r>
              <a:rPr lang="en-US" b="1" i="1" dirty="0" smtClean="0"/>
              <a:t>Algorithm </a:t>
            </a:r>
            <a:r>
              <a:rPr lang="en-US" b="1" i="1" dirty="0" err="1" smtClean="0"/>
              <a:t>Append_List</a:t>
            </a:r>
            <a:r>
              <a:rPr lang="en-US" b="1" i="1" dirty="0" smtClean="0"/>
              <a:t>(START, info)</a:t>
            </a:r>
            <a:r>
              <a:rPr lang="en-US" b="1" dirty="0" smtClean="0"/>
              <a:t> </a:t>
            </a:r>
          </a:p>
          <a:p>
            <a:pPr marL="342900" indent="-342900">
              <a:buAutoNum type="arabicPeriod"/>
            </a:pPr>
            <a:r>
              <a:rPr lang="en-US" b="1" dirty="0" smtClean="0"/>
              <a:t>Node* </a:t>
            </a:r>
            <a:r>
              <a:rPr lang="en-US" b="1" dirty="0" err="1" smtClean="0"/>
              <a:t>New_Node</a:t>
            </a:r>
            <a:r>
              <a:rPr lang="en-US" b="1" dirty="0" smtClean="0"/>
              <a:t>, *Temp </a:t>
            </a:r>
          </a:p>
          <a:p>
            <a:pPr marL="342900" indent="-342900">
              <a:buAutoNum type="arabicPeriod"/>
            </a:pPr>
            <a:r>
              <a:rPr lang="en-US" b="1" dirty="0" err="1" smtClean="0"/>
              <a:t>New_Node</a:t>
            </a:r>
            <a:r>
              <a:rPr lang="en-US" b="1" dirty="0" smtClean="0"/>
              <a:t> = Allocate memory   </a:t>
            </a:r>
            <a:r>
              <a:rPr lang="en-US" b="1" dirty="0" smtClean="0">
                <a:solidFill>
                  <a:srgbClr val="FF0000"/>
                </a:solidFill>
              </a:rPr>
              <a:t>\\allocate memory for new node</a:t>
            </a:r>
          </a:p>
          <a:p>
            <a:pPr marL="342900" indent="-342900">
              <a:buAutoNum type="arabicPeriod"/>
            </a:pPr>
            <a:r>
              <a:rPr lang="en-US" b="1" dirty="0" err="1" smtClean="0"/>
              <a:t>New_Node</a:t>
            </a:r>
            <a:r>
              <a:rPr lang="en-US" b="1" dirty="0" smtClean="0"/>
              <a:t> -&gt; INFO =info     </a:t>
            </a:r>
            <a:r>
              <a:rPr lang="en-US" b="1" dirty="0" smtClean="0">
                <a:solidFill>
                  <a:srgbClr val="FF0000"/>
                </a:solidFill>
              </a:rPr>
              <a:t>\\put info in INFO field of new node</a:t>
            </a:r>
          </a:p>
          <a:p>
            <a:pPr marL="342900" indent="-342900">
              <a:buAutoNum type="arabicPeriod"/>
            </a:pPr>
            <a:r>
              <a:rPr lang="en-US" b="1" dirty="0" err="1" smtClean="0"/>
              <a:t>New_Node</a:t>
            </a:r>
            <a:r>
              <a:rPr lang="en-US" b="1" dirty="0" smtClean="0"/>
              <a:t> -&gt; NEXT = </a:t>
            </a:r>
            <a:r>
              <a:rPr lang="en-US" b="1" i="1" dirty="0" smtClean="0"/>
              <a:t>NULL   </a:t>
            </a:r>
            <a:r>
              <a:rPr lang="en-US" b="1" i="1" dirty="0" smtClean="0">
                <a:solidFill>
                  <a:srgbClr val="FF0000"/>
                </a:solidFill>
              </a:rPr>
              <a:t>\\</a:t>
            </a:r>
            <a:r>
              <a:rPr lang="en-US" b="1" dirty="0" smtClean="0">
                <a:solidFill>
                  <a:srgbClr val="FF0000"/>
                </a:solidFill>
              </a:rPr>
              <a:t>make it last node by keeping NULL in NEXT field </a:t>
            </a:r>
          </a:p>
          <a:p>
            <a:pPr marL="342900" indent="-342900">
              <a:buAutoNum type="arabicPeriod"/>
            </a:pPr>
            <a:r>
              <a:rPr lang="en-US" b="1" dirty="0" smtClean="0"/>
              <a:t>If (START == </a:t>
            </a:r>
            <a:r>
              <a:rPr lang="en-US" b="1" i="1" dirty="0" smtClean="0"/>
              <a:t>NULL</a:t>
            </a:r>
            <a:r>
              <a:rPr lang="en-US" b="1" dirty="0" smtClean="0"/>
              <a:t>) 	</a:t>
            </a:r>
            <a:r>
              <a:rPr lang="en-US" b="1" dirty="0" smtClean="0">
                <a:solidFill>
                  <a:srgbClr val="FF0000"/>
                </a:solidFill>
              </a:rPr>
              <a:t>\\  if there is no node in list then make new node START</a:t>
            </a:r>
          </a:p>
          <a:p>
            <a:pPr marL="342900" indent="-342900">
              <a:buAutoNum type="arabicPeriod"/>
            </a:pPr>
            <a:r>
              <a:rPr lang="en-US" b="1" dirty="0" smtClean="0"/>
              <a:t> 	START = </a:t>
            </a:r>
            <a:r>
              <a:rPr lang="en-US" b="1" dirty="0" err="1" smtClean="0"/>
              <a:t>New_Node</a:t>
            </a:r>
            <a:r>
              <a:rPr lang="en-US" b="1" dirty="0" smtClean="0"/>
              <a:t>              </a:t>
            </a:r>
          </a:p>
          <a:p>
            <a:pPr marL="342900" indent="-342900">
              <a:buAutoNum type="arabicPeriod"/>
            </a:pPr>
            <a:r>
              <a:rPr lang="en-US" b="1" dirty="0" smtClean="0"/>
              <a:t>Else </a:t>
            </a:r>
          </a:p>
          <a:p>
            <a:pPr marL="342900" indent="-342900">
              <a:buAutoNum type="arabicPeriod"/>
            </a:pPr>
            <a:r>
              <a:rPr lang="en-US" b="1" dirty="0" smtClean="0"/>
              <a:t> 	Temp = START</a:t>
            </a:r>
          </a:p>
          <a:p>
            <a:pPr marL="342900" indent="-342900">
              <a:buAutoNum type="arabicPeriod"/>
            </a:pPr>
            <a:r>
              <a:rPr lang="en-US" b="1" dirty="0" smtClean="0"/>
              <a:t> 	While (Temp -&gt; NEXT != </a:t>
            </a:r>
            <a:r>
              <a:rPr lang="en-US" b="1" i="1" dirty="0" smtClean="0"/>
              <a:t>NULL</a:t>
            </a:r>
            <a:r>
              <a:rPr lang="en-US" b="1" dirty="0" smtClean="0"/>
              <a:t>)</a:t>
            </a:r>
          </a:p>
          <a:p>
            <a:pPr marL="342900" indent="-342900">
              <a:buAutoNum type="arabicPeriod"/>
            </a:pPr>
            <a:r>
              <a:rPr lang="en-US" b="1" dirty="0" smtClean="0"/>
              <a:t> 		Temp = Temp -&gt;NEXT </a:t>
            </a:r>
          </a:p>
          <a:p>
            <a:pPr marL="342900" indent="-342900">
              <a:buAutoNum type="arabicPeriod"/>
            </a:pPr>
            <a:r>
              <a:rPr lang="en-US" b="1" dirty="0" smtClean="0"/>
              <a:t> 	Temp -&gt; NEXT = </a:t>
            </a:r>
            <a:r>
              <a:rPr lang="en-US" b="1" dirty="0" err="1" smtClean="0"/>
              <a:t>New_Node</a:t>
            </a:r>
            <a:endParaRPr lang="en-US" sz="24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Deletion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7" name="TextBox 6"/>
          <p:cNvSpPr txBox="1"/>
          <p:nvPr/>
        </p:nvSpPr>
        <p:spPr>
          <a:xfrm>
            <a:off x="228600" y="685800"/>
            <a:ext cx="8610600" cy="4108817"/>
          </a:xfrm>
          <a:prstGeom prst="rect">
            <a:avLst/>
          </a:prstGeom>
          <a:noFill/>
        </p:spPr>
        <p:txBody>
          <a:bodyPr wrap="square" rtlCol="0">
            <a:spAutoFit/>
          </a:bodyPr>
          <a:lstStyle/>
          <a:p>
            <a:pPr>
              <a:lnSpc>
                <a:spcPct val="150000"/>
              </a:lnSpc>
            </a:pPr>
            <a:r>
              <a:rPr lang="en-US" dirty="0" smtClean="0"/>
              <a:t>Three ways to delete a node from linked list –</a:t>
            </a:r>
          </a:p>
          <a:p>
            <a:pPr marL="342900" indent="-342900">
              <a:lnSpc>
                <a:spcPct val="150000"/>
              </a:lnSpc>
              <a:buAutoNum type="arabicPeriod"/>
            </a:pPr>
            <a:r>
              <a:rPr lang="en-US" b="1" i="1" dirty="0" smtClean="0"/>
              <a:t>Delete from beginning</a:t>
            </a:r>
          </a:p>
          <a:p>
            <a:pPr marL="342900" indent="-342900">
              <a:lnSpc>
                <a:spcPct val="150000"/>
              </a:lnSpc>
              <a:buAutoNum type="arabicPeriod"/>
            </a:pPr>
            <a:r>
              <a:rPr lang="en-US" b="1" i="1" dirty="0" smtClean="0"/>
              <a:t>Delete after specified location</a:t>
            </a:r>
          </a:p>
          <a:p>
            <a:pPr marL="342900" indent="-342900">
              <a:lnSpc>
                <a:spcPct val="150000"/>
              </a:lnSpc>
              <a:buAutoNum type="arabicPeriod"/>
            </a:pPr>
            <a:r>
              <a:rPr lang="en-US" b="1" i="1" dirty="0" smtClean="0"/>
              <a:t>Delete from the end</a:t>
            </a:r>
          </a:p>
          <a:p>
            <a:pPr marL="342900" indent="-342900">
              <a:lnSpc>
                <a:spcPct val="150000"/>
              </a:lnSpc>
            </a:pPr>
            <a:endParaRPr lang="en-US" dirty="0" smtClean="0">
              <a:solidFill>
                <a:srgbClr val="FF0000"/>
              </a:solidFill>
            </a:endParaRPr>
          </a:p>
          <a:p>
            <a:pPr marL="342900" indent="-342900">
              <a:lnSpc>
                <a:spcPct val="150000"/>
              </a:lnSpc>
            </a:pPr>
            <a:r>
              <a:rPr lang="en-US" dirty="0" smtClean="0">
                <a:solidFill>
                  <a:srgbClr val="FF0000"/>
                </a:solidFill>
              </a:rPr>
              <a:t>NOTE: Deletion could be done on the basis of given data. Here, first find that node and then delete it.</a:t>
            </a:r>
          </a:p>
          <a:p>
            <a:pPr>
              <a:lnSpc>
                <a:spcPct val="150000"/>
              </a:lnSpc>
            </a:pPr>
            <a:endParaRPr lang="en-US" b="1" i="1" dirty="0" smtClean="0"/>
          </a:p>
          <a:p>
            <a:pPr marL="342900" indent="-342900">
              <a:lnSpc>
                <a:spcPct val="150000"/>
              </a:lnSpc>
              <a:buAutoNum type="arabicPeriod"/>
            </a:pPr>
            <a:endParaRPr lang="en-US" i="1"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Deletion from the beginning of linked list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7" name="TextBox 6"/>
          <p:cNvSpPr txBox="1"/>
          <p:nvPr/>
        </p:nvSpPr>
        <p:spPr>
          <a:xfrm>
            <a:off x="228600" y="685800"/>
            <a:ext cx="8610600" cy="1615827"/>
          </a:xfrm>
          <a:prstGeom prst="rect">
            <a:avLst/>
          </a:prstGeom>
          <a:noFill/>
        </p:spPr>
        <p:txBody>
          <a:bodyPr wrap="square" rtlCol="0">
            <a:spAutoFit/>
          </a:bodyPr>
          <a:lstStyle/>
          <a:p>
            <a:pPr algn="just">
              <a:lnSpc>
                <a:spcPct val="150000"/>
              </a:lnSpc>
            </a:pPr>
            <a:r>
              <a:rPr lang="en-US" dirty="0" smtClean="0"/>
              <a:t>This algorithm deletes the node from the starting of linked list. </a:t>
            </a:r>
            <a:r>
              <a:rPr lang="en-US" b="1" dirty="0" smtClean="0">
                <a:solidFill>
                  <a:srgbClr val="FF0000"/>
                </a:solidFill>
              </a:rPr>
              <a:t>Temp</a:t>
            </a:r>
            <a:r>
              <a:rPr lang="en-US" dirty="0" smtClean="0"/>
              <a:t> is temporary pointer. </a:t>
            </a:r>
            <a:r>
              <a:rPr lang="en-US" b="1" dirty="0" smtClean="0">
                <a:solidFill>
                  <a:srgbClr val="FF0000"/>
                </a:solidFill>
              </a:rPr>
              <a:t>START</a:t>
            </a:r>
            <a:r>
              <a:rPr lang="en-US" dirty="0" smtClean="0"/>
              <a:t> is the pointer pointing to starting of list. </a:t>
            </a:r>
          </a:p>
          <a:p>
            <a:pPr marL="342900" indent="-342900">
              <a:lnSpc>
                <a:spcPct val="150000"/>
              </a:lnSpc>
              <a:buAutoNum type="arabicPeriod"/>
            </a:pPr>
            <a:endParaRPr lang="en-US" i="1" dirty="0" smtClean="0"/>
          </a:p>
          <a:p>
            <a:endParaRPr lang="en-US" dirty="0"/>
          </a:p>
        </p:txBody>
      </p:sp>
      <p:sp>
        <p:nvSpPr>
          <p:cNvPr id="8" name="TextBox 7"/>
          <p:cNvSpPr txBox="1"/>
          <p:nvPr/>
        </p:nvSpPr>
        <p:spPr>
          <a:xfrm>
            <a:off x="304800" y="1752600"/>
            <a:ext cx="8382000" cy="2031325"/>
          </a:xfrm>
          <a:prstGeom prst="rect">
            <a:avLst/>
          </a:prstGeom>
          <a:solidFill>
            <a:schemeClr val="bg1">
              <a:lumMod val="85000"/>
            </a:schemeClr>
          </a:solidFill>
        </p:spPr>
        <p:txBody>
          <a:bodyPr wrap="square" rtlCol="0">
            <a:spAutoFit/>
          </a:bodyPr>
          <a:lstStyle/>
          <a:p>
            <a:pPr marL="342900" indent="-342900"/>
            <a:r>
              <a:rPr lang="en-US" b="1" i="1" dirty="0" smtClean="0"/>
              <a:t>Algorithm </a:t>
            </a:r>
            <a:r>
              <a:rPr lang="en-US" b="1" i="1" dirty="0" err="1" smtClean="0"/>
              <a:t>DeleteBeg_List</a:t>
            </a:r>
            <a:r>
              <a:rPr lang="en-US" b="1" i="1" dirty="0" smtClean="0"/>
              <a:t>(START)</a:t>
            </a:r>
            <a:r>
              <a:rPr lang="en-US" dirty="0" smtClean="0"/>
              <a:t> </a:t>
            </a:r>
          </a:p>
          <a:p>
            <a:pPr marL="342900" indent="-342900">
              <a:buAutoNum type="arabicPeriod"/>
            </a:pPr>
            <a:r>
              <a:rPr lang="en-US" b="1" dirty="0" smtClean="0"/>
              <a:t>Node* Temp = START</a:t>
            </a:r>
          </a:p>
          <a:p>
            <a:pPr marL="342900" indent="-342900">
              <a:buAutoNum type="arabicPeriod"/>
            </a:pPr>
            <a:r>
              <a:rPr lang="en-US" b="1" dirty="0" smtClean="0"/>
              <a:t>If START ==</a:t>
            </a:r>
            <a:r>
              <a:rPr lang="en-US" b="1" i="1" dirty="0" smtClean="0"/>
              <a:t>NULL</a:t>
            </a:r>
          </a:p>
          <a:p>
            <a:pPr marL="342900" indent="-342900">
              <a:buAutoNum type="arabicPeriod"/>
            </a:pPr>
            <a:r>
              <a:rPr lang="en-US" b="1" i="1" dirty="0" smtClean="0"/>
              <a:t>            Print “Empty Linked List”</a:t>
            </a:r>
          </a:p>
          <a:p>
            <a:pPr marL="342900" indent="-342900">
              <a:buAutoNum type="arabicPeriod"/>
            </a:pPr>
            <a:r>
              <a:rPr lang="en-US" b="1" i="1" dirty="0" smtClean="0"/>
              <a:t> 	Return</a:t>
            </a:r>
          </a:p>
          <a:p>
            <a:pPr marL="342900" indent="-342900">
              <a:buAutoNum type="arabicPeriod"/>
            </a:pPr>
            <a:r>
              <a:rPr lang="en-US" b="1" dirty="0" smtClean="0"/>
              <a:t>START = START -&gt; NEXT</a:t>
            </a:r>
          </a:p>
          <a:p>
            <a:pPr marL="342900" indent="-342900">
              <a:buAutoNum type="arabicPeriod"/>
            </a:pPr>
            <a:r>
              <a:rPr lang="en-US" b="1" dirty="0" smtClean="0"/>
              <a:t>Free Temp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Deletion after specified location of linked list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7" name="TextBox 6"/>
          <p:cNvSpPr txBox="1"/>
          <p:nvPr/>
        </p:nvSpPr>
        <p:spPr>
          <a:xfrm>
            <a:off x="228600" y="685800"/>
            <a:ext cx="8610600" cy="1615827"/>
          </a:xfrm>
          <a:prstGeom prst="rect">
            <a:avLst/>
          </a:prstGeom>
          <a:noFill/>
        </p:spPr>
        <p:txBody>
          <a:bodyPr wrap="square" rtlCol="0">
            <a:spAutoFit/>
          </a:bodyPr>
          <a:lstStyle/>
          <a:p>
            <a:pPr algn="just">
              <a:lnSpc>
                <a:spcPct val="150000"/>
              </a:lnSpc>
            </a:pPr>
            <a:r>
              <a:rPr lang="en-US" dirty="0" smtClean="0"/>
              <a:t>This algorithm deletes the node after the specified location of linked list. </a:t>
            </a:r>
            <a:r>
              <a:rPr lang="en-US" b="1" dirty="0" smtClean="0">
                <a:solidFill>
                  <a:srgbClr val="FF0000"/>
                </a:solidFill>
              </a:rPr>
              <a:t>Temp</a:t>
            </a:r>
            <a:r>
              <a:rPr lang="en-US" dirty="0" smtClean="0"/>
              <a:t> and </a:t>
            </a:r>
            <a:r>
              <a:rPr lang="en-US" b="1" dirty="0" smtClean="0">
                <a:solidFill>
                  <a:srgbClr val="FF0000"/>
                </a:solidFill>
              </a:rPr>
              <a:t>Temp1</a:t>
            </a:r>
            <a:r>
              <a:rPr lang="en-US" dirty="0" smtClean="0"/>
              <a:t> are temporary pointers. </a:t>
            </a:r>
            <a:r>
              <a:rPr lang="en-US" b="1" dirty="0" smtClean="0">
                <a:solidFill>
                  <a:srgbClr val="FF0000"/>
                </a:solidFill>
              </a:rPr>
              <a:t>START</a:t>
            </a:r>
            <a:r>
              <a:rPr lang="en-US" dirty="0" smtClean="0"/>
              <a:t> is the pointer pointing to starting of list. </a:t>
            </a:r>
            <a:r>
              <a:rPr lang="en-US" b="1" dirty="0" smtClean="0">
                <a:solidFill>
                  <a:srgbClr val="FF0000"/>
                </a:solidFill>
              </a:rPr>
              <a:t>Loc</a:t>
            </a:r>
            <a:r>
              <a:rPr lang="en-US" dirty="0" smtClean="0"/>
              <a:t> is the numbered location from where next node is to be deleted. </a:t>
            </a:r>
            <a:r>
              <a:rPr lang="en-US" dirty="0" err="1" smtClean="0"/>
              <a:t>i</a:t>
            </a:r>
            <a:r>
              <a:rPr lang="en-US" dirty="0" smtClean="0"/>
              <a:t> is a loop variable.  </a:t>
            </a:r>
            <a:endParaRPr lang="en-US" i="1" dirty="0" smtClean="0"/>
          </a:p>
          <a:p>
            <a:endParaRPr lang="en-US" dirty="0"/>
          </a:p>
        </p:txBody>
      </p:sp>
      <p:sp>
        <p:nvSpPr>
          <p:cNvPr id="8" name="TextBox 7"/>
          <p:cNvSpPr txBox="1"/>
          <p:nvPr/>
        </p:nvSpPr>
        <p:spPr>
          <a:xfrm>
            <a:off x="304800" y="1981200"/>
            <a:ext cx="8610600" cy="3139321"/>
          </a:xfrm>
          <a:prstGeom prst="rect">
            <a:avLst/>
          </a:prstGeom>
          <a:solidFill>
            <a:schemeClr val="bg1">
              <a:lumMod val="85000"/>
            </a:schemeClr>
          </a:solidFill>
        </p:spPr>
        <p:txBody>
          <a:bodyPr wrap="square" rtlCol="0">
            <a:spAutoFit/>
          </a:bodyPr>
          <a:lstStyle/>
          <a:p>
            <a:pPr marL="342900" indent="-342900"/>
            <a:r>
              <a:rPr lang="en-US" b="1" i="1" dirty="0" smtClean="0"/>
              <a:t>Algorithm </a:t>
            </a:r>
            <a:r>
              <a:rPr lang="en-US" b="1" i="1" dirty="0" err="1" smtClean="0"/>
              <a:t>DeleteAfter_List</a:t>
            </a:r>
            <a:r>
              <a:rPr lang="en-US" b="1" i="1" dirty="0" smtClean="0"/>
              <a:t>(START, Loc)</a:t>
            </a:r>
            <a:endParaRPr lang="en-US" dirty="0" smtClean="0"/>
          </a:p>
          <a:p>
            <a:pPr marL="342900" indent="-342900">
              <a:buAutoNum type="arabicPeriod"/>
            </a:pPr>
            <a:r>
              <a:rPr lang="en-US" b="1" dirty="0" smtClean="0"/>
              <a:t>Node* Temp, *Temp1</a:t>
            </a:r>
          </a:p>
          <a:p>
            <a:pPr marL="342900" indent="-342900">
              <a:buAutoNum type="arabicPeriod"/>
            </a:pPr>
            <a:r>
              <a:rPr lang="en-US" b="1" dirty="0" smtClean="0"/>
              <a:t>Temp = START</a:t>
            </a:r>
          </a:p>
          <a:p>
            <a:pPr marL="342900" indent="-342900">
              <a:buAutoNum type="arabicPeriod"/>
            </a:pPr>
            <a:r>
              <a:rPr lang="en-US" b="1" dirty="0" smtClean="0"/>
              <a:t>For </a:t>
            </a:r>
            <a:r>
              <a:rPr lang="en-US" b="1" dirty="0" err="1" smtClean="0"/>
              <a:t>i</a:t>
            </a:r>
            <a:r>
              <a:rPr lang="en-US" b="1" dirty="0" smtClean="0"/>
              <a:t>=1 to Loc-1</a:t>
            </a:r>
          </a:p>
          <a:p>
            <a:pPr marL="342900" indent="-342900">
              <a:buAutoNum type="arabicPeriod"/>
            </a:pPr>
            <a:r>
              <a:rPr lang="en-US" b="1" dirty="0" smtClean="0"/>
              <a:t> 	Temp  = Temp -&gt; NEXT</a:t>
            </a:r>
          </a:p>
          <a:p>
            <a:pPr marL="342900" indent="-342900">
              <a:buAutoNum type="arabicPeriod"/>
            </a:pPr>
            <a:r>
              <a:rPr lang="en-US" b="1" dirty="0" smtClean="0"/>
              <a:t> 	If (Temp-&gt;NEXT==NULL)  </a:t>
            </a:r>
          </a:p>
          <a:p>
            <a:pPr marL="342900" indent="-342900">
              <a:buAutoNum type="arabicPeriod"/>
            </a:pPr>
            <a:r>
              <a:rPr lang="en-US" b="1" dirty="0" smtClean="0"/>
              <a:t>                             Print “Either Loc is Last node or greater than Total number of nodes”</a:t>
            </a:r>
          </a:p>
          <a:p>
            <a:pPr marL="342900" indent="-342900">
              <a:buAutoNum type="arabicPeriod"/>
            </a:pPr>
            <a:r>
              <a:rPr lang="en-US" b="1" dirty="0" smtClean="0"/>
              <a:t>  		Return</a:t>
            </a:r>
          </a:p>
          <a:p>
            <a:pPr marL="342900" indent="-342900">
              <a:buAutoNum type="arabicPeriod"/>
            </a:pPr>
            <a:r>
              <a:rPr lang="en-US" b="1" dirty="0" smtClean="0"/>
              <a:t>Temp1 = Temp -&gt;NEXT</a:t>
            </a:r>
          </a:p>
          <a:p>
            <a:pPr marL="342900" indent="-342900">
              <a:buAutoNum type="arabicPeriod"/>
            </a:pPr>
            <a:r>
              <a:rPr lang="en-US" b="1" dirty="0" smtClean="0"/>
              <a:t>Temp -&gt; NEXT = Temp1 -&gt; NEXT</a:t>
            </a:r>
          </a:p>
          <a:p>
            <a:pPr marL="342900" indent="-342900">
              <a:buAutoNum type="arabicPeriod"/>
            </a:pPr>
            <a:r>
              <a:rPr lang="en-US" b="1" dirty="0" smtClean="0"/>
              <a:t>Free Temp1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Deletion </a:t>
            </a:r>
            <a:r>
              <a:rPr lang="en-US" sz="280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from the End </a:t>
            </a:r>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of linked list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7" name="TextBox 6"/>
          <p:cNvSpPr txBox="1"/>
          <p:nvPr/>
        </p:nvSpPr>
        <p:spPr>
          <a:xfrm>
            <a:off x="228600" y="685800"/>
            <a:ext cx="8610600" cy="923330"/>
          </a:xfrm>
          <a:prstGeom prst="rect">
            <a:avLst/>
          </a:prstGeom>
          <a:noFill/>
        </p:spPr>
        <p:txBody>
          <a:bodyPr wrap="square" rtlCol="0">
            <a:spAutoFit/>
          </a:bodyPr>
          <a:lstStyle/>
          <a:p>
            <a:pPr algn="just">
              <a:lnSpc>
                <a:spcPct val="150000"/>
              </a:lnSpc>
            </a:pPr>
            <a:r>
              <a:rPr lang="en-US" dirty="0" smtClean="0"/>
              <a:t>This algorithm deletes the node from the end of the linked list. </a:t>
            </a:r>
            <a:r>
              <a:rPr lang="en-US" b="1" dirty="0" smtClean="0">
                <a:solidFill>
                  <a:srgbClr val="FF0000"/>
                </a:solidFill>
              </a:rPr>
              <a:t>Temp</a:t>
            </a:r>
            <a:r>
              <a:rPr lang="en-US" dirty="0" smtClean="0"/>
              <a:t> and </a:t>
            </a:r>
            <a:r>
              <a:rPr lang="en-US" b="1" dirty="0" smtClean="0">
                <a:solidFill>
                  <a:srgbClr val="FF0000"/>
                </a:solidFill>
              </a:rPr>
              <a:t>Temp1</a:t>
            </a:r>
            <a:r>
              <a:rPr lang="en-US" dirty="0" smtClean="0"/>
              <a:t> are temporary pointers. </a:t>
            </a:r>
            <a:r>
              <a:rPr lang="en-US" b="1" dirty="0" smtClean="0">
                <a:solidFill>
                  <a:srgbClr val="FF0000"/>
                </a:solidFill>
              </a:rPr>
              <a:t>START</a:t>
            </a:r>
            <a:r>
              <a:rPr lang="en-US" dirty="0" smtClean="0"/>
              <a:t> is the pointer pointing to starting of list. </a:t>
            </a:r>
            <a:endParaRPr lang="en-US" dirty="0"/>
          </a:p>
        </p:txBody>
      </p:sp>
      <p:sp>
        <p:nvSpPr>
          <p:cNvPr id="8" name="TextBox 7"/>
          <p:cNvSpPr txBox="1"/>
          <p:nvPr/>
        </p:nvSpPr>
        <p:spPr>
          <a:xfrm>
            <a:off x="304800" y="1620083"/>
            <a:ext cx="8382000" cy="4247317"/>
          </a:xfrm>
          <a:prstGeom prst="rect">
            <a:avLst/>
          </a:prstGeom>
          <a:solidFill>
            <a:schemeClr val="bg1">
              <a:lumMod val="85000"/>
            </a:schemeClr>
          </a:solidFill>
        </p:spPr>
        <p:txBody>
          <a:bodyPr wrap="square" rtlCol="0">
            <a:spAutoFit/>
          </a:bodyPr>
          <a:lstStyle/>
          <a:p>
            <a:pPr marL="342900" indent="-342900"/>
            <a:r>
              <a:rPr lang="en-US" b="1" i="1" dirty="0" smtClean="0"/>
              <a:t>Algorithm </a:t>
            </a:r>
            <a:r>
              <a:rPr lang="en-US" b="1" i="1" dirty="0" err="1" smtClean="0"/>
              <a:t>DeleteEnd_List</a:t>
            </a:r>
            <a:r>
              <a:rPr lang="en-US" b="1" i="1" dirty="0" smtClean="0"/>
              <a:t>(START)</a:t>
            </a:r>
            <a:r>
              <a:rPr lang="en-US" dirty="0" smtClean="0"/>
              <a:t> – </a:t>
            </a:r>
          </a:p>
          <a:p>
            <a:pPr marL="342900" indent="-342900">
              <a:buAutoNum type="arabicPeriod"/>
            </a:pPr>
            <a:r>
              <a:rPr lang="en-US" b="1" dirty="0" smtClean="0"/>
              <a:t>Node * Temp, *Temp1</a:t>
            </a:r>
          </a:p>
          <a:p>
            <a:pPr marL="342900" indent="-342900">
              <a:buAutoNum type="arabicPeriod"/>
            </a:pPr>
            <a:r>
              <a:rPr lang="en-US" b="1" dirty="0" smtClean="0"/>
              <a:t>Temp1 = START</a:t>
            </a:r>
          </a:p>
          <a:p>
            <a:pPr marL="342900" indent="-342900">
              <a:buAutoNum type="arabicPeriod"/>
            </a:pPr>
            <a:r>
              <a:rPr lang="en-US" b="1" dirty="0" smtClean="0"/>
              <a:t>If START==</a:t>
            </a:r>
            <a:r>
              <a:rPr lang="en-US" b="1" i="1" dirty="0" smtClean="0"/>
              <a:t>NULL</a:t>
            </a:r>
            <a:r>
              <a:rPr lang="en-US" b="1" dirty="0" smtClean="0"/>
              <a:t>  </a:t>
            </a:r>
            <a:r>
              <a:rPr lang="en-US" b="1" dirty="0" smtClean="0">
                <a:solidFill>
                  <a:srgbClr val="FF0000"/>
                </a:solidFill>
              </a:rPr>
              <a:t>//checking Empty Linked list</a:t>
            </a:r>
          </a:p>
          <a:p>
            <a:pPr marL="342900" indent="-342900">
              <a:buAutoNum type="arabicPeriod"/>
            </a:pPr>
            <a:r>
              <a:rPr lang="en-US" b="1" dirty="0" smtClean="0"/>
              <a:t>            Print “Empty Linked List”</a:t>
            </a:r>
          </a:p>
          <a:p>
            <a:pPr marL="342900" indent="-342900">
              <a:buAutoNum type="arabicPeriod"/>
            </a:pPr>
            <a:r>
              <a:rPr lang="en-US" b="1" dirty="0" smtClean="0"/>
              <a:t> 	 Return</a:t>
            </a:r>
          </a:p>
          <a:p>
            <a:pPr marL="342900" indent="-342900">
              <a:buAutoNum type="arabicPeriod"/>
            </a:pPr>
            <a:r>
              <a:rPr lang="en-US" b="1" dirty="0" smtClean="0"/>
              <a:t>If(START-&gt;NEXT==NULL) </a:t>
            </a:r>
            <a:r>
              <a:rPr lang="en-US" b="1" dirty="0" smtClean="0">
                <a:solidFill>
                  <a:srgbClr val="FF0000"/>
                </a:solidFill>
              </a:rPr>
              <a:t>// check single node list</a:t>
            </a:r>
          </a:p>
          <a:p>
            <a:pPr marL="342900" indent="-342900">
              <a:buAutoNum type="arabicPeriod"/>
            </a:pPr>
            <a:r>
              <a:rPr lang="en-US" b="1" dirty="0" smtClean="0"/>
              <a:t>            START=NULL</a:t>
            </a:r>
          </a:p>
          <a:p>
            <a:pPr marL="342900" indent="-342900">
              <a:buAutoNum type="arabicPeriod"/>
            </a:pPr>
            <a:r>
              <a:rPr lang="en-US" b="1" dirty="0" smtClean="0"/>
              <a:t>	 Free Temp1</a:t>
            </a:r>
          </a:p>
          <a:p>
            <a:pPr marL="342900" indent="-342900">
              <a:buAutoNum type="arabicPeriod"/>
            </a:pPr>
            <a:r>
              <a:rPr lang="en-US" b="1" dirty="0" smtClean="0"/>
              <a:t>	 Return</a:t>
            </a:r>
          </a:p>
          <a:p>
            <a:pPr marL="342900" indent="-342900">
              <a:buAutoNum type="arabicPeriod"/>
            </a:pPr>
            <a:r>
              <a:rPr lang="en-US" b="1" dirty="0" smtClean="0"/>
              <a:t>While (Temp1 -&gt; NEXT != </a:t>
            </a:r>
            <a:r>
              <a:rPr lang="en-US" b="1" i="1" dirty="0" smtClean="0"/>
              <a:t>NULL</a:t>
            </a:r>
            <a:r>
              <a:rPr lang="en-US" b="1" dirty="0" smtClean="0"/>
              <a:t>)</a:t>
            </a:r>
          </a:p>
          <a:p>
            <a:pPr marL="342900" indent="-342900">
              <a:buAutoNum type="arabicPeriod"/>
            </a:pPr>
            <a:r>
              <a:rPr lang="en-US" b="1" dirty="0" smtClean="0"/>
              <a:t> 	Temp =Temp1</a:t>
            </a:r>
          </a:p>
          <a:p>
            <a:pPr marL="342900" indent="-342900">
              <a:buAutoNum type="arabicPeriod"/>
            </a:pPr>
            <a:r>
              <a:rPr lang="en-US" b="1" dirty="0" smtClean="0"/>
              <a:t> 	Temp1 = Temp1 -&gt; NEXT</a:t>
            </a:r>
          </a:p>
          <a:p>
            <a:pPr marL="342900" indent="-342900">
              <a:buAutoNum type="arabicPeriod"/>
            </a:pPr>
            <a:r>
              <a:rPr lang="en-US" b="1" dirty="0" smtClean="0"/>
              <a:t> Temp -&gt; NEXT = </a:t>
            </a:r>
            <a:r>
              <a:rPr lang="en-US" b="1" i="1" dirty="0" smtClean="0"/>
              <a:t>NULL</a:t>
            </a:r>
            <a:r>
              <a:rPr lang="en-US" b="1" dirty="0" smtClean="0"/>
              <a:t> </a:t>
            </a:r>
          </a:p>
          <a:p>
            <a:pPr marL="342900" indent="-342900">
              <a:buAutoNum type="arabicPeriod"/>
            </a:pPr>
            <a:r>
              <a:rPr lang="en-US" b="1" dirty="0" smtClean="0"/>
              <a:t> Free Temp1</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Searching element in singly linked list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1615827"/>
          </a:xfrm>
          <a:prstGeom prst="rect">
            <a:avLst/>
          </a:prstGeom>
          <a:noFill/>
        </p:spPr>
        <p:txBody>
          <a:bodyPr wrap="square" rtlCol="0">
            <a:spAutoFit/>
          </a:bodyPr>
          <a:lstStyle/>
          <a:p>
            <a:pPr>
              <a:buFont typeface="Wingdings" pitchFamily="2" charset="2"/>
              <a:buChar char="Ø"/>
            </a:pPr>
            <a:r>
              <a:rPr lang="en-US" dirty="0" smtClean="0"/>
              <a:t>    </a:t>
            </a:r>
            <a:r>
              <a:rPr lang="en-US" b="1" dirty="0" smtClean="0"/>
              <a:t>Only linear search – As there is no way to find out the middle of linked list.</a:t>
            </a:r>
          </a:p>
          <a:p>
            <a:pPr algn="just">
              <a:lnSpc>
                <a:spcPct val="150000"/>
              </a:lnSpc>
            </a:pPr>
            <a:r>
              <a:rPr lang="en-US" dirty="0" smtClean="0"/>
              <a:t>This algorithm searches the node in linked list. Temp is temporary pointer. </a:t>
            </a:r>
            <a:r>
              <a:rPr lang="en-US" b="1" dirty="0" smtClean="0">
                <a:solidFill>
                  <a:srgbClr val="FF0000"/>
                </a:solidFill>
              </a:rPr>
              <a:t>START</a:t>
            </a:r>
            <a:r>
              <a:rPr lang="en-US" dirty="0" smtClean="0"/>
              <a:t> is the pointer pointing to starting of list and </a:t>
            </a:r>
            <a:r>
              <a:rPr lang="en-US" b="1" dirty="0" smtClean="0">
                <a:solidFill>
                  <a:srgbClr val="FF0000"/>
                </a:solidFill>
              </a:rPr>
              <a:t>info</a:t>
            </a:r>
            <a:r>
              <a:rPr lang="en-US" dirty="0" smtClean="0"/>
              <a:t> is the information of node to be searched. If element is found then </a:t>
            </a:r>
            <a:r>
              <a:rPr lang="en-US" b="1" dirty="0" smtClean="0">
                <a:solidFill>
                  <a:srgbClr val="FF0000"/>
                </a:solidFill>
              </a:rPr>
              <a:t>Loc</a:t>
            </a:r>
            <a:r>
              <a:rPr lang="en-US" dirty="0" smtClean="0"/>
              <a:t> is used to returned the location of node in list.  </a:t>
            </a:r>
            <a:endParaRPr lang="en-US" dirty="0"/>
          </a:p>
        </p:txBody>
      </p:sp>
      <p:sp>
        <p:nvSpPr>
          <p:cNvPr id="7" name="TextBox 6"/>
          <p:cNvSpPr txBox="1"/>
          <p:nvPr/>
        </p:nvSpPr>
        <p:spPr>
          <a:xfrm>
            <a:off x="228600" y="2514600"/>
            <a:ext cx="8382000" cy="3416320"/>
          </a:xfrm>
          <a:prstGeom prst="rect">
            <a:avLst/>
          </a:prstGeom>
          <a:solidFill>
            <a:schemeClr val="bg1">
              <a:lumMod val="85000"/>
            </a:schemeClr>
          </a:solidFill>
        </p:spPr>
        <p:txBody>
          <a:bodyPr wrap="square" rtlCol="0">
            <a:spAutoFit/>
          </a:bodyPr>
          <a:lstStyle/>
          <a:p>
            <a:pPr marL="342900" indent="-342900"/>
            <a:r>
              <a:rPr lang="en-US" b="1" i="1" dirty="0" smtClean="0"/>
              <a:t>Algorithm </a:t>
            </a:r>
            <a:r>
              <a:rPr lang="en-US" b="1" i="1" dirty="0" err="1" smtClean="0"/>
              <a:t>SearchUnsorted_List</a:t>
            </a:r>
            <a:r>
              <a:rPr lang="en-US" b="1" i="1" dirty="0" smtClean="0"/>
              <a:t>(</a:t>
            </a:r>
            <a:r>
              <a:rPr lang="en-US" b="1" i="1" dirty="0" err="1" smtClean="0"/>
              <a:t>START,info</a:t>
            </a:r>
            <a:r>
              <a:rPr lang="en-US" b="1" i="1" dirty="0" smtClean="0"/>
              <a:t>)</a:t>
            </a:r>
            <a:r>
              <a:rPr lang="en-US" dirty="0" smtClean="0"/>
              <a:t> –</a:t>
            </a:r>
          </a:p>
          <a:p>
            <a:pPr marL="342900" indent="-342900">
              <a:buAutoNum type="arabicPeriod"/>
            </a:pPr>
            <a:r>
              <a:rPr lang="en-US" b="1" dirty="0" smtClean="0"/>
              <a:t>Node *Temp</a:t>
            </a:r>
          </a:p>
          <a:p>
            <a:pPr marL="342900" indent="-342900">
              <a:buAutoNum type="arabicPeriod"/>
            </a:pPr>
            <a:r>
              <a:rPr lang="en-US" b="1" dirty="0" smtClean="0"/>
              <a:t>Initialize Loc = 0</a:t>
            </a:r>
          </a:p>
          <a:p>
            <a:pPr marL="342900" indent="-342900">
              <a:buAutoNum type="arabicPeriod"/>
            </a:pPr>
            <a:r>
              <a:rPr lang="en-US" b="1" dirty="0" smtClean="0"/>
              <a:t>Temp = START</a:t>
            </a:r>
          </a:p>
          <a:p>
            <a:pPr marL="342900" indent="-342900">
              <a:buAutoNum type="arabicPeriod"/>
            </a:pPr>
            <a:r>
              <a:rPr lang="en-US" b="1" dirty="0" smtClean="0"/>
              <a:t>If Temp==</a:t>
            </a:r>
            <a:r>
              <a:rPr lang="en-US" b="1" i="1" dirty="0" smtClean="0"/>
              <a:t>NULL</a:t>
            </a:r>
            <a:r>
              <a:rPr lang="en-US" b="1" dirty="0" smtClean="0"/>
              <a:t> </a:t>
            </a:r>
            <a:r>
              <a:rPr lang="en-US" b="1" dirty="0" smtClean="0">
                <a:solidFill>
                  <a:srgbClr val="FF0000"/>
                </a:solidFill>
              </a:rPr>
              <a:t>//empty linked list</a:t>
            </a:r>
          </a:p>
          <a:p>
            <a:pPr marL="342900" indent="-342900">
              <a:buAutoNum type="arabicPeriod"/>
            </a:pPr>
            <a:r>
              <a:rPr lang="en-US" b="1" dirty="0" smtClean="0"/>
              <a:t> 	Exit</a:t>
            </a:r>
          </a:p>
          <a:p>
            <a:pPr marL="342900" indent="-342900">
              <a:buAutoNum type="arabicPeriod"/>
            </a:pPr>
            <a:r>
              <a:rPr lang="en-US" b="1" dirty="0" smtClean="0"/>
              <a:t>While (Temp != </a:t>
            </a:r>
            <a:r>
              <a:rPr lang="en-US" b="1" i="1" dirty="0" smtClean="0"/>
              <a:t>NULL</a:t>
            </a:r>
            <a:r>
              <a:rPr lang="en-US" b="1" dirty="0" smtClean="0"/>
              <a:t>)</a:t>
            </a:r>
          </a:p>
          <a:p>
            <a:pPr marL="342900" indent="-342900">
              <a:buAutoNum type="arabicPeriod"/>
            </a:pPr>
            <a:r>
              <a:rPr lang="en-US" b="1" dirty="0" smtClean="0"/>
              <a:t> 	Loc = Loc +1</a:t>
            </a:r>
          </a:p>
          <a:p>
            <a:pPr marL="342900" indent="-342900">
              <a:buAutoNum type="arabicPeriod"/>
            </a:pPr>
            <a:r>
              <a:rPr lang="en-US" b="1" dirty="0" smtClean="0"/>
              <a:t> 	If (Temp-&gt;INFO == info)</a:t>
            </a:r>
          </a:p>
          <a:p>
            <a:pPr marL="342900" indent="-342900">
              <a:buAutoNum type="arabicPeriod"/>
            </a:pPr>
            <a:r>
              <a:rPr lang="en-US" b="1" dirty="0" smtClean="0"/>
              <a:t> 		Return Loc </a:t>
            </a:r>
            <a:r>
              <a:rPr lang="en-US" b="1" dirty="0" smtClean="0">
                <a:solidFill>
                  <a:srgbClr val="FF0000"/>
                </a:solidFill>
              </a:rPr>
              <a:t>OR Temp</a:t>
            </a:r>
          </a:p>
          <a:p>
            <a:pPr marL="342900" indent="-342900">
              <a:buAutoNum type="arabicPeriod"/>
            </a:pPr>
            <a:r>
              <a:rPr lang="en-US" b="1" dirty="0" smtClean="0"/>
              <a:t> 	Temp = Temp -&gt; NEXT</a:t>
            </a:r>
          </a:p>
          <a:p>
            <a:pPr marL="342900" indent="-342900">
              <a:buAutoNum type="arabicPeriod"/>
            </a:pPr>
            <a:r>
              <a:rPr lang="en-US" b="1" dirty="0" smtClean="0"/>
              <a:t>Return </a:t>
            </a:r>
            <a:r>
              <a:rPr lang="en-US" b="1" i="1" dirty="0" smtClean="0"/>
              <a:t>NULL</a:t>
            </a:r>
            <a:r>
              <a:rPr lang="en-US" b="1" dirty="0" smtClean="0"/>
              <a:t> </a:t>
            </a:r>
            <a:r>
              <a:rPr lang="en-US" b="1" dirty="0" smtClean="0">
                <a:solidFill>
                  <a:srgbClr val="FF0000"/>
                </a:solidFill>
              </a:rPr>
              <a:t>// return NULL when element node found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Categories of data structures</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7" name="TextBox 6"/>
          <p:cNvSpPr txBox="1"/>
          <p:nvPr/>
        </p:nvSpPr>
        <p:spPr>
          <a:xfrm>
            <a:off x="228600" y="914400"/>
            <a:ext cx="8534400" cy="6740307"/>
          </a:xfrm>
          <a:prstGeom prst="rect">
            <a:avLst/>
          </a:prstGeom>
          <a:noFill/>
        </p:spPr>
        <p:txBody>
          <a:bodyPr wrap="square" rtlCol="0">
            <a:spAutoFit/>
          </a:bodyPr>
          <a:lstStyle/>
          <a:p>
            <a:pPr>
              <a:lnSpc>
                <a:spcPct val="150000"/>
              </a:lnSpc>
            </a:pPr>
            <a:r>
              <a:rPr lang="en-US" dirty="0" smtClean="0"/>
              <a:t>Data structures are categories in two classes –</a:t>
            </a:r>
          </a:p>
          <a:p>
            <a:pPr marL="342900" indent="-342900">
              <a:lnSpc>
                <a:spcPct val="150000"/>
              </a:lnSpc>
              <a:buAutoNum type="arabicPeriod"/>
            </a:pPr>
            <a:r>
              <a:rPr lang="en-US" b="1" u="sng" dirty="0" smtClean="0"/>
              <a:t>Linear data structure:</a:t>
            </a:r>
          </a:p>
          <a:p>
            <a:pPr marL="342900" indent="-342900">
              <a:lnSpc>
                <a:spcPct val="150000"/>
              </a:lnSpc>
            </a:pPr>
            <a:r>
              <a:rPr lang="en-US" dirty="0" smtClean="0"/>
              <a:t>	- organized into sequential fashion</a:t>
            </a:r>
          </a:p>
          <a:p>
            <a:pPr marL="342900" indent="-342900">
              <a:lnSpc>
                <a:spcPct val="150000"/>
              </a:lnSpc>
            </a:pPr>
            <a:r>
              <a:rPr lang="en-US" dirty="0" smtClean="0"/>
              <a:t>	- elements are attached one after another</a:t>
            </a:r>
          </a:p>
          <a:p>
            <a:pPr marL="342900" indent="-342900">
              <a:lnSpc>
                <a:spcPct val="150000"/>
              </a:lnSpc>
            </a:pPr>
            <a:r>
              <a:rPr lang="en-US" dirty="0" smtClean="0"/>
              <a:t>	- easy to implement because follow  the computer memory organization </a:t>
            </a:r>
          </a:p>
          <a:p>
            <a:pPr marL="342900" indent="-342900">
              <a:lnSpc>
                <a:spcPct val="150000"/>
              </a:lnSpc>
            </a:pPr>
            <a:r>
              <a:rPr lang="en-US" dirty="0" smtClean="0"/>
              <a:t>	- Traversing is very easy</a:t>
            </a:r>
          </a:p>
          <a:p>
            <a:pPr marL="342900" indent="-342900">
              <a:lnSpc>
                <a:spcPct val="150000"/>
              </a:lnSpc>
            </a:pPr>
            <a:r>
              <a:rPr lang="en-US" dirty="0" smtClean="0"/>
              <a:t>	- Examples – array, linked list, stack, queue etc.</a:t>
            </a:r>
          </a:p>
          <a:p>
            <a:pPr marL="342900" indent="-342900">
              <a:lnSpc>
                <a:spcPct val="150000"/>
              </a:lnSpc>
              <a:buFont typeface="+mj-lt"/>
              <a:buAutoNum type="arabicPeriod" startAt="2"/>
            </a:pPr>
            <a:r>
              <a:rPr lang="en-US" b="1" u="sng" dirty="0" smtClean="0"/>
              <a:t>Non - Linear data structure:</a:t>
            </a:r>
          </a:p>
          <a:p>
            <a:pPr marL="342900" indent="-342900">
              <a:lnSpc>
                <a:spcPct val="150000"/>
              </a:lnSpc>
            </a:pPr>
            <a:r>
              <a:rPr lang="en-US" dirty="0" smtClean="0"/>
              <a:t>        -</a:t>
            </a:r>
            <a:r>
              <a:rPr lang="en-US" b="1" dirty="0" smtClean="0"/>
              <a:t>every item is attached with many other items. </a:t>
            </a:r>
          </a:p>
          <a:p>
            <a:pPr marL="342900" indent="-342900">
              <a:lnSpc>
                <a:spcPct val="150000"/>
              </a:lnSpc>
            </a:pPr>
            <a:r>
              <a:rPr lang="en-US" dirty="0" smtClean="0"/>
              <a:t>	- data elements are not organized in a sequential fashion</a:t>
            </a:r>
          </a:p>
          <a:p>
            <a:pPr marL="342900" indent="-342900">
              <a:lnSpc>
                <a:spcPct val="150000"/>
              </a:lnSpc>
            </a:pPr>
            <a:r>
              <a:rPr lang="en-US" dirty="0" smtClean="0"/>
              <a:t>       - data cannot be traversed in a single run. </a:t>
            </a:r>
          </a:p>
          <a:p>
            <a:pPr marL="342900" indent="-342900">
              <a:lnSpc>
                <a:spcPct val="150000"/>
              </a:lnSpc>
            </a:pPr>
            <a:r>
              <a:rPr lang="en-US" dirty="0" smtClean="0"/>
              <a:t>	- Implementation is difficult</a:t>
            </a:r>
          </a:p>
          <a:p>
            <a:pPr marL="342900" indent="-342900">
              <a:lnSpc>
                <a:spcPct val="150000"/>
              </a:lnSpc>
            </a:pPr>
            <a:r>
              <a:rPr lang="en-US" dirty="0" smtClean="0"/>
              <a:t>	- Examples – tree, graph etc.</a:t>
            </a:r>
          </a:p>
          <a:p>
            <a:pPr marL="342900" indent="-342900">
              <a:lnSpc>
                <a:spcPct val="150000"/>
              </a:lnSpc>
            </a:pPr>
            <a:r>
              <a:rPr lang="en-US" dirty="0" smtClean="0"/>
              <a:t/>
            </a:r>
            <a:br>
              <a:rPr lang="en-US" dirty="0" smtClean="0"/>
            </a:br>
            <a:r>
              <a:rPr lang="en-US" dirty="0" smtClean="0"/>
              <a:t/>
            </a:r>
            <a:br>
              <a:rPr lang="en-US" dirty="0" smtClean="0"/>
            </a:b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0"/>
            <a:ext cx="9144000" cy="65532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52400" y="609600"/>
            <a:ext cx="8839200" cy="1338828"/>
          </a:xfrm>
          <a:prstGeom prst="rect">
            <a:avLst/>
          </a:prstGeom>
          <a:noFill/>
        </p:spPr>
        <p:txBody>
          <a:bodyPr wrap="square" rtlCol="0">
            <a:spAutoFit/>
          </a:bodyPr>
          <a:lstStyle/>
          <a:p>
            <a:pPr algn="just">
              <a:lnSpc>
                <a:spcPct val="150000"/>
              </a:lnSpc>
            </a:pPr>
            <a:r>
              <a:rPr lang="en-US" dirty="0" smtClean="0"/>
              <a:t>This function will search the node in linked list. </a:t>
            </a:r>
            <a:r>
              <a:rPr lang="en-US" b="1" dirty="0" smtClean="0">
                <a:solidFill>
                  <a:srgbClr val="FF0000"/>
                </a:solidFill>
              </a:rPr>
              <a:t>Temp</a:t>
            </a:r>
            <a:r>
              <a:rPr lang="en-US" dirty="0" smtClean="0"/>
              <a:t> is temporary pointer. </a:t>
            </a:r>
            <a:r>
              <a:rPr lang="en-US" b="1" dirty="0" smtClean="0">
                <a:solidFill>
                  <a:srgbClr val="FF0000"/>
                </a:solidFill>
              </a:rPr>
              <a:t>START </a:t>
            </a:r>
            <a:r>
              <a:rPr lang="en-US" dirty="0" smtClean="0"/>
              <a:t>is the pointer pointing to starting of list and </a:t>
            </a:r>
            <a:r>
              <a:rPr lang="en-US" b="1" dirty="0" smtClean="0">
                <a:solidFill>
                  <a:srgbClr val="FF0000"/>
                </a:solidFill>
              </a:rPr>
              <a:t>info</a:t>
            </a:r>
            <a:r>
              <a:rPr lang="en-US" dirty="0" smtClean="0"/>
              <a:t> is the information of node to be searched. If element is found then </a:t>
            </a:r>
            <a:r>
              <a:rPr lang="en-US" b="1" dirty="0" smtClean="0">
                <a:solidFill>
                  <a:srgbClr val="FF0000"/>
                </a:solidFill>
              </a:rPr>
              <a:t>Loc</a:t>
            </a:r>
            <a:r>
              <a:rPr lang="en-US" dirty="0" smtClean="0"/>
              <a:t> is used to returned the location of node in list.</a:t>
            </a:r>
            <a:endParaRPr lang="en-US" dirty="0"/>
          </a:p>
        </p:txBody>
      </p:sp>
      <p:sp>
        <p:nvSpPr>
          <p:cNvPr id="7" name="TextBox 6"/>
          <p:cNvSpPr txBox="1"/>
          <p:nvPr/>
        </p:nvSpPr>
        <p:spPr>
          <a:xfrm>
            <a:off x="228600" y="1905000"/>
            <a:ext cx="8382000" cy="3970318"/>
          </a:xfrm>
          <a:prstGeom prst="rect">
            <a:avLst/>
          </a:prstGeom>
          <a:solidFill>
            <a:schemeClr val="bg1">
              <a:lumMod val="85000"/>
            </a:schemeClr>
          </a:solidFill>
        </p:spPr>
        <p:txBody>
          <a:bodyPr wrap="square" rtlCol="0">
            <a:spAutoFit/>
          </a:bodyPr>
          <a:lstStyle/>
          <a:p>
            <a:pPr marL="342900" indent="-342900"/>
            <a:r>
              <a:rPr lang="en-US" b="1" i="1" dirty="0" smtClean="0"/>
              <a:t>Algorithm </a:t>
            </a:r>
            <a:r>
              <a:rPr lang="en-US" b="1" i="1" dirty="0" err="1" smtClean="0"/>
              <a:t>SearchSorted_List</a:t>
            </a:r>
            <a:r>
              <a:rPr lang="en-US" b="1" i="1" dirty="0" smtClean="0"/>
              <a:t>(</a:t>
            </a:r>
            <a:r>
              <a:rPr lang="en-US" b="1" i="1" dirty="0" err="1" smtClean="0"/>
              <a:t>START,info</a:t>
            </a:r>
            <a:r>
              <a:rPr lang="en-US" b="1" i="1" dirty="0" smtClean="0"/>
              <a:t>)</a:t>
            </a:r>
            <a:r>
              <a:rPr lang="en-US" dirty="0" smtClean="0"/>
              <a:t> –</a:t>
            </a:r>
          </a:p>
          <a:p>
            <a:pPr marL="342900" indent="-342900">
              <a:buAutoNum type="arabicPeriod"/>
            </a:pPr>
            <a:r>
              <a:rPr lang="en-US" b="1" dirty="0" smtClean="0"/>
              <a:t>Node *Temp</a:t>
            </a:r>
          </a:p>
          <a:p>
            <a:pPr marL="342900" indent="-342900">
              <a:buAutoNum type="arabicPeriod"/>
            </a:pPr>
            <a:r>
              <a:rPr lang="en-US" b="1" dirty="0" smtClean="0"/>
              <a:t>Initialize Loc = 0</a:t>
            </a:r>
          </a:p>
          <a:p>
            <a:pPr marL="342900" indent="-342900">
              <a:buAutoNum type="arabicPeriod"/>
            </a:pPr>
            <a:r>
              <a:rPr lang="en-US" b="1" dirty="0" smtClean="0"/>
              <a:t>Temp = START</a:t>
            </a:r>
          </a:p>
          <a:p>
            <a:pPr marL="342900" indent="-342900">
              <a:buAutoNum type="arabicPeriod"/>
            </a:pPr>
            <a:r>
              <a:rPr lang="en-US" b="1" dirty="0" smtClean="0"/>
              <a:t>If Temp==</a:t>
            </a:r>
            <a:r>
              <a:rPr lang="en-US" b="1" i="1" dirty="0" smtClean="0"/>
              <a:t>NULL</a:t>
            </a:r>
            <a:r>
              <a:rPr lang="en-US" b="1" dirty="0" smtClean="0"/>
              <a:t> </a:t>
            </a:r>
          </a:p>
          <a:p>
            <a:pPr marL="342900" indent="-342900">
              <a:buAutoNum type="arabicPeriod"/>
            </a:pPr>
            <a:r>
              <a:rPr lang="en-US" b="1" dirty="0" smtClean="0"/>
              <a:t> 	Exit</a:t>
            </a:r>
          </a:p>
          <a:p>
            <a:pPr marL="342900" indent="-342900">
              <a:buAutoNum type="arabicPeriod"/>
            </a:pPr>
            <a:r>
              <a:rPr lang="en-US" b="1" dirty="0" smtClean="0"/>
              <a:t>While (Temp  != </a:t>
            </a:r>
            <a:r>
              <a:rPr lang="en-US" b="1" i="1" dirty="0" smtClean="0"/>
              <a:t>NULL</a:t>
            </a:r>
            <a:r>
              <a:rPr lang="en-US" b="1" dirty="0" smtClean="0"/>
              <a:t>)</a:t>
            </a:r>
          </a:p>
          <a:p>
            <a:pPr marL="342900" indent="-342900">
              <a:buAutoNum type="arabicPeriod"/>
            </a:pPr>
            <a:r>
              <a:rPr lang="en-US" b="1" dirty="0" smtClean="0"/>
              <a:t> 	Loc = Loc+1</a:t>
            </a:r>
          </a:p>
          <a:p>
            <a:pPr marL="342900" indent="-342900">
              <a:buAutoNum type="arabicPeriod"/>
            </a:pPr>
            <a:r>
              <a:rPr lang="en-US" b="1" dirty="0" smtClean="0"/>
              <a:t> 	If (Temp-&gt;INFO == info)</a:t>
            </a:r>
          </a:p>
          <a:p>
            <a:pPr marL="342900" indent="-342900">
              <a:buAutoNum type="arabicPeriod"/>
            </a:pPr>
            <a:r>
              <a:rPr lang="en-US" b="1" dirty="0" smtClean="0"/>
              <a:t> 		Return Loc </a:t>
            </a:r>
            <a:r>
              <a:rPr lang="en-US" b="1" dirty="0" smtClean="0">
                <a:solidFill>
                  <a:srgbClr val="FF0000"/>
                </a:solidFill>
              </a:rPr>
              <a:t>OR Temp</a:t>
            </a:r>
          </a:p>
          <a:p>
            <a:pPr marL="342900" indent="-342900">
              <a:buAutoNum type="arabicPeriod"/>
            </a:pPr>
            <a:r>
              <a:rPr lang="en-US" b="1" dirty="0" smtClean="0"/>
              <a:t> 	Else If (Temp-&gt;INFO &gt; info)</a:t>
            </a:r>
          </a:p>
          <a:p>
            <a:pPr marL="342900" indent="-342900">
              <a:buAutoNum type="arabicPeriod"/>
            </a:pPr>
            <a:r>
              <a:rPr lang="en-US" b="1" dirty="0" smtClean="0"/>
              <a:t> 		Return </a:t>
            </a:r>
            <a:r>
              <a:rPr lang="en-US" b="1" i="1" dirty="0" smtClean="0"/>
              <a:t>NULL</a:t>
            </a:r>
          </a:p>
          <a:p>
            <a:pPr marL="342900" indent="-342900">
              <a:buAutoNum type="arabicPeriod"/>
            </a:pPr>
            <a:r>
              <a:rPr lang="en-US" b="1" dirty="0" smtClean="0"/>
              <a:t> 	Temp = Temp -&gt;NEXT</a:t>
            </a:r>
          </a:p>
          <a:p>
            <a:pPr marL="342900" indent="-342900">
              <a:buAutoNum type="arabicPeriod"/>
            </a:pPr>
            <a:r>
              <a:rPr lang="en-US" b="1" dirty="0" smtClean="0"/>
              <a:t>Return </a:t>
            </a:r>
            <a:r>
              <a:rPr lang="en-US" b="1" i="1" dirty="0" smtClean="0"/>
              <a:t>NULL</a:t>
            </a:r>
            <a:r>
              <a:rPr lang="en-US" b="1" dirty="0" smtClean="0"/>
              <a:t> </a:t>
            </a:r>
          </a:p>
        </p:txBody>
      </p:sp>
      <p:sp>
        <p:nvSpPr>
          <p:cNvPr id="6" name="Rounded Rectangle 5"/>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Searching element in </a:t>
            </a:r>
            <a:r>
              <a:rPr lang="en-US" sz="2800" b="1"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sorted</a:t>
            </a:r>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 singly linked list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Reverse the singly linked list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753070"/>
            <a:ext cx="8839200" cy="923330"/>
          </a:xfrm>
          <a:prstGeom prst="rect">
            <a:avLst/>
          </a:prstGeom>
          <a:noFill/>
        </p:spPr>
        <p:txBody>
          <a:bodyPr wrap="square" rtlCol="0">
            <a:spAutoFit/>
          </a:bodyPr>
          <a:lstStyle/>
          <a:p>
            <a:pPr algn="just">
              <a:lnSpc>
                <a:spcPct val="150000"/>
              </a:lnSpc>
            </a:pPr>
            <a:r>
              <a:rPr lang="en-US" dirty="0" smtClean="0"/>
              <a:t>This algorithm reverses the linked list. </a:t>
            </a:r>
            <a:r>
              <a:rPr lang="en-US" b="1" dirty="0" err="1" smtClean="0">
                <a:solidFill>
                  <a:srgbClr val="FF0000"/>
                </a:solidFill>
              </a:rPr>
              <a:t>Pnode</a:t>
            </a:r>
            <a:r>
              <a:rPr lang="en-US" b="1" dirty="0" smtClean="0">
                <a:solidFill>
                  <a:srgbClr val="FF0000"/>
                </a:solidFill>
              </a:rPr>
              <a:t>, </a:t>
            </a:r>
            <a:r>
              <a:rPr lang="en-US" b="1" dirty="0" err="1" smtClean="0">
                <a:solidFill>
                  <a:srgbClr val="FF0000"/>
                </a:solidFill>
              </a:rPr>
              <a:t>Cnode</a:t>
            </a:r>
            <a:r>
              <a:rPr lang="en-US" b="1" dirty="0" smtClean="0">
                <a:solidFill>
                  <a:srgbClr val="FF0000"/>
                </a:solidFill>
              </a:rPr>
              <a:t> and </a:t>
            </a:r>
            <a:r>
              <a:rPr lang="en-US" b="1" dirty="0" err="1" smtClean="0">
                <a:solidFill>
                  <a:srgbClr val="FF0000"/>
                </a:solidFill>
              </a:rPr>
              <a:t>Nnode</a:t>
            </a:r>
            <a:r>
              <a:rPr lang="en-US" b="1" dirty="0" smtClean="0">
                <a:solidFill>
                  <a:srgbClr val="FF0000"/>
                </a:solidFill>
              </a:rPr>
              <a:t>  </a:t>
            </a:r>
            <a:r>
              <a:rPr lang="en-US" dirty="0" smtClean="0"/>
              <a:t>are temporary pointers. </a:t>
            </a:r>
            <a:r>
              <a:rPr lang="en-US" b="1" dirty="0" smtClean="0">
                <a:solidFill>
                  <a:srgbClr val="FF0000"/>
                </a:solidFill>
              </a:rPr>
              <a:t>START </a:t>
            </a:r>
            <a:r>
              <a:rPr lang="en-US" dirty="0" smtClean="0"/>
              <a:t>is the pointer pointing to starting  node of the linked list.</a:t>
            </a:r>
            <a:endParaRPr lang="en-US" dirty="0"/>
          </a:p>
        </p:txBody>
      </p:sp>
      <p:sp>
        <p:nvSpPr>
          <p:cNvPr id="7" name="TextBox 6"/>
          <p:cNvSpPr txBox="1"/>
          <p:nvPr/>
        </p:nvSpPr>
        <p:spPr>
          <a:xfrm>
            <a:off x="228600" y="1828800"/>
            <a:ext cx="8382000" cy="3139321"/>
          </a:xfrm>
          <a:prstGeom prst="rect">
            <a:avLst/>
          </a:prstGeom>
          <a:solidFill>
            <a:schemeClr val="bg1">
              <a:lumMod val="85000"/>
            </a:schemeClr>
          </a:solidFill>
        </p:spPr>
        <p:txBody>
          <a:bodyPr wrap="square" rtlCol="0">
            <a:spAutoFit/>
          </a:bodyPr>
          <a:lstStyle/>
          <a:p>
            <a:pPr marL="342900" indent="-342900"/>
            <a:r>
              <a:rPr lang="en-US" b="1" i="1" dirty="0" smtClean="0"/>
              <a:t>Algorithm </a:t>
            </a:r>
            <a:r>
              <a:rPr lang="en-US" b="1" i="1" dirty="0" err="1" smtClean="0"/>
              <a:t>Reverse_List</a:t>
            </a:r>
            <a:r>
              <a:rPr lang="en-US" b="1" i="1" dirty="0" smtClean="0"/>
              <a:t>(START)</a:t>
            </a:r>
            <a:r>
              <a:rPr lang="en-US" b="1" dirty="0" smtClean="0"/>
              <a:t> – </a:t>
            </a:r>
          </a:p>
          <a:p>
            <a:pPr marL="342900" indent="-342900">
              <a:buAutoNum type="arabicPeriod"/>
            </a:pPr>
            <a:r>
              <a:rPr lang="en-US" b="1" dirty="0" smtClean="0"/>
              <a:t>Node *</a:t>
            </a:r>
            <a:r>
              <a:rPr lang="en-US" b="1" dirty="0" err="1" smtClean="0"/>
              <a:t>Cnode</a:t>
            </a:r>
            <a:r>
              <a:rPr lang="en-US" b="1" dirty="0" smtClean="0"/>
              <a:t>, *</a:t>
            </a:r>
            <a:r>
              <a:rPr lang="en-US" b="1" dirty="0" err="1" smtClean="0"/>
              <a:t>Pnode</a:t>
            </a:r>
            <a:r>
              <a:rPr lang="en-US" b="1" dirty="0" smtClean="0"/>
              <a:t>, *</a:t>
            </a:r>
            <a:r>
              <a:rPr lang="en-US" b="1" dirty="0" err="1" smtClean="0"/>
              <a:t>Nnode</a:t>
            </a:r>
            <a:endParaRPr lang="en-US" b="1" dirty="0" smtClean="0"/>
          </a:p>
          <a:p>
            <a:pPr marL="342900" indent="-342900">
              <a:buAutoNum type="arabicPeriod"/>
            </a:pPr>
            <a:r>
              <a:rPr lang="en-US" b="1" dirty="0" err="1" smtClean="0"/>
              <a:t>Cnode</a:t>
            </a:r>
            <a:r>
              <a:rPr lang="en-US" b="1" dirty="0" smtClean="0"/>
              <a:t> =START</a:t>
            </a:r>
          </a:p>
          <a:p>
            <a:pPr marL="342900" indent="-342900">
              <a:buAutoNum type="arabicPeriod"/>
            </a:pPr>
            <a:r>
              <a:rPr lang="en-US" b="1" dirty="0" err="1" smtClean="0"/>
              <a:t>Nnode</a:t>
            </a:r>
            <a:r>
              <a:rPr lang="en-US" b="1" dirty="0" smtClean="0"/>
              <a:t> = </a:t>
            </a:r>
            <a:r>
              <a:rPr lang="en-US" b="1" dirty="0" err="1" smtClean="0"/>
              <a:t>Cnode</a:t>
            </a:r>
            <a:r>
              <a:rPr lang="en-US" b="1" dirty="0" smtClean="0"/>
              <a:t> -&gt;NEXT</a:t>
            </a:r>
          </a:p>
          <a:p>
            <a:pPr marL="342900" indent="-342900">
              <a:buAutoNum type="arabicPeriod"/>
            </a:pPr>
            <a:r>
              <a:rPr lang="en-US" b="1" dirty="0" err="1" smtClean="0"/>
              <a:t>Cnode</a:t>
            </a:r>
            <a:r>
              <a:rPr lang="en-US" b="1" dirty="0" smtClean="0"/>
              <a:t> -&gt; NEXT =NULL</a:t>
            </a:r>
          </a:p>
          <a:p>
            <a:pPr marL="342900" indent="-342900">
              <a:buAutoNum type="arabicPeriod"/>
            </a:pPr>
            <a:r>
              <a:rPr lang="en-US" b="1" dirty="0" smtClean="0"/>
              <a:t>While (</a:t>
            </a:r>
            <a:r>
              <a:rPr lang="en-US" b="1" dirty="0" err="1" smtClean="0"/>
              <a:t>Nnode</a:t>
            </a:r>
            <a:r>
              <a:rPr lang="en-US" b="1" dirty="0" smtClean="0"/>
              <a:t> != </a:t>
            </a:r>
            <a:r>
              <a:rPr lang="en-US" b="1" i="1" dirty="0" smtClean="0"/>
              <a:t>NULL</a:t>
            </a:r>
            <a:r>
              <a:rPr lang="en-US" b="1" dirty="0" smtClean="0"/>
              <a:t>)</a:t>
            </a:r>
          </a:p>
          <a:p>
            <a:pPr marL="342900" indent="-342900">
              <a:buAutoNum type="arabicPeriod"/>
            </a:pPr>
            <a:r>
              <a:rPr lang="en-US" b="1" dirty="0" smtClean="0"/>
              <a:t> 	</a:t>
            </a:r>
            <a:r>
              <a:rPr lang="en-US" b="1" dirty="0" err="1" smtClean="0"/>
              <a:t>Pnode</a:t>
            </a:r>
            <a:r>
              <a:rPr lang="en-US" b="1" dirty="0" smtClean="0"/>
              <a:t> = </a:t>
            </a:r>
            <a:r>
              <a:rPr lang="en-US" b="1" dirty="0" err="1" smtClean="0"/>
              <a:t>Cnode</a:t>
            </a:r>
            <a:endParaRPr lang="en-US" b="1" dirty="0" smtClean="0"/>
          </a:p>
          <a:p>
            <a:pPr marL="342900" indent="-342900">
              <a:buAutoNum type="arabicPeriod"/>
            </a:pPr>
            <a:r>
              <a:rPr lang="en-US" b="1" dirty="0" smtClean="0"/>
              <a:t> 	</a:t>
            </a:r>
            <a:r>
              <a:rPr lang="en-US" b="1" dirty="0" err="1" smtClean="0"/>
              <a:t>Cnode</a:t>
            </a:r>
            <a:r>
              <a:rPr lang="en-US" b="1" dirty="0" smtClean="0"/>
              <a:t> = </a:t>
            </a:r>
            <a:r>
              <a:rPr lang="en-US" b="1" dirty="0" err="1" smtClean="0"/>
              <a:t>Nnode</a:t>
            </a:r>
            <a:endParaRPr lang="en-US" b="1" dirty="0" smtClean="0"/>
          </a:p>
          <a:p>
            <a:pPr marL="342900" indent="-342900">
              <a:buAutoNum type="arabicPeriod"/>
            </a:pPr>
            <a:r>
              <a:rPr lang="en-US" b="1" dirty="0" smtClean="0"/>
              <a:t> 	</a:t>
            </a:r>
            <a:r>
              <a:rPr lang="en-US" b="1" dirty="0" err="1" smtClean="0"/>
              <a:t>Nnode</a:t>
            </a:r>
            <a:r>
              <a:rPr lang="en-US" b="1" dirty="0" smtClean="0"/>
              <a:t> = </a:t>
            </a:r>
            <a:r>
              <a:rPr lang="en-US" b="1" dirty="0" err="1" smtClean="0"/>
              <a:t>Nnode</a:t>
            </a:r>
            <a:r>
              <a:rPr lang="en-US" b="1" dirty="0" smtClean="0"/>
              <a:t> -&gt;NEXT</a:t>
            </a:r>
          </a:p>
          <a:p>
            <a:pPr marL="342900" indent="-342900">
              <a:buAutoNum type="arabicPeriod"/>
            </a:pPr>
            <a:r>
              <a:rPr lang="en-US" b="1" dirty="0" smtClean="0"/>
              <a:t> 	</a:t>
            </a:r>
            <a:r>
              <a:rPr lang="en-US" b="1" dirty="0" err="1" smtClean="0"/>
              <a:t>Cnode</a:t>
            </a:r>
            <a:r>
              <a:rPr lang="en-US" b="1" dirty="0" smtClean="0"/>
              <a:t> -&gt; NEXT = </a:t>
            </a:r>
            <a:r>
              <a:rPr lang="en-US" b="1" dirty="0" err="1" smtClean="0"/>
              <a:t>Pnode</a:t>
            </a:r>
            <a:endParaRPr lang="en-US" b="1" dirty="0" smtClean="0"/>
          </a:p>
          <a:p>
            <a:pPr marL="342900" indent="-342900">
              <a:buAutoNum type="arabicPeriod"/>
            </a:pPr>
            <a:r>
              <a:rPr lang="en-US" b="1" dirty="0" smtClean="0"/>
              <a:t> START = </a:t>
            </a:r>
            <a:r>
              <a:rPr lang="en-US" b="1" dirty="0" err="1" smtClean="0"/>
              <a:t>Cnode</a:t>
            </a:r>
            <a:endParaRPr lang="en-US" b="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Arrays Vs. Linked List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7" name="Table 6"/>
          <p:cNvGraphicFramePr>
            <a:graphicFrameLocks noGrp="1"/>
          </p:cNvGraphicFramePr>
          <p:nvPr/>
        </p:nvGraphicFramePr>
        <p:xfrm>
          <a:off x="762000" y="940179"/>
          <a:ext cx="7543800" cy="5221569"/>
        </p:xfrm>
        <a:graphic>
          <a:graphicData uri="http://schemas.openxmlformats.org/drawingml/2006/table">
            <a:tbl>
              <a:tblPr firstRow="1" bandRow="1">
                <a:tableStyleId>{616DA210-FB5B-4158-B5E0-FEB733F419BA}</a:tableStyleId>
              </a:tblPr>
              <a:tblGrid>
                <a:gridCol w="3771900"/>
                <a:gridCol w="3771900"/>
              </a:tblGrid>
              <a:tr h="507999">
                <a:tc>
                  <a:txBody>
                    <a:bodyPr/>
                    <a:lstStyle/>
                    <a:p>
                      <a:pPr algn="ctr"/>
                      <a:r>
                        <a:rPr lang="en-US" sz="2400" dirty="0" smtClean="0"/>
                        <a:t>Array</a:t>
                      </a:r>
                      <a:endParaRPr lang="en-US" sz="2400" dirty="0"/>
                    </a:p>
                  </a:txBody>
                  <a:tcPr/>
                </a:tc>
                <a:tc>
                  <a:txBody>
                    <a:bodyPr/>
                    <a:lstStyle/>
                    <a:p>
                      <a:pPr algn="ctr"/>
                      <a:r>
                        <a:rPr lang="en-US" sz="2400" dirty="0" smtClean="0"/>
                        <a:t>Linked List</a:t>
                      </a:r>
                      <a:endParaRPr lang="en-US" sz="2400" dirty="0"/>
                    </a:p>
                  </a:txBody>
                  <a:tcPr/>
                </a:tc>
              </a:tr>
              <a:tr h="812575">
                <a:tc>
                  <a:txBody>
                    <a:bodyPr/>
                    <a:lstStyle/>
                    <a:p>
                      <a:r>
                        <a:rPr lang="en-US" dirty="0" smtClean="0"/>
                        <a:t>Elements</a:t>
                      </a:r>
                      <a:r>
                        <a:rPr lang="en-US" baseline="0" dirty="0" smtClean="0"/>
                        <a:t> stored at contiguous memory locations</a:t>
                      </a:r>
                    </a:p>
                    <a:p>
                      <a:r>
                        <a:rPr lang="en-US" baseline="0" dirty="0" smtClean="0"/>
                        <a:t>Size of array is static and can not be changed at later stage if need arise.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Elements</a:t>
                      </a:r>
                      <a:r>
                        <a:rPr lang="en-US" baseline="0" dirty="0" smtClean="0"/>
                        <a:t> stored at discrete memory locations</a:t>
                      </a:r>
                      <a:endParaRPr lang="en-US" dirty="0" smtClean="0"/>
                    </a:p>
                    <a:p>
                      <a:r>
                        <a:rPr lang="en-US" dirty="0" smtClean="0"/>
                        <a:t>No</a:t>
                      </a:r>
                      <a:r>
                        <a:rPr lang="en-US" baseline="0" dirty="0" smtClean="0"/>
                        <a:t> fixed size, can grow and shrink very efficiently</a:t>
                      </a:r>
                      <a:endParaRPr lang="en-US" dirty="0"/>
                    </a:p>
                  </a:txBody>
                  <a:tcPr/>
                </a:tc>
              </a:tr>
              <a:tr h="639702">
                <a:tc>
                  <a:txBody>
                    <a:bodyPr/>
                    <a:lstStyle/>
                    <a:p>
                      <a:r>
                        <a:rPr lang="en-US" dirty="0" smtClean="0"/>
                        <a:t>Traversing</a:t>
                      </a:r>
                      <a:r>
                        <a:rPr lang="en-US" baseline="0" dirty="0" smtClean="0"/>
                        <a:t> takes O(n) Time</a:t>
                      </a:r>
                      <a:endParaRPr lang="en-US" dirty="0"/>
                    </a:p>
                  </a:txBody>
                  <a:tcPr/>
                </a:tc>
                <a:tc>
                  <a:txBody>
                    <a:bodyPr/>
                    <a:lstStyle/>
                    <a:p>
                      <a:r>
                        <a:rPr lang="en-US" dirty="0" smtClean="0"/>
                        <a:t>Traversing</a:t>
                      </a:r>
                      <a:r>
                        <a:rPr lang="en-US" baseline="0" dirty="0" smtClean="0"/>
                        <a:t> takes O(n) Time</a:t>
                      </a:r>
                      <a:endParaRPr lang="en-US" dirty="0"/>
                    </a:p>
                  </a:txBody>
                  <a:tcPr/>
                </a:tc>
              </a:tr>
              <a:tr h="1056348">
                <a:tc>
                  <a:txBody>
                    <a:bodyPr/>
                    <a:lstStyle/>
                    <a:p>
                      <a:r>
                        <a:rPr lang="en-US" baseline="0" dirty="0" smtClean="0"/>
                        <a:t>Searching – </a:t>
                      </a:r>
                    </a:p>
                    <a:p>
                      <a:r>
                        <a:rPr lang="en-US" baseline="0" dirty="0" smtClean="0"/>
                        <a:t>Unsorted list – Linear 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Sorted list – Binary O(log</a:t>
                      </a:r>
                      <a:r>
                        <a:rPr lang="en-US" baseline="-25000" dirty="0" smtClean="0"/>
                        <a:t>2</a:t>
                      </a:r>
                      <a:r>
                        <a:rPr lang="en-US" baseline="0" dirty="0" smtClean="0"/>
                        <a:t>n)</a:t>
                      </a:r>
                      <a:endParaRPr lang="en-US" dirty="0"/>
                    </a:p>
                  </a:txBody>
                  <a:tcPr/>
                </a:tc>
                <a:tc>
                  <a:txBody>
                    <a:bodyPr/>
                    <a:lstStyle/>
                    <a:p>
                      <a:r>
                        <a:rPr lang="en-US" baseline="0" dirty="0" smtClean="0"/>
                        <a:t>Searching – Only Linear 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a:txBody>
                  <a:tcPr/>
                </a:tc>
              </a:tr>
              <a:tr h="639702">
                <a:tc>
                  <a:txBody>
                    <a:bodyPr/>
                    <a:lstStyle/>
                    <a:p>
                      <a:r>
                        <a:rPr lang="en-US" dirty="0" smtClean="0"/>
                        <a:t>Insertion – </a:t>
                      </a:r>
                    </a:p>
                    <a:p>
                      <a:r>
                        <a:rPr lang="en-US" baseline="0" dirty="0" smtClean="0"/>
                        <a:t>Shift all element one position right,</a:t>
                      </a:r>
                    </a:p>
                    <a:p>
                      <a:r>
                        <a:rPr lang="en-US" dirty="0" smtClean="0"/>
                        <a:t>Less efficient than in linked list</a:t>
                      </a:r>
                      <a:endParaRPr lang="en-US" dirty="0"/>
                    </a:p>
                  </a:txBody>
                  <a:tcPr/>
                </a:tc>
                <a:tc>
                  <a:txBody>
                    <a:bodyPr/>
                    <a:lstStyle/>
                    <a:p>
                      <a:r>
                        <a:rPr lang="en-US" dirty="0" smtClean="0"/>
                        <a:t>Insertion –</a:t>
                      </a:r>
                    </a:p>
                    <a:p>
                      <a:r>
                        <a:rPr lang="en-US" dirty="0" smtClean="0"/>
                        <a:t>Only some pointers need to be managed, more</a:t>
                      </a:r>
                      <a:r>
                        <a:rPr lang="en-US" baseline="0" dirty="0" smtClean="0"/>
                        <a:t> efficient than in array</a:t>
                      </a:r>
                      <a:endParaRPr lang="en-US" dirty="0"/>
                    </a:p>
                  </a:txBody>
                  <a:tcPr/>
                </a:tc>
              </a:tr>
              <a:tr h="639702">
                <a:tc>
                  <a:txBody>
                    <a:bodyPr/>
                    <a:lstStyle/>
                    <a:p>
                      <a:r>
                        <a:rPr lang="en-US" dirty="0" smtClean="0"/>
                        <a:t>Deletion</a:t>
                      </a:r>
                      <a:r>
                        <a:rPr lang="en-US" baseline="0" dirty="0" smtClean="0"/>
                        <a:t> –</a:t>
                      </a:r>
                    </a:p>
                    <a:p>
                      <a:r>
                        <a:rPr lang="en-US" baseline="0" dirty="0" smtClean="0"/>
                        <a:t>Shift all element one position left,</a:t>
                      </a:r>
                    </a:p>
                    <a:p>
                      <a:r>
                        <a:rPr lang="en-US" dirty="0" smtClean="0"/>
                        <a:t>Less efficient than in linked list</a:t>
                      </a:r>
                      <a:endParaRPr lang="en-US" dirty="0"/>
                    </a:p>
                  </a:txBody>
                  <a:tcPr/>
                </a:tc>
                <a:tc>
                  <a:txBody>
                    <a:bodyPr/>
                    <a:lstStyle/>
                    <a:p>
                      <a:r>
                        <a:rPr lang="en-US" dirty="0" smtClean="0"/>
                        <a:t>Deletion</a:t>
                      </a:r>
                      <a:r>
                        <a:rPr lang="en-US" baseline="0" dirty="0" smtClean="0"/>
                        <a:t> –</a:t>
                      </a:r>
                    </a:p>
                    <a:p>
                      <a:r>
                        <a:rPr lang="en-US" dirty="0" smtClean="0"/>
                        <a:t>Only some pointers need to be managed, more</a:t>
                      </a:r>
                      <a:r>
                        <a:rPr lang="en-US" baseline="0" dirty="0" smtClean="0"/>
                        <a:t> efficient than in array</a:t>
                      </a:r>
                      <a:endParaRPr lang="en-US" dirty="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Doubly Linked list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1200329"/>
          </a:xfrm>
          <a:prstGeom prst="rect">
            <a:avLst/>
          </a:prstGeom>
          <a:noFill/>
        </p:spPr>
        <p:txBody>
          <a:bodyPr wrap="square" rtlCol="0">
            <a:spAutoFit/>
          </a:bodyPr>
          <a:lstStyle/>
          <a:p>
            <a:pPr>
              <a:lnSpc>
                <a:spcPct val="150000"/>
              </a:lnSpc>
              <a:buFont typeface="Wingdings" pitchFamily="2" charset="2"/>
              <a:buChar char="Ø"/>
            </a:pPr>
            <a:r>
              <a:rPr lang="en-US" dirty="0" smtClean="0"/>
              <a:t>    Each node have three fields – 	1. Information    2. Pointer to next node  </a:t>
            </a:r>
          </a:p>
          <a:p>
            <a:pPr lvl="8">
              <a:lnSpc>
                <a:spcPct val="150000"/>
              </a:lnSpc>
            </a:pPr>
            <a:r>
              <a:rPr lang="en-US" dirty="0" smtClean="0"/>
              <a:t>3. Pointer to previous node</a:t>
            </a:r>
          </a:p>
          <a:p>
            <a:endParaRPr lang="en-US" dirty="0"/>
          </a:p>
        </p:txBody>
      </p:sp>
      <p:graphicFrame>
        <p:nvGraphicFramePr>
          <p:cNvPr id="26" name="Table 25"/>
          <p:cNvGraphicFramePr>
            <a:graphicFrameLocks noGrp="1"/>
          </p:cNvGraphicFramePr>
          <p:nvPr/>
        </p:nvGraphicFramePr>
        <p:xfrm>
          <a:off x="304800" y="5791200"/>
          <a:ext cx="838200" cy="370840"/>
        </p:xfrm>
        <a:graphic>
          <a:graphicData uri="http://schemas.openxmlformats.org/drawingml/2006/table">
            <a:tbl>
              <a:tblPr firstRow="1" bandRow="1">
                <a:tableStyleId>{5940675A-B579-460E-94D1-54222C63F5DA}</a:tableStyleId>
              </a:tblPr>
              <a:tblGrid>
                <a:gridCol w="838200"/>
              </a:tblGrid>
              <a:tr h="370840">
                <a:tc>
                  <a:txBody>
                    <a:bodyPr/>
                    <a:lstStyle/>
                    <a:p>
                      <a:r>
                        <a:rPr lang="en-US" dirty="0" smtClean="0"/>
                        <a:t>START</a:t>
                      </a:r>
                      <a:endParaRPr lang="en-US" dirty="0"/>
                    </a:p>
                  </a:txBody>
                  <a:tcPr/>
                </a:tc>
              </a:tr>
            </a:tbl>
          </a:graphicData>
        </a:graphic>
      </p:graphicFrame>
      <p:grpSp>
        <p:nvGrpSpPr>
          <p:cNvPr id="2" name="Group 43"/>
          <p:cNvGrpSpPr/>
          <p:nvPr/>
        </p:nvGrpSpPr>
        <p:grpSpPr>
          <a:xfrm>
            <a:off x="685800" y="4648200"/>
            <a:ext cx="609600" cy="1143000"/>
            <a:chOff x="685800" y="4648200"/>
            <a:chExt cx="609600" cy="1143000"/>
          </a:xfrm>
        </p:grpSpPr>
        <p:cxnSp>
          <p:nvCxnSpPr>
            <p:cNvPr id="41" name="Straight Connector 40"/>
            <p:cNvCxnSpPr/>
            <p:nvPr/>
          </p:nvCxnSpPr>
          <p:spPr>
            <a:xfrm flipV="1">
              <a:off x="685800" y="4648200"/>
              <a:ext cx="0" cy="1143000"/>
            </a:xfrm>
            <a:prstGeom prst="line">
              <a:avLst/>
            </a:prstGeom>
          </p:spPr>
          <p:style>
            <a:lnRef idx="2">
              <a:schemeClr val="accent4"/>
            </a:lnRef>
            <a:fillRef idx="0">
              <a:schemeClr val="accent4"/>
            </a:fillRef>
            <a:effectRef idx="1">
              <a:schemeClr val="accent4"/>
            </a:effectRef>
            <a:fontRef idx="minor">
              <a:schemeClr val="tx1"/>
            </a:fontRef>
          </p:style>
        </p:cxnSp>
        <p:cxnSp>
          <p:nvCxnSpPr>
            <p:cNvPr id="43" name="Straight Arrow Connector 42"/>
            <p:cNvCxnSpPr/>
            <p:nvPr/>
          </p:nvCxnSpPr>
          <p:spPr>
            <a:xfrm>
              <a:off x="685800" y="4648200"/>
              <a:ext cx="609600"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grpSp>
      <p:sp>
        <p:nvSpPr>
          <p:cNvPr id="27" name="TextBox 26"/>
          <p:cNvSpPr txBox="1"/>
          <p:nvPr/>
        </p:nvSpPr>
        <p:spPr>
          <a:xfrm>
            <a:off x="228600" y="1730276"/>
            <a:ext cx="8229600" cy="2585323"/>
          </a:xfrm>
          <a:prstGeom prst="rect">
            <a:avLst/>
          </a:prstGeom>
          <a:noFill/>
        </p:spPr>
        <p:txBody>
          <a:bodyPr wrap="square" rtlCol="0">
            <a:spAutoFit/>
          </a:bodyPr>
          <a:lstStyle/>
          <a:p>
            <a:r>
              <a:rPr lang="en-US" b="1" i="1" dirty="0" smtClean="0"/>
              <a:t>Representation of node –</a:t>
            </a:r>
          </a:p>
          <a:p>
            <a:r>
              <a:rPr lang="en-US" dirty="0" err="1" smtClean="0"/>
              <a:t>struct</a:t>
            </a:r>
            <a:r>
              <a:rPr lang="en-US" dirty="0" smtClean="0"/>
              <a:t> Node{</a:t>
            </a:r>
          </a:p>
          <a:p>
            <a:r>
              <a:rPr lang="en-US" dirty="0" smtClean="0"/>
              <a:t>	</a:t>
            </a:r>
            <a:r>
              <a:rPr lang="en-US" dirty="0" err="1" smtClean="0"/>
              <a:t>struct</a:t>
            </a:r>
            <a:r>
              <a:rPr lang="en-US" dirty="0" smtClean="0"/>
              <a:t> Node *PREV;</a:t>
            </a:r>
          </a:p>
          <a:p>
            <a:r>
              <a:rPr lang="en-US" dirty="0" smtClean="0"/>
              <a:t>	</a:t>
            </a:r>
            <a:r>
              <a:rPr lang="en-US" dirty="0" err="1" smtClean="0"/>
              <a:t>int</a:t>
            </a:r>
            <a:r>
              <a:rPr lang="en-US" dirty="0" smtClean="0"/>
              <a:t> INFO;</a:t>
            </a:r>
          </a:p>
          <a:p>
            <a:r>
              <a:rPr lang="en-US" dirty="0" smtClean="0"/>
              <a:t>	</a:t>
            </a:r>
            <a:r>
              <a:rPr lang="en-US" dirty="0" err="1" smtClean="0"/>
              <a:t>struct</a:t>
            </a:r>
            <a:r>
              <a:rPr lang="en-US" dirty="0" smtClean="0"/>
              <a:t> Node *NEXT;</a:t>
            </a:r>
          </a:p>
          <a:p>
            <a:r>
              <a:rPr lang="en-US" dirty="0" smtClean="0"/>
              <a:t> };</a:t>
            </a:r>
          </a:p>
          <a:p>
            <a:r>
              <a:rPr lang="en-US" dirty="0" err="1" smtClean="0"/>
              <a:t>typedef</a:t>
            </a:r>
            <a:r>
              <a:rPr lang="en-US" dirty="0" smtClean="0"/>
              <a:t> </a:t>
            </a:r>
            <a:r>
              <a:rPr lang="en-US" dirty="0" err="1" smtClean="0"/>
              <a:t>struct</a:t>
            </a:r>
            <a:r>
              <a:rPr lang="en-US" dirty="0" smtClean="0"/>
              <a:t> Node * Node;</a:t>
            </a:r>
          </a:p>
          <a:p>
            <a:r>
              <a:rPr lang="en-US" b="1" i="1" dirty="0" smtClean="0"/>
              <a:t>For head –</a:t>
            </a:r>
          </a:p>
          <a:p>
            <a:r>
              <a:rPr lang="en-US" dirty="0" smtClean="0"/>
              <a:t>Node START, END</a:t>
            </a:r>
            <a:endParaRPr lang="en-US" dirty="0"/>
          </a:p>
        </p:txBody>
      </p:sp>
      <p:graphicFrame>
        <p:nvGraphicFramePr>
          <p:cNvPr id="28" name="Table 27"/>
          <p:cNvGraphicFramePr>
            <a:graphicFrameLocks noGrp="1"/>
          </p:cNvGraphicFramePr>
          <p:nvPr/>
        </p:nvGraphicFramePr>
        <p:xfrm>
          <a:off x="1295400" y="4419600"/>
          <a:ext cx="1295400" cy="370840"/>
        </p:xfrm>
        <a:graphic>
          <a:graphicData uri="http://schemas.openxmlformats.org/drawingml/2006/table">
            <a:tbl>
              <a:tblPr firstRow="1" bandRow="1">
                <a:tableStyleId>{5940675A-B579-460E-94D1-54222C63F5DA}</a:tableStyleId>
              </a:tblPr>
              <a:tblGrid>
                <a:gridCol w="431800"/>
                <a:gridCol w="431800"/>
                <a:gridCol w="431800"/>
              </a:tblGrid>
              <a:tr h="370840">
                <a:tc>
                  <a:txBody>
                    <a:bodyPr/>
                    <a:lstStyle/>
                    <a:p>
                      <a:r>
                        <a:rPr lang="en-US" dirty="0" smtClean="0"/>
                        <a:t>N</a:t>
                      </a:r>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29" name="Table 28"/>
          <p:cNvGraphicFramePr>
            <a:graphicFrameLocks noGrp="1"/>
          </p:cNvGraphicFramePr>
          <p:nvPr/>
        </p:nvGraphicFramePr>
        <p:xfrm>
          <a:off x="3124200" y="4419600"/>
          <a:ext cx="1371600" cy="370840"/>
        </p:xfrm>
        <a:graphic>
          <a:graphicData uri="http://schemas.openxmlformats.org/drawingml/2006/table">
            <a:tbl>
              <a:tblPr firstRow="1" bandRow="1">
                <a:tableStyleId>{5940675A-B579-460E-94D1-54222C63F5DA}</a:tableStyleId>
              </a:tblPr>
              <a:tblGrid>
                <a:gridCol w="457200"/>
                <a:gridCol w="457200"/>
                <a:gridCol w="457200"/>
              </a:tblGrid>
              <a:tr h="370840">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30" name="Table 29"/>
          <p:cNvGraphicFramePr>
            <a:graphicFrameLocks noGrp="1"/>
          </p:cNvGraphicFramePr>
          <p:nvPr/>
        </p:nvGraphicFramePr>
        <p:xfrm>
          <a:off x="4953000" y="4419600"/>
          <a:ext cx="1143000" cy="370840"/>
        </p:xfrm>
        <a:graphic>
          <a:graphicData uri="http://schemas.openxmlformats.org/drawingml/2006/table">
            <a:tbl>
              <a:tblPr firstRow="1" bandRow="1">
                <a:tableStyleId>{5940675A-B579-460E-94D1-54222C63F5DA}</a:tableStyleId>
              </a:tblPr>
              <a:tblGrid>
                <a:gridCol w="381000"/>
                <a:gridCol w="381000"/>
                <a:gridCol w="381000"/>
              </a:tblGrid>
              <a:tr h="370840">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graphicFrame>
        <p:nvGraphicFramePr>
          <p:cNvPr id="31" name="Table 30"/>
          <p:cNvGraphicFramePr>
            <a:graphicFrameLocks noGrp="1"/>
          </p:cNvGraphicFramePr>
          <p:nvPr/>
        </p:nvGraphicFramePr>
        <p:xfrm>
          <a:off x="6553200" y="4419600"/>
          <a:ext cx="1143000" cy="370840"/>
        </p:xfrm>
        <a:graphic>
          <a:graphicData uri="http://schemas.openxmlformats.org/drawingml/2006/table">
            <a:tbl>
              <a:tblPr firstRow="1" bandRow="1">
                <a:tableStyleId>{5940675A-B579-460E-94D1-54222C63F5DA}</a:tableStyleId>
              </a:tblPr>
              <a:tblGrid>
                <a:gridCol w="381000"/>
                <a:gridCol w="381000"/>
                <a:gridCol w="381000"/>
              </a:tblGrid>
              <a:tr h="370840">
                <a:tc>
                  <a:txBody>
                    <a:bodyPr/>
                    <a:lstStyle/>
                    <a:p>
                      <a:endParaRPr lang="en-US" dirty="0"/>
                    </a:p>
                  </a:txBody>
                  <a:tcPr/>
                </a:tc>
                <a:tc>
                  <a:txBody>
                    <a:bodyPr/>
                    <a:lstStyle/>
                    <a:p>
                      <a:endParaRPr lang="en-US"/>
                    </a:p>
                  </a:txBody>
                  <a:tcPr/>
                </a:tc>
                <a:tc>
                  <a:txBody>
                    <a:bodyPr/>
                    <a:lstStyle/>
                    <a:p>
                      <a:r>
                        <a:rPr lang="en-US" dirty="0" smtClean="0"/>
                        <a:t>N</a:t>
                      </a:r>
                      <a:endParaRPr lang="en-US" dirty="0"/>
                    </a:p>
                  </a:txBody>
                  <a:tcPr/>
                </a:tc>
              </a:tr>
            </a:tbl>
          </a:graphicData>
        </a:graphic>
      </p:graphicFrame>
      <p:cxnSp>
        <p:nvCxnSpPr>
          <p:cNvPr id="33" name="Straight Arrow Connector 32"/>
          <p:cNvCxnSpPr/>
          <p:nvPr/>
        </p:nvCxnSpPr>
        <p:spPr>
          <a:xfrm>
            <a:off x="2438400" y="4648200"/>
            <a:ext cx="8382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4" name="Straight Arrow Connector 33"/>
          <p:cNvCxnSpPr/>
          <p:nvPr/>
        </p:nvCxnSpPr>
        <p:spPr>
          <a:xfrm>
            <a:off x="4267200" y="4648200"/>
            <a:ext cx="8382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5" name="Straight Arrow Connector 34"/>
          <p:cNvCxnSpPr/>
          <p:nvPr/>
        </p:nvCxnSpPr>
        <p:spPr>
          <a:xfrm>
            <a:off x="5943600" y="4648200"/>
            <a:ext cx="8382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3" name="Group 55"/>
          <p:cNvGrpSpPr/>
          <p:nvPr/>
        </p:nvGrpSpPr>
        <p:grpSpPr>
          <a:xfrm>
            <a:off x="1371600" y="3886200"/>
            <a:ext cx="2094931" cy="713096"/>
            <a:chOff x="1371600" y="3605283"/>
            <a:chExt cx="2094931" cy="994013"/>
          </a:xfrm>
        </p:grpSpPr>
        <p:cxnSp>
          <p:nvCxnSpPr>
            <p:cNvPr id="53" name="Straight Arrow Connector 52"/>
            <p:cNvCxnSpPr/>
            <p:nvPr/>
          </p:nvCxnSpPr>
          <p:spPr>
            <a:xfrm flipH="1">
              <a:off x="1371600" y="4191000"/>
              <a:ext cx="1137" cy="2240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5" name="Freeform 54"/>
            <p:cNvSpPr/>
            <p:nvPr/>
          </p:nvSpPr>
          <p:spPr>
            <a:xfrm>
              <a:off x="1378424" y="3605283"/>
              <a:ext cx="2088107" cy="994013"/>
            </a:xfrm>
            <a:custGeom>
              <a:avLst/>
              <a:gdLst>
                <a:gd name="connsiteX0" fmla="*/ 0 w 2088107"/>
                <a:gd name="connsiteY0" fmla="*/ 584580 h 994013"/>
                <a:gd name="connsiteX1" fmla="*/ 736979 w 2088107"/>
                <a:gd name="connsiteY1" fmla="*/ 38669 h 994013"/>
                <a:gd name="connsiteX2" fmla="*/ 1869743 w 2088107"/>
                <a:gd name="connsiteY2" fmla="*/ 816592 h 994013"/>
                <a:gd name="connsiteX3" fmla="*/ 2047164 w 2088107"/>
                <a:gd name="connsiteY3" fmla="*/ 994013 h 994013"/>
              </a:gdLst>
              <a:ahLst/>
              <a:cxnLst>
                <a:cxn ang="0">
                  <a:pos x="connsiteX0" y="connsiteY0"/>
                </a:cxn>
                <a:cxn ang="0">
                  <a:pos x="connsiteX1" y="connsiteY1"/>
                </a:cxn>
                <a:cxn ang="0">
                  <a:pos x="connsiteX2" y="connsiteY2"/>
                </a:cxn>
                <a:cxn ang="0">
                  <a:pos x="connsiteX3" y="connsiteY3"/>
                </a:cxn>
              </a:cxnLst>
              <a:rect l="l" t="t" r="r" b="b"/>
              <a:pathLst>
                <a:path w="2088107" h="994013">
                  <a:moveTo>
                    <a:pt x="0" y="584580"/>
                  </a:moveTo>
                  <a:cubicBezTo>
                    <a:pt x="212677" y="292290"/>
                    <a:pt x="425355" y="0"/>
                    <a:pt x="736979" y="38669"/>
                  </a:cubicBezTo>
                  <a:cubicBezTo>
                    <a:pt x="1048603" y="77338"/>
                    <a:pt x="1651379" y="657368"/>
                    <a:pt x="1869743" y="816592"/>
                  </a:cubicBezTo>
                  <a:cubicBezTo>
                    <a:pt x="2088107" y="975816"/>
                    <a:pt x="2067635" y="984914"/>
                    <a:pt x="2047164" y="994013"/>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4" name="Group 56"/>
          <p:cNvGrpSpPr/>
          <p:nvPr/>
        </p:nvGrpSpPr>
        <p:grpSpPr>
          <a:xfrm>
            <a:off x="3200400" y="3886200"/>
            <a:ext cx="2018731" cy="765413"/>
            <a:chOff x="1371600" y="3605283"/>
            <a:chExt cx="2094931" cy="994013"/>
          </a:xfrm>
        </p:grpSpPr>
        <p:cxnSp>
          <p:nvCxnSpPr>
            <p:cNvPr id="58" name="Straight Arrow Connector 57"/>
            <p:cNvCxnSpPr/>
            <p:nvPr/>
          </p:nvCxnSpPr>
          <p:spPr>
            <a:xfrm flipH="1">
              <a:off x="1371600" y="4191000"/>
              <a:ext cx="1137" cy="224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9" name="Freeform 58"/>
            <p:cNvSpPr/>
            <p:nvPr/>
          </p:nvSpPr>
          <p:spPr>
            <a:xfrm>
              <a:off x="1378424" y="3605283"/>
              <a:ext cx="2088107" cy="994013"/>
            </a:xfrm>
            <a:custGeom>
              <a:avLst/>
              <a:gdLst>
                <a:gd name="connsiteX0" fmla="*/ 0 w 2088107"/>
                <a:gd name="connsiteY0" fmla="*/ 584580 h 994013"/>
                <a:gd name="connsiteX1" fmla="*/ 736979 w 2088107"/>
                <a:gd name="connsiteY1" fmla="*/ 38669 h 994013"/>
                <a:gd name="connsiteX2" fmla="*/ 1869743 w 2088107"/>
                <a:gd name="connsiteY2" fmla="*/ 816592 h 994013"/>
                <a:gd name="connsiteX3" fmla="*/ 2047164 w 2088107"/>
                <a:gd name="connsiteY3" fmla="*/ 994013 h 994013"/>
              </a:gdLst>
              <a:ahLst/>
              <a:cxnLst>
                <a:cxn ang="0">
                  <a:pos x="connsiteX0" y="connsiteY0"/>
                </a:cxn>
                <a:cxn ang="0">
                  <a:pos x="connsiteX1" y="connsiteY1"/>
                </a:cxn>
                <a:cxn ang="0">
                  <a:pos x="connsiteX2" y="connsiteY2"/>
                </a:cxn>
                <a:cxn ang="0">
                  <a:pos x="connsiteX3" y="connsiteY3"/>
                </a:cxn>
              </a:cxnLst>
              <a:rect l="l" t="t" r="r" b="b"/>
              <a:pathLst>
                <a:path w="2088107" h="994013">
                  <a:moveTo>
                    <a:pt x="0" y="584580"/>
                  </a:moveTo>
                  <a:cubicBezTo>
                    <a:pt x="212677" y="292290"/>
                    <a:pt x="425355" y="0"/>
                    <a:pt x="736979" y="38669"/>
                  </a:cubicBezTo>
                  <a:cubicBezTo>
                    <a:pt x="1048603" y="77338"/>
                    <a:pt x="1651379" y="657368"/>
                    <a:pt x="1869743" y="816592"/>
                  </a:cubicBezTo>
                  <a:cubicBezTo>
                    <a:pt x="2088107" y="975816"/>
                    <a:pt x="2067635" y="984914"/>
                    <a:pt x="2047164" y="994013"/>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5" name="Group 59"/>
          <p:cNvGrpSpPr/>
          <p:nvPr/>
        </p:nvGrpSpPr>
        <p:grpSpPr>
          <a:xfrm>
            <a:off x="5029200" y="3886200"/>
            <a:ext cx="1790131" cy="689213"/>
            <a:chOff x="1371600" y="3605283"/>
            <a:chExt cx="2094931" cy="994013"/>
          </a:xfrm>
        </p:grpSpPr>
        <p:cxnSp>
          <p:nvCxnSpPr>
            <p:cNvPr id="61" name="Straight Arrow Connector 60"/>
            <p:cNvCxnSpPr/>
            <p:nvPr/>
          </p:nvCxnSpPr>
          <p:spPr>
            <a:xfrm flipH="1">
              <a:off x="1371600" y="4191000"/>
              <a:ext cx="1137" cy="2240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2" name="Freeform 61"/>
            <p:cNvSpPr/>
            <p:nvPr/>
          </p:nvSpPr>
          <p:spPr>
            <a:xfrm>
              <a:off x="1378424" y="3605283"/>
              <a:ext cx="2088107" cy="994013"/>
            </a:xfrm>
            <a:custGeom>
              <a:avLst/>
              <a:gdLst>
                <a:gd name="connsiteX0" fmla="*/ 0 w 2088107"/>
                <a:gd name="connsiteY0" fmla="*/ 584580 h 994013"/>
                <a:gd name="connsiteX1" fmla="*/ 736979 w 2088107"/>
                <a:gd name="connsiteY1" fmla="*/ 38669 h 994013"/>
                <a:gd name="connsiteX2" fmla="*/ 1869743 w 2088107"/>
                <a:gd name="connsiteY2" fmla="*/ 816592 h 994013"/>
                <a:gd name="connsiteX3" fmla="*/ 2047164 w 2088107"/>
                <a:gd name="connsiteY3" fmla="*/ 994013 h 994013"/>
              </a:gdLst>
              <a:ahLst/>
              <a:cxnLst>
                <a:cxn ang="0">
                  <a:pos x="connsiteX0" y="connsiteY0"/>
                </a:cxn>
                <a:cxn ang="0">
                  <a:pos x="connsiteX1" y="connsiteY1"/>
                </a:cxn>
                <a:cxn ang="0">
                  <a:pos x="connsiteX2" y="connsiteY2"/>
                </a:cxn>
                <a:cxn ang="0">
                  <a:pos x="connsiteX3" y="connsiteY3"/>
                </a:cxn>
              </a:cxnLst>
              <a:rect l="l" t="t" r="r" b="b"/>
              <a:pathLst>
                <a:path w="2088107" h="994013">
                  <a:moveTo>
                    <a:pt x="0" y="584580"/>
                  </a:moveTo>
                  <a:cubicBezTo>
                    <a:pt x="212677" y="292290"/>
                    <a:pt x="425355" y="0"/>
                    <a:pt x="736979" y="38669"/>
                  </a:cubicBezTo>
                  <a:cubicBezTo>
                    <a:pt x="1048603" y="77338"/>
                    <a:pt x="1651379" y="657368"/>
                    <a:pt x="1869743" y="816592"/>
                  </a:cubicBezTo>
                  <a:cubicBezTo>
                    <a:pt x="2088107" y="975816"/>
                    <a:pt x="2067635" y="984914"/>
                    <a:pt x="2047164" y="994013"/>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6" name="Group 43"/>
          <p:cNvGrpSpPr/>
          <p:nvPr/>
        </p:nvGrpSpPr>
        <p:grpSpPr>
          <a:xfrm>
            <a:off x="7620000" y="4572000"/>
            <a:ext cx="838200" cy="1143000"/>
            <a:chOff x="304800" y="4572000"/>
            <a:chExt cx="381000" cy="1143000"/>
          </a:xfrm>
        </p:grpSpPr>
        <p:cxnSp>
          <p:nvCxnSpPr>
            <p:cNvPr id="36" name="Straight Connector 35"/>
            <p:cNvCxnSpPr/>
            <p:nvPr/>
          </p:nvCxnSpPr>
          <p:spPr>
            <a:xfrm flipV="1">
              <a:off x="685800" y="4572000"/>
              <a:ext cx="0" cy="1143000"/>
            </a:xfrm>
            <a:prstGeom prst="line">
              <a:avLst/>
            </a:prstGeom>
          </p:spPr>
          <p:style>
            <a:lnRef idx="2">
              <a:schemeClr val="accent4"/>
            </a:lnRef>
            <a:fillRef idx="0">
              <a:schemeClr val="accent4"/>
            </a:fillRef>
            <a:effectRef idx="1">
              <a:schemeClr val="accent4"/>
            </a:effectRef>
            <a:fontRef idx="minor">
              <a:schemeClr val="tx1"/>
            </a:fontRef>
          </p:style>
        </p:cxnSp>
        <p:cxnSp>
          <p:nvCxnSpPr>
            <p:cNvPr id="37" name="Straight Arrow Connector 36"/>
            <p:cNvCxnSpPr/>
            <p:nvPr/>
          </p:nvCxnSpPr>
          <p:spPr>
            <a:xfrm flipH="1">
              <a:off x="304800" y="4572000"/>
              <a:ext cx="381000"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grpSp>
      <p:graphicFrame>
        <p:nvGraphicFramePr>
          <p:cNvPr id="40" name="Table 39"/>
          <p:cNvGraphicFramePr>
            <a:graphicFrameLocks noGrp="1"/>
          </p:cNvGraphicFramePr>
          <p:nvPr/>
        </p:nvGraphicFramePr>
        <p:xfrm>
          <a:off x="8077200" y="5725160"/>
          <a:ext cx="838200" cy="370840"/>
        </p:xfrm>
        <a:graphic>
          <a:graphicData uri="http://schemas.openxmlformats.org/drawingml/2006/table">
            <a:tbl>
              <a:tblPr firstRow="1" bandRow="1">
                <a:tableStyleId>{5940675A-B579-460E-94D1-54222C63F5DA}</a:tableStyleId>
              </a:tblPr>
              <a:tblGrid>
                <a:gridCol w="838200"/>
              </a:tblGrid>
              <a:tr h="370840">
                <a:tc>
                  <a:txBody>
                    <a:bodyPr/>
                    <a:lstStyle/>
                    <a:p>
                      <a:r>
                        <a:rPr lang="en-US" dirty="0" smtClean="0"/>
                        <a:t>END</a:t>
                      </a:r>
                      <a:endParaRPr lang="en-US"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Creating a doubly linked list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7" name="TextBox 6"/>
          <p:cNvSpPr txBox="1"/>
          <p:nvPr/>
        </p:nvSpPr>
        <p:spPr>
          <a:xfrm>
            <a:off x="304800" y="914400"/>
            <a:ext cx="8610600" cy="2169825"/>
          </a:xfrm>
          <a:prstGeom prst="rect">
            <a:avLst/>
          </a:prstGeom>
          <a:noFill/>
        </p:spPr>
        <p:txBody>
          <a:bodyPr wrap="square" rtlCol="0">
            <a:spAutoFit/>
          </a:bodyPr>
          <a:lstStyle/>
          <a:p>
            <a:pPr>
              <a:lnSpc>
                <a:spcPct val="150000"/>
              </a:lnSpc>
            </a:pPr>
            <a:r>
              <a:rPr lang="en-US" dirty="0" smtClean="0"/>
              <a:t>This function creates an empty linked list and START is a pointer pointing to created list.</a:t>
            </a:r>
          </a:p>
          <a:p>
            <a:pPr marL="342900" indent="-342900">
              <a:lnSpc>
                <a:spcPct val="150000"/>
              </a:lnSpc>
            </a:pPr>
            <a:r>
              <a:rPr lang="en-US" b="1" i="1" dirty="0" smtClean="0"/>
              <a:t>Algorithm </a:t>
            </a:r>
            <a:r>
              <a:rPr lang="en-US" b="1" i="1" dirty="0" err="1" smtClean="0"/>
              <a:t>Create_DList</a:t>
            </a:r>
            <a:r>
              <a:rPr lang="en-US" b="1" i="1" dirty="0" smtClean="0"/>
              <a:t>()</a:t>
            </a:r>
            <a:r>
              <a:rPr lang="en-US" dirty="0" smtClean="0"/>
              <a:t> – </a:t>
            </a:r>
          </a:p>
          <a:p>
            <a:pPr marL="342900" indent="-342900">
              <a:lnSpc>
                <a:spcPct val="150000"/>
              </a:lnSpc>
              <a:buAutoNum type="arabicPeriod"/>
            </a:pPr>
            <a:r>
              <a:rPr lang="en-US" dirty="0" smtClean="0"/>
              <a:t>Node START, LAST </a:t>
            </a:r>
          </a:p>
          <a:p>
            <a:pPr marL="342900" indent="-342900">
              <a:lnSpc>
                <a:spcPct val="150000"/>
              </a:lnSpc>
              <a:buAutoNum type="arabicPeriod"/>
            </a:pPr>
            <a:r>
              <a:rPr lang="en-US" dirty="0" smtClean="0"/>
              <a:t>START= </a:t>
            </a:r>
            <a:r>
              <a:rPr lang="en-US" i="1" dirty="0" smtClean="0"/>
              <a:t>NULL</a:t>
            </a:r>
            <a:r>
              <a:rPr lang="en-US" dirty="0" smtClean="0"/>
              <a:t> </a:t>
            </a:r>
          </a:p>
          <a:p>
            <a:pPr marL="342900" indent="-342900">
              <a:lnSpc>
                <a:spcPct val="150000"/>
              </a:lnSpc>
              <a:buAutoNum type="arabicPeriod"/>
            </a:pPr>
            <a:r>
              <a:rPr lang="en-US" dirty="0" smtClean="0"/>
              <a:t>END = </a:t>
            </a:r>
            <a:r>
              <a:rPr lang="en-US" i="1" dirty="0" smtClean="0"/>
              <a:t>NULL</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Traversing of Doubly linked list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7" name="TextBox 6"/>
          <p:cNvSpPr txBox="1"/>
          <p:nvPr/>
        </p:nvSpPr>
        <p:spPr>
          <a:xfrm>
            <a:off x="228600" y="685800"/>
            <a:ext cx="8763000" cy="1615827"/>
          </a:xfrm>
          <a:prstGeom prst="rect">
            <a:avLst/>
          </a:prstGeom>
          <a:noFill/>
        </p:spPr>
        <p:txBody>
          <a:bodyPr wrap="square" rtlCol="0">
            <a:spAutoFit/>
          </a:bodyPr>
          <a:lstStyle/>
          <a:p>
            <a:pPr>
              <a:lnSpc>
                <a:spcPct val="150000"/>
              </a:lnSpc>
            </a:pPr>
            <a:r>
              <a:rPr lang="en-US" dirty="0" smtClean="0"/>
              <a:t>This function visits each node of linked list only once. Temp is a temporary pointer to node. START and END are the pointers pointing to starting of list and end of list respectively.</a:t>
            </a:r>
          </a:p>
          <a:p>
            <a:pPr marL="342900" indent="-342900">
              <a:lnSpc>
                <a:spcPct val="150000"/>
              </a:lnSpc>
              <a:buAutoNum type="arabicPeriod"/>
            </a:pPr>
            <a:endParaRPr lang="en-US" i="1" dirty="0" smtClean="0"/>
          </a:p>
          <a:p>
            <a:endParaRPr lang="en-US" dirty="0"/>
          </a:p>
        </p:txBody>
      </p:sp>
      <p:sp>
        <p:nvSpPr>
          <p:cNvPr id="8" name="TextBox 7"/>
          <p:cNvSpPr txBox="1"/>
          <p:nvPr/>
        </p:nvSpPr>
        <p:spPr>
          <a:xfrm>
            <a:off x="304800" y="1676400"/>
            <a:ext cx="8382000" cy="2031325"/>
          </a:xfrm>
          <a:prstGeom prst="rect">
            <a:avLst/>
          </a:prstGeom>
          <a:solidFill>
            <a:schemeClr val="bg1">
              <a:lumMod val="85000"/>
            </a:schemeClr>
          </a:solidFill>
        </p:spPr>
        <p:txBody>
          <a:bodyPr wrap="square" rtlCol="0">
            <a:spAutoFit/>
          </a:bodyPr>
          <a:lstStyle/>
          <a:p>
            <a:pPr marL="342900" indent="-342900"/>
            <a:r>
              <a:rPr lang="en-US" b="1" i="1" dirty="0" smtClean="0"/>
              <a:t>Algorithm </a:t>
            </a:r>
            <a:r>
              <a:rPr lang="en-US" b="1" i="1" dirty="0" err="1" smtClean="0"/>
              <a:t>Traverse_DList</a:t>
            </a:r>
            <a:r>
              <a:rPr lang="en-US" b="1" i="1" dirty="0" smtClean="0"/>
              <a:t>(START, END)</a:t>
            </a:r>
            <a:r>
              <a:rPr lang="en-US" dirty="0" smtClean="0"/>
              <a:t> – </a:t>
            </a:r>
          </a:p>
          <a:p>
            <a:pPr marL="342900" indent="-342900">
              <a:buAutoNum type="arabicPeriod"/>
            </a:pPr>
            <a:r>
              <a:rPr lang="en-US" dirty="0" smtClean="0"/>
              <a:t>Node Temp</a:t>
            </a:r>
          </a:p>
          <a:p>
            <a:pPr marL="342900" indent="-342900">
              <a:buAutoNum type="arabicPeriod"/>
            </a:pPr>
            <a:r>
              <a:rPr lang="en-US" dirty="0" smtClean="0"/>
              <a:t>Temp = START</a:t>
            </a:r>
          </a:p>
          <a:p>
            <a:pPr marL="342900" indent="-342900">
              <a:buAutoNum type="arabicPeriod"/>
            </a:pPr>
            <a:r>
              <a:rPr lang="en-US" dirty="0" smtClean="0"/>
              <a:t>While (Temp != </a:t>
            </a:r>
            <a:r>
              <a:rPr lang="en-US" i="1" dirty="0" smtClean="0"/>
              <a:t>NULL</a:t>
            </a:r>
            <a:r>
              <a:rPr lang="en-US" dirty="0" smtClean="0"/>
              <a:t>) 		</a:t>
            </a:r>
          </a:p>
          <a:p>
            <a:pPr marL="342900" indent="-342900">
              <a:buAutoNum type="arabicPeriod"/>
            </a:pPr>
            <a:r>
              <a:rPr lang="en-US" dirty="0" smtClean="0"/>
              <a:t> 	Print Temp -&gt; INFO 	</a:t>
            </a:r>
          </a:p>
          <a:p>
            <a:pPr marL="342900" indent="-342900">
              <a:buAutoNum type="arabicPeriod"/>
            </a:pPr>
            <a:r>
              <a:rPr lang="en-US" dirty="0" smtClean="0"/>
              <a:t> 	Temp = Temp -&gt; NEXT</a:t>
            </a:r>
            <a:endParaRPr lang="en-US" i="1" dirty="0" smtClean="0"/>
          </a:p>
          <a:p>
            <a:pPr marL="342900" indent="-342900"/>
            <a:endParaRPr lang="en-US" dirty="0" smtClean="0"/>
          </a:p>
        </p:txBody>
      </p:sp>
      <p:sp>
        <p:nvSpPr>
          <p:cNvPr id="9" name="TextBox 8"/>
          <p:cNvSpPr txBox="1"/>
          <p:nvPr/>
        </p:nvSpPr>
        <p:spPr>
          <a:xfrm>
            <a:off x="304800" y="4572000"/>
            <a:ext cx="8382000" cy="1754326"/>
          </a:xfrm>
          <a:prstGeom prst="rect">
            <a:avLst/>
          </a:prstGeom>
          <a:solidFill>
            <a:schemeClr val="bg1">
              <a:lumMod val="85000"/>
            </a:schemeClr>
          </a:solidFill>
        </p:spPr>
        <p:txBody>
          <a:bodyPr wrap="square" rtlCol="0">
            <a:spAutoFit/>
          </a:bodyPr>
          <a:lstStyle/>
          <a:p>
            <a:pPr marL="342900" indent="-342900">
              <a:buAutoNum type="arabicPeriod"/>
            </a:pPr>
            <a:r>
              <a:rPr lang="en-US" dirty="0" smtClean="0"/>
              <a:t>Node Temp</a:t>
            </a:r>
          </a:p>
          <a:p>
            <a:pPr marL="342900" indent="-342900">
              <a:buAutoNum type="arabicPeriod"/>
            </a:pPr>
            <a:r>
              <a:rPr lang="en-US" dirty="0" smtClean="0"/>
              <a:t>Temp = END</a:t>
            </a:r>
          </a:p>
          <a:p>
            <a:pPr marL="342900" indent="-342900">
              <a:buAutoNum type="arabicPeriod"/>
            </a:pPr>
            <a:r>
              <a:rPr lang="en-US" dirty="0" smtClean="0"/>
              <a:t>While (Temp != </a:t>
            </a:r>
            <a:r>
              <a:rPr lang="en-US" i="1" dirty="0" smtClean="0"/>
              <a:t>NULL</a:t>
            </a:r>
            <a:r>
              <a:rPr lang="en-US" dirty="0" smtClean="0"/>
              <a:t>) 		</a:t>
            </a:r>
          </a:p>
          <a:p>
            <a:pPr marL="342900" indent="-342900">
              <a:buAutoNum type="arabicPeriod"/>
            </a:pPr>
            <a:r>
              <a:rPr lang="en-US" dirty="0" smtClean="0"/>
              <a:t> 	Print Temp -&gt; INFO 	</a:t>
            </a:r>
          </a:p>
          <a:p>
            <a:pPr marL="342900" indent="-342900">
              <a:buAutoNum type="arabicPeriod"/>
            </a:pPr>
            <a:r>
              <a:rPr lang="en-US" dirty="0" smtClean="0"/>
              <a:t> 	Temp = Temp -&gt; PREV</a:t>
            </a:r>
            <a:endParaRPr lang="en-US" i="1" dirty="0" smtClean="0"/>
          </a:p>
          <a:p>
            <a:pPr marL="342900" indent="-342900"/>
            <a:endParaRPr lang="en-US" dirty="0" smtClean="0"/>
          </a:p>
        </p:txBody>
      </p:sp>
      <p:sp>
        <p:nvSpPr>
          <p:cNvPr id="10" name="TextBox 9"/>
          <p:cNvSpPr txBox="1"/>
          <p:nvPr/>
        </p:nvSpPr>
        <p:spPr>
          <a:xfrm>
            <a:off x="381000" y="3657600"/>
            <a:ext cx="2819400" cy="707886"/>
          </a:xfrm>
          <a:prstGeom prst="rect">
            <a:avLst/>
          </a:prstGeom>
          <a:noFill/>
        </p:spPr>
        <p:txBody>
          <a:bodyPr wrap="square" rtlCol="0">
            <a:spAutoFit/>
          </a:bodyPr>
          <a:lstStyle/>
          <a:p>
            <a:endParaRPr lang="en-US" sz="2000" dirty="0" smtClean="0">
              <a:solidFill>
                <a:srgbClr val="FF0000"/>
              </a:solidFill>
            </a:endParaRPr>
          </a:p>
          <a:p>
            <a:r>
              <a:rPr lang="en-US" sz="2000" dirty="0" smtClean="0">
                <a:solidFill>
                  <a:srgbClr val="FF0000"/>
                </a:solidFill>
              </a:rPr>
              <a:t>OR (from last to first) </a:t>
            </a:r>
            <a:endParaRPr 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Insertion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7" name="TextBox 6"/>
          <p:cNvSpPr txBox="1"/>
          <p:nvPr/>
        </p:nvSpPr>
        <p:spPr>
          <a:xfrm>
            <a:off x="228600" y="685800"/>
            <a:ext cx="8610600" cy="3277820"/>
          </a:xfrm>
          <a:prstGeom prst="rect">
            <a:avLst/>
          </a:prstGeom>
          <a:noFill/>
        </p:spPr>
        <p:txBody>
          <a:bodyPr wrap="square" rtlCol="0">
            <a:spAutoFit/>
          </a:bodyPr>
          <a:lstStyle/>
          <a:p>
            <a:pPr>
              <a:lnSpc>
                <a:spcPct val="150000"/>
              </a:lnSpc>
            </a:pPr>
            <a:r>
              <a:rPr lang="en-US" dirty="0" smtClean="0"/>
              <a:t>Four ways to insert a node into doubly linked list –</a:t>
            </a:r>
          </a:p>
          <a:p>
            <a:pPr marL="342900" indent="-342900">
              <a:lnSpc>
                <a:spcPct val="150000"/>
              </a:lnSpc>
              <a:buAutoNum type="arabicPeriod"/>
            </a:pPr>
            <a:r>
              <a:rPr lang="en-US" b="1" i="1" dirty="0" smtClean="0"/>
              <a:t>Insert at beginning</a:t>
            </a:r>
          </a:p>
          <a:p>
            <a:pPr marL="342900" indent="-342900">
              <a:lnSpc>
                <a:spcPct val="150000"/>
              </a:lnSpc>
              <a:buAutoNum type="arabicPeriod"/>
            </a:pPr>
            <a:r>
              <a:rPr lang="en-US" b="1" i="1" dirty="0" smtClean="0"/>
              <a:t>Insert after specified location</a:t>
            </a:r>
          </a:p>
          <a:p>
            <a:pPr marL="342900" indent="-342900">
              <a:lnSpc>
                <a:spcPct val="150000"/>
              </a:lnSpc>
              <a:buAutoNum type="arabicPeriod"/>
            </a:pPr>
            <a:r>
              <a:rPr lang="en-US" b="1" i="1" dirty="0" smtClean="0"/>
              <a:t>Insert before specified location </a:t>
            </a:r>
          </a:p>
          <a:p>
            <a:pPr marL="342900" indent="-342900">
              <a:lnSpc>
                <a:spcPct val="150000"/>
              </a:lnSpc>
              <a:buAutoNum type="arabicPeriod"/>
            </a:pPr>
            <a:r>
              <a:rPr lang="en-US" b="1" i="1" dirty="0" smtClean="0"/>
              <a:t>Insert at the end (also known as appending)</a:t>
            </a:r>
          </a:p>
          <a:p>
            <a:pPr>
              <a:lnSpc>
                <a:spcPct val="150000"/>
              </a:lnSpc>
            </a:pPr>
            <a:endParaRPr lang="en-US" b="1" i="1" dirty="0" smtClean="0"/>
          </a:p>
          <a:p>
            <a:pPr marL="342900" indent="-342900">
              <a:lnSpc>
                <a:spcPct val="150000"/>
              </a:lnSpc>
              <a:buAutoNum type="arabicPeriod"/>
            </a:pPr>
            <a:endParaRPr lang="en-US" i="1" dirty="0" smtClean="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Insertion at beginning of Doubly linked list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7" name="TextBox 6"/>
          <p:cNvSpPr txBox="1"/>
          <p:nvPr/>
        </p:nvSpPr>
        <p:spPr>
          <a:xfrm>
            <a:off x="228600" y="685800"/>
            <a:ext cx="8610600" cy="1295868"/>
          </a:xfrm>
          <a:prstGeom prst="rect">
            <a:avLst/>
          </a:prstGeom>
          <a:noFill/>
        </p:spPr>
        <p:txBody>
          <a:bodyPr wrap="square" rtlCol="0">
            <a:spAutoFit/>
          </a:bodyPr>
          <a:lstStyle/>
          <a:p>
            <a:pPr algn="just">
              <a:lnSpc>
                <a:spcPct val="150000"/>
              </a:lnSpc>
            </a:pPr>
            <a:r>
              <a:rPr lang="en-US" dirty="0" smtClean="0"/>
              <a:t>This function add the node at the starting of linked list. </a:t>
            </a:r>
            <a:r>
              <a:rPr lang="en-US" dirty="0" err="1" smtClean="0"/>
              <a:t>New_node</a:t>
            </a:r>
            <a:r>
              <a:rPr lang="en-US" dirty="0" smtClean="0"/>
              <a:t> is temporary pointer to node to be inserted into list. START is the pointer pointing to starting of list and info is the information of node.  </a:t>
            </a:r>
            <a:endParaRPr lang="en-US" dirty="0"/>
          </a:p>
        </p:txBody>
      </p:sp>
      <p:sp>
        <p:nvSpPr>
          <p:cNvPr id="8" name="TextBox 7"/>
          <p:cNvSpPr txBox="1"/>
          <p:nvPr/>
        </p:nvSpPr>
        <p:spPr>
          <a:xfrm>
            <a:off x="304800" y="1981200"/>
            <a:ext cx="8382000" cy="2585323"/>
          </a:xfrm>
          <a:prstGeom prst="rect">
            <a:avLst/>
          </a:prstGeom>
          <a:solidFill>
            <a:schemeClr val="bg1">
              <a:lumMod val="85000"/>
            </a:schemeClr>
          </a:solidFill>
        </p:spPr>
        <p:txBody>
          <a:bodyPr wrap="square" rtlCol="0">
            <a:spAutoFit/>
          </a:bodyPr>
          <a:lstStyle/>
          <a:p>
            <a:pPr marL="342900" indent="-342900"/>
            <a:r>
              <a:rPr lang="en-US" b="1" i="1" dirty="0" smtClean="0"/>
              <a:t>Algorithm </a:t>
            </a:r>
            <a:r>
              <a:rPr lang="en-US" b="1" i="1" dirty="0" err="1" smtClean="0"/>
              <a:t>InsertBeg_DList</a:t>
            </a:r>
            <a:r>
              <a:rPr lang="en-US" b="1" i="1" dirty="0" smtClean="0"/>
              <a:t>(START, info)</a:t>
            </a:r>
            <a:r>
              <a:rPr lang="en-US" dirty="0" smtClean="0"/>
              <a:t> – </a:t>
            </a:r>
          </a:p>
          <a:p>
            <a:pPr marL="342900" indent="-342900">
              <a:buAutoNum type="arabicPeriod"/>
            </a:pPr>
            <a:r>
              <a:rPr lang="en-US" b="1" dirty="0" smtClean="0"/>
              <a:t>Node </a:t>
            </a:r>
            <a:r>
              <a:rPr lang="en-US" b="1" dirty="0" err="1" smtClean="0"/>
              <a:t>New_node</a:t>
            </a:r>
            <a:r>
              <a:rPr lang="en-US" b="1" dirty="0" smtClean="0"/>
              <a:t> </a:t>
            </a:r>
          </a:p>
          <a:p>
            <a:pPr marL="342900" indent="-342900">
              <a:buAutoNum type="arabicPeriod"/>
            </a:pPr>
            <a:r>
              <a:rPr lang="en-US" b="1" dirty="0" err="1" smtClean="0"/>
              <a:t>New_node</a:t>
            </a:r>
            <a:r>
              <a:rPr lang="en-US" b="1" dirty="0" smtClean="0"/>
              <a:t> = Allocate memory</a:t>
            </a:r>
          </a:p>
          <a:p>
            <a:pPr marL="342900" indent="-342900">
              <a:buAutoNum type="arabicPeriod"/>
            </a:pPr>
            <a:r>
              <a:rPr lang="en-US" b="1" dirty="0" err="1" smtClean="0"/>
              <a:t>New_node</a:t>
            </a:r>
            <a:r>
              <a:rPr lang="en-US" b="1" dirty="0" smtClean="0"/>
              <a:t> -&gt; INFO =info</a:t>
            </a:r>
          </a:p>
          <a:p>
            <a:pPr marL="342900" indent="-342900">
              <a:buAutoNum type="arabicPeriod"/>
            </a:pPr>
            <a:r>
              <a:rPr lang="en-US" b="1" dirty="0" err="1" smtClean="0"/>
              <a:t>New_node</a:t>
            </a:r>
            <a:r>
              <a:rPr lang="en-US" b="1" dirty="0" smtClean="0"/>
              <a:t> -&gt; NEXT = </a:t>
            </a:r>
            <a:r>
              <a:rPr lang="en-US" b="1" i="1" dirty="0" smtClean="0"/>
              <a:t>START</a:t>
            </a:r>
          </a:p>
          <a:p>
            <a:pPr marL="342900" indent="-342900">
              <a:buAutoNum type="arabicPeriod"/>
            </a:pPr>
            <a:r>
              <a:rPr lang="en-US" b="1" dirty="0" err="1" smtClean="0"/>
              <a:t>New_node</a:t>
            </a:r>
            <a:r>
              <a:rPr lang="en-US" b="1" dirty="0" smtClean="0"/>
              <a:t> -&gt;PREV </a:t>
            </a:r>
            <a:r>
              <a:rPr lang="en-US" b="1" i="1" dirty="0" smtClean="0"/>
              <a:t>= NULL</a:t>
            </a:r>
          </a:p>
          <a:p>
            <a:pPr marL="342900" indent="-342900">
              <a:buAutoNum type="arabicPeriod"/>
            </a:pPr>
            <a:r>
              <a:rPr lang="en-US" b="1" dirty="0" smtClean="0"/>
              <a:t>If  START!=NULL   </a:t>
            </a:r>
            <a:r>
              <a:rPr lang="en-US" b="1" dirty="0" smtClean="0">
                <a:solidFill>
                  <a:srgbClr val="FF0000"/>
                </a:solidFill>
              </a:rPr>
              <a:t>//  linked list is not empty</a:t>
            </a:r>
          </a:p>
          <a:p>
            <a:pPr marL="342900" indent="-342900">
              <a:buAutoNum type="arabicPeriod"/>
            </a:pPr>
            <a:r>
              <a:rPr lang="en-US" b="1" i="1" dirty="0" smtClean="0"/>
              <a:t>       </a:t>
            </a:r>
            <a:r>
              <a:rPr lang="en-US" b="1" dirty="0" smtClean="0"/>
              <a:t>START -&gt; PREV=  </a:t>
            </a:r>
            <a:r>
              <a:rPr lang="en-US" b="1" dirty="0" err="1" smtClean="0"/>
              <a:t>New_node</a:t>
            </a:r>
            <a:r>
              <a:rPr lang="en-US" b="1" dirty="0" smtClean="0"/>
              <a:t> </a:t>
            </a:r>
          </a:p>
          <a:p>
            <a:pPr marL="342900" indent="-342900">
              <a:buAutoNum type="arabicPeriod"/>
            </a:pPr>
            <a:r>
              <a:rPr lang="en-US" b="1" dirty="0" smtClean="0"/>
              <a:t>START = </a:t>
            </a:r>
            <a:r>
              <a:rPr lang="en-US" b="1" dirty="0" err="1" smtClean="0"/>
              <a:t>New_node</a:t>
            </a:r>
            <a:r>
              <a:rPr lang="en-US" b="1"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Insertion after specified location of doubly linked list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7" name="TextBox 6"/>
          <p:cNvSpPr txBox="1"/>
          <p:nvPr/>
        </p:nvSpPr>
        <p:spPr>
          <a:xfrm>
            <a:off x="228600" y="685800"/>
            <a:ext cx="8610600" cy="1711366"/>
          </a:xfrm>
          <a:prstGeom prst="rect">
            <a:avLst/>
          </a:prstGeom>
          <a:noFill/>
        </p:spPr>
        <p:txBody>
          <a:bodyPr wrap="square" rtlCol="0">
            <a:spAutoFit/>
          </a:bodyPr>
          <a:lstStyle/>
          <a:p>
            <a:pPr algn="just">
              <a:lnSpc>
                <a:spcPct val="150000"/>
              </a:lnSpc>
            </a:pPr>
            <a:r>
              <a:rPr lang="en-US" dirty="0" smtClean="0"/>
              <a:t>This function add the node after the specified location of linked list. Temp and Temp1 are temporary pointers. START is the pointer pointing to starting of list and info is the information of node. Loc is the numbered location after which node is to be inserted. </a:t>
            </a:r>
            <a:r>
              <a:rPr lang="en-US" dirty="0" err="1" smtClean="0"/>
              <a:t>i</a:t>
            </a:r>
            <a:r>
              <a:rPr lang="en-US" dirty="0" smtClean="0"/>
              <a:t> is a loop variable.  </a:t>
            </a:r>
            <a:endParaRPr lang="en-US" dirty="0"/>
          </a:p>
        </p:txBody>
      </p:sp>
      <p:sp>
        <p:nvSpPr>
          <p:cNvPr id="8" name="TextBox 7"/>
          <p:cNvSpPr txBox="1"/>
          <p:nvPr/>
        </p:nvSpPr>
        <p:spPr>
          <a:xfrm>
            <a:off x="304800" y="2362200"/>
            <a:ext cx="8382000" cy="3693319"/>
          </a:xfrm>
          <a:prstGeom prst="rect">
            <a:avLst/>
          </a:prstGeom>
          <a:solidFill>
            <a:schemeClr val="bg1">
              <a:lumMod val="85000"/>
            </a:schemeClr>
          </a:solidFill>
        </p:spPr>
        <p:txBody>
          <a:bodyPr wrap="square" rtlCol="0">
            <a:spAutoFit/>
          </a:bodyPr>
          <a:lstStyle/>
          <a:p>
            <a:pPr marL="342900" indent="-342900"/>
            <a:r>
              <a:rPr lang="en-US" b="1" i="1" dirty="0" smtClean="0"/>
              <a:t>Algorithm </a:t>
            </a:r>
            <a:r>
              <a:rPr lang="en-US" b="1" i="1" dirty="0" err="1" smtClean="0"/>
              <a:t>InsertAfter_DList</a:t>
            </a:r>
            <a:r>
              <a:rPr lang="en-US" b="1" i="1" dirty="0" smtClean="0"/>
              <a:t>(START, info, Loc)</a:t>
            </a:r>
            <a:r>
              <a:rPr lang="en-US" dirty="0" smtClean="0"/>
              <a:t> – </a:t>
            </a:r>
          </a:p>
          <a:p>
            <a:pPr marL="342900" indent="-342900">
              <a:buAutoNum type="arabicPeriod"/>
            </a:pPr>
            <a:r>
              <a:rPr lang="en-US" b="1" dirty="0" smtClean="0"/>
              <a:t>Node Temp, </a:t>
            </a:r>
            <a:r>
              <a:rPr lang="en-US" b="1" dirty="0" err="1" smtClean="0"/>
              <a:t>New_node</a:t>
            </a:r>
            <a:endParaRPr lang="en-US" b="1" dirty="0" smtClean="0"/>
          </a:p>
          <a:p>
            <a:pPr marL="342900" indent="-342900">
              <a:buAutoNum type="arabicPeriod"/>
            </a:pPr>
            <a:r>
              <a:rPr lang="en-US" b="1" dirty="0" smtClean="0"/>
              <a:t>Temp = START</a:t>
            </a:r>
          </a:p>
          <a:p>
            <a:pPr marL="342900" indent="-342900">
              <a:buAutoNum type="arabicPeriod"/>
            </a:pPr>
            <a:r>
              <a:rPr lang="en-US" b="1" dirty="0" smtClean="0"/>
              <a:t>For </a:t>
            </a:r>
            <a:r>
              <a:rPr lang="en-US" b="1" dirty="0" err="1" smtClean="0"/>
              <a:t>i</a:t>
            </a:r>
            <a:r>
              <a:rPr lang="en-US" b="1" dirty="0" smtClean="0"/>
              <a:t>=1 to Loc-1</a:t>
            </a:r>
          </a:p>
          <a:p>
            <a:pPr marL="342900" indent="-342900">
              <a:buAutoNum type="arabicPeriod"/>
            </a:pPr>
            <a:r>
              <a:rPr lang="en-US" b="1" dirty="0" smtClean="0"/>
              <a:t> 	Temp  = Temp -&gt; NEXT</a:t>
            </a:r>
          </a:p>
          <a:p>
            <a:pPr marL="342900" indent="-342900">
              <a:buAutoNum type="arabicPeriod"/>
            </a:pPr>
            <a:r>
              <a:rPr lang="en-US" b="1" dirty="0" smtClean="0"/>
              <a:t> 	If (Temp == </a:t>
            </a:r>
            <a:r>
              <a:rPr lang="en-US" b="1" i="1" dirty="0" smtClean="0"/>
              <a:t>NULL</a:t>
            </a:r>
            <a:r>
              <a:rPr lang="en-US" b="1" dirty="0" smtClean="0"/>
              <a:t>)</a:t>
            </a:r>
          </a:p>
          <a:p>
            <a:pPr marL="342900" indent="-342900">
              <a:buAutoNum type="arabicPeriod"/>
            </a:pPr>
            <a:r>
              <a:rPr lang="en-US" b="1" dirty="0" smtClean="0"/>
              <a:t>  		Exit</a:t>
            </a:r>
          </a:p>
          <a:p>
            <a:pPr marL="342900" indent="-342900">
              <a:buAutoNum type="arabicPeriod"/>
            </a:pPr>
            <a:r>
              <a:rPr lang="en-US" b="1" dirty="0" err="1" smtClean="0"/>
              <a:t>New_node</a:t>
            </a:r>
            <a:r>
              <a:rPr lang="en-US" b="1" dirty="0" smtClean="0"/>
              <a:t> = Allocate memory</a:t>
            </a:r>
          </a:p>
          <a:p>
            <a:pPr marL="342900" indent="-342900">
              <a:buAutoNum type="arabicPeriod"/>
            </a:pPr>
            <a:r>
              <a:rPr lang="en-US" b="1" dirty="0" err="1" smtClean="0"/>
              <a:t>New_node</a:t>
            </a:r>
            <a:r>
              <a:rPr lang="en-US" b="1" dirty="0" smtClean="0"/>
              <a:t> -&gt; INFO = info </a:t>
            </a:r>
          </a:p>
          <a:p>
            <a:pPr marL="342900" indent="-342900">
              <a:buAutoNum type="arabicPeriod"/>
            </a:pPr>
            <a:r>
              <a:rPr lang="en-US" b="1" dirty="0" err="1" smtClean="0"/>
              <a:t>New_node</a:t>
            </a:r>
            <a:r>
              <a:rPr lang="en-US" b="1" dirty="0" smtClean="0"/>
              <a:t> -&gt; NEXT = Temp -&gt; NEXT</a:t>
            </a:r>
          </a:p>
          <a:p>
            <a:pPr marL="342900" indent="-342900">
              <a:buAutoNum type="arabicPeriod"/>
            </a:pPr>
            <a:r>
              <a:rPr lang="en-US" b="1" dirty="0" err="1" smtClean="0"/>
              <a:t>New_node</a:t>
            </a:r>
            <a:r>
              <a:rPr lang="en-US" b="1" dirty="0" smtClean="0"/>
              <a:t> -&gt;PREV = Temp</a:t>
            </a:r>
          </a:p>
          <a:p>
            <a:pPr marL="342900" indent="-342900">
              <a:buAutoNum type="arabicPeriod"/>
            </a:pPr>
            <a:r>
              <a:rPr lang="en-US" b="1" dirty="0" smtClean="0"/>
              <a:t> (Temp -&gt; NEXT) -&gt; PREV = </a:t>
            </a:r>
            <a:r>
              <a:rPr lang="en-US" b="1" dirty="0" err="1" smtClean="0"/>
              <a:t>New_node</a:t>
            </a:r>
            <a:endParaRPr lang="en-US" b="1" dirty="0" smtClean="0"/>
          </a:p>
          <a:p>
            <a:pPr marL="342900" indent="-342900">
              <a:buAutoNum type="arabicPeriod"/>
            </a:pPr>
            <a:r>
              <a:rPr lang="en-US" b="1" dirty="0" smtClean="0"/>
              <a:t>Temp -&gt; NEXT = </a:t>
            </a:r>
            <a:r>
              <a:rPr lang="en-US" b="1" dirty="0" err="1" smtClean="0"/>
              <a:t>New_node</a:t>
            </a:r>
            <a:endParaRPr 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Insertion before specified location of D linked list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7" name="TextBox 6"/>
          <p:cNvSpPr txBox="1"/>
          <p:nvPr/>
        </p:nvSpPr>
        <p:spPr>
          <a:xfrm>
            <a:off x="228600" y="685800"/>
            <a:ext cx="8610600" cy="2446824"/>
          </a:xfrm>
          <a:prstGeom prst="rect">
            <a:avLst/>
          </a:prstGeom>
          <a:noFill/>
        </p:spPr>
        <p:txBody>
          <a:bodyPr wrap="square" rtlCol="0">
            <a:spAutoFit/>
          </a:bodyPr>
          <a:lstStyle/>
          <a:p>
            <a:pPr algn="just">
              <a:lnSpc>
                <a:spcPct val="150000"/>
              </a:lnSpc>
            </a:pPr>
            <a:r>
              <a:rPr lang="en-US" dirty="0" smtClean="0"/>
              <a:t>This function add the node before the specified location of linked list. Temp and </a:t>
            </a:r>
            <a:r>
              <a:rPr lang="en-US" dirty="0" err="1" smtClean="0"/>
              <a:t>New_node</a:t>
            </a:r>
            <a:r>
              <a:rPr lang="en-US" dirty="0" smtClean="0"/>
              <a:t> are temporary pointers. START is the pointer pointing to starting of list and info is the information of node. Loc is the numbered location before which node is to be inserted. </a:t>
            </a:r>
            <a:r>
              <a:rPr lang="en-US" dirty="0" err="1" smtClean="0"/>
              <a:t>i</a:t>
            </a:r>
            <a:r>
              <a:rPr lang="en-US" dirty="0" smtClean="0"/>
              <a:t> is a loop variable.  </a:t>
            </a:r>
          </a:p>
          <a:p>
            <a:pPr marL="342900" indent="-342900">
              <a:lnSpc>
                <a:spcPct val="150000"/>
              </a:lnSpc>
              <a:buAutoNum type="arabicPeriod"/>
            </a:pPr>
            <a:endParaRPr lang="en-US" i="1" dirty="0" smtClean="0"/>
          </a:p>
          <a:p>
            <a:endParaRPr lang="en-US" dirty="0"/>
          </a:p>
        </p:txBody>
      </p:sp>
      <p:sp>
        <p:nvSpPr>
          <p:cNvPr id="8" name="TextBox 7"/>
          <p:cNvSpPr txBox="1"/>
          <p:nvPr/>
        </p:nvSpPr>
        <p:spPr>
          <a:xfrm>
            <a:off x="304800" y="2438400"/>
            <a:ext cx="8382000" cy="3693319"/>
          </a:xfrm>
          <a:prstGeom prst="rect">
            <a:avLst/>
          </a:prstGeom>
          <a:solidFill>
            <a:schemeClr val="bg1">
              <a:lumMod val="85000"/>
            </a:schemeClr>
          </a:solidFill>
        </p:spPr>
        <p:txBody>
          <a:bodyPr wrap="square" rtlCol="0">
            <a:spAutoFit/>
          </a:bodyPr>
          <a:lstStyle/>
          <a:p>
            <a:pPr marL="342900" indent="-342900"/>
            <a:r>
              <a:rPr lang="en-US" b="1" i="1" dirty="0" smtClean="0"/>
              <a:t>Algorithm </a:t>
            </a:r>
            <a:r>
              <a:rPr lang="en-US" b="1" i="1" dirty="0" err="1" smtClean="0"/>
              <a:t>InsertBefore_DList</a:t>
            </a:r>
            <a:r>
              <a:rPr lang="en-US" b="1" i="1" dirty="0" smtClean="0"/>
              <a:t>(START, info, Loc)</a:t>
            </a:r>
            <a:r>
              <a:rPr lang="en-US" dirty="0" smtClean="0"/>
              <a:t> – </a:t>
            </a:r>
          </a:p>
          <a:p>
            <a:pPr marL="342900" indent="-342900">
              <a:buAutoNum type="arabicPeriod"/>
            </a:pPr>
            <a:r>
              <a:rPr lang="en-US" b="1" dirty="0" smtClean="0"/>
              <a:t>Node Temp, </a:t>
            </a:r>
            <a:r>
              <a:rPr lang="en-US" b="1" dirty="0" err="1" smtClean="0"/>
              <a:t>New_node</a:t>
            </a:r>
            <a:endParaRPr lang="en-US" b="1" dirty="0" smtClean="0"/>
          </a:p>
          <a:p>
            <a:pPr marL="342900" indent="-342900">
              <a:buAutoNum type="arabicPeriod"/>
            </a:pPr>
            <a:r>
              <a:rPr lang="en-US" b="1" dirty="0" smtClean="0"/>
              <a:t>Temp = START</a:t>
            </a:r>
          </a:p>
          <a:p>
            <a:pPr marL="342900" indent="-342900">
              <a:buAutoNum type="arabicPeriod"/>
            </a:pPr>
            <a:r>
              <a:rPr lang="en-US" b="1" dirty="0" smtClean="0"/>
              <a:t>For </a:t>
            </a:r>
            <a:r>
              <a:rPr lang="en-US" b="1" dirty="0" err="1" smtClean="0"/>
              <a:t>i</a:t>
            </a:r>
            <a:r>
              <a:rPr lang="en-US" b="1" dirty="0" smtClean="0"/>
              <a:t>=1 to Loc-1</a:t>
            </a:r>
          </a:p>
          <a:p>
            <a:pPr marL="342900" indent="-342900">
              <a:buAutoNum type="arabicPeriod"/>
            </a:pPr>
            <a:r>
              <a:rPr lang="en-US" b="1" dirty="0" smtClean="0"/>
              <a:t> 	Temp  = Temp -&gt; NEXT</a:t>
            </a:r>
          </a:p>
          <a:p>
            <a:pPr marL="342900" indent="-342900">
              <a:buAutoNum type="arabicPeriod"/>
            </a:pPr>
            <a:r>
              <a:rPr lang="en-US" b="1" dirty="0" smtClean="0"/>
              <a:t> 	If (Temp == </a:t>
            </a:r>
            <a:r>
              <a:rPr lang="en-US" b="1" i="1" dirty="0" smtClean="0"/>
              <a:t>NULL</a:t>
            </a:r>
            <a:r>
              <a:rPr lang="en-US" b="1" dirty="0" smtClean="0"/>
              <a:t>)</a:t>
            </a:r>
          </a:p>
          <a:p>
            <a:pPr marL="342900" indent="-342900">
              <a:buAutoNum type="arabicPeriod"/>
            </a:pPr>
            <a:r>
              <a:rPr lang="en-US" b="1" dirty="0" smtClean="0"/>
              <a:t>  		Exit</a:t>
            </a:r>
          </a:p>
          <a:p>
            <a:pPr marL="342900" indent="-342900">
              <a:buAutoNum type="arabicPeriod"/>
            </a:pPr>
            <a:r>
              <a:rPr lang="en-US" b="1" dirty="0" err="1" smtClean="0"/>
              <a:t>New_node</a:t>
            </a:r>
            <a:r>
              <a:rPr lang="en-US" b="1" dirty="0" smtClean="0"/>
              <a:t> = Allocate memory</a:t>
            </a:r>
          </a:p>
          <a:p>
            <a:pPr marL="342900" indent="-342900">
              <a:buAutoNum type="arabicPeriod"/>
            </a:pPr>
            <a:r>
              <a:rPr lang="en-US" b="1" dirty="0" err="1" smtClean="0"/>
              <a:t>New_node</a:t>
            </a:r>
            <a:r>
              <a:rPr lang="en-US" b="1" dirty="0" smtClean="0"/>
              <a:t> -&gt; INFO = info </a:t>
            </a:r>
          </a:p>
          <a:p>
            <a:pPr marL="342900" indent="-342900">
              <a:buAutoNum type="arabicPeriod"/>
            </a:pPr>
            <a:r>
              <a:rPr lang="en-US" b="1" dirty="0" err="1" smtClean="0"/>
              <a:t>New_node</a:t>
            </a:r>
            <a:r>
              <a:rPr lang="en-US" b="1" dirty="0" smtClean="0"/>
              <a:t> -&gt; NEXT = Temp </a:t>
            </a:r>
          </a:p>
          <a:p>
            <a:pPr marL="342900" indent="-342900">
              <a:buAutoNum type="arabicPeriod"/>
            </a:pPr>
            <a:r>
              <a:rPr lang="en-US" b="1" dirty="0" err="1" smtClean="0"/>
              <a:t>New_node</a:t>
            </a:r>
            <a:r>
              <a:rPr lang="en-US" b="1" dirty="0" smtClean="0"/>
              <a:t> -&gt;PREV = Temp -&gt;PREV</a:t>
            </a:r>
          </a:p>
          <a:p>
            <a:pPr marL="342900" indent="-342900">
              <a:buAutoNum type="arabicPeriod"/>
            </a:pPr>
            <a:r>
              <a:rPr lang="en-US" b="1" dirty="0" smtClean="0"/>
              <a:t> (Temp -&gt; PREV) -&gt; NEXT = </a:t>
            </a:r>
            <a:r>
              <a:rPr lang="en-US" b="1" dirty="0" err="1" smtClean="0"/>
              <a:t>New_node</a:t>
            </a:r>
            <a:endParaRPr lang="en-US" b="1" dirty="0" smtClean="0"/>
          </a:p>
          <a:p>
            <a:pPr marL="342900" indent="-342900">
              <a:buAutoNum type="arabicPeriod"/>
            </a:pPr>
            <a:r>
              <a:rPr lang="en-US" b="1" dirty="0" smtClean="0"/>
              <a:t>Temp -&gt; PREV= </a:t>
            </a:r>
            <a:r>
              <a:rPr lang="en-US" b="1" dirty="0" err="1" smtClean="0"/>
              <a:t>New_node</a:t>
            </a:r>
            <a:endParaRPr 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Array </a:t>
            </a:r>
            <a:r>
              <a:rPr lang="en-US" sz="2800" dirty="0" err="1"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vs</a:t>
            </a:r>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 Linked Lists</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7" name="TextBox 6"/>
          <p:cNvSpPr txBox="1"/>
          <p:nvPr/>
        </p:nvSpPr>
        <p:spPr>
          <a:xfrm>
            <a:off x="228600" y="914400"/>
            <a:ext cx="8534400" cy="6047809"/>
          </a:xfrm>
          <a:prstGeom prst="rect">
            <a:avLst/>
          </a:prstGeom>
          <a:noFill/>
        </p:spPr>
        <p:txBody>
          <a:bodyPr wrap="square" rtlCol="0">
            <a:spAutoFit/>
          </a:bodyPr>
          <a:lstStyle/>
          <a:p>
            <a:pPr marL="342900" indent="-342900">
              <a:buAutoNum type="arabicPeriod"/>
            </a:pPr>
            <a:r>
              <a:rPr lang="en-US" b="1" u="sng" dirty="0" smtClean="0"/>
              <a:t>Access :Random / Sequential</a:t>
            </a:r>
          </a:p>
          <a:p>
            <a:pPr marL="342900" indent="-342900"/>
            <a:endParaRPr lang="en-US" b="1" u="sng" dirty="0" smtClean="0"/>
          </a:p>
          <a:p>
            <a:pPr>
              <a:buFont typeface="Wingdings" pitchFamily="2" charset="2"/>
              <a:buChar char="Ø"/>
            </a:pPr>
            <a:r>
              <a:rPr lang="en-US" dirty="0" smtClean="0"/>
              <a:t>Array elements can be randomly accessed using </a:t>
            </a:r>
            <a:r>
              <a:rPr lang="en-US" b="1" dirty="0" smtClean="0"/>
              <a:t>subscript variable.</a:t>
            </a:r>
            <a:endParaRPr lang="en-US" dirty="0" smtClean="0"/>
          </a:p>
          <a:p>
            <a:r>
              <a:rPr lang="en-US" dirty="0" smtClean="0"/>
              <a:t>e.g.  a[0],a[1],a[3]  etc.</a:t>
            </a:r>
          </a:p>
          <a:p>
            <a:pPr>
              <a:buFont typeface="Wingdings" pitchFamily="2" charset="2"/>
              <a:buChar char="Ø"/>
            </a:pPr>
            <a:r>
              <a:rPr lang="en-US" dirty="0" smtClean="0"/>
              <a:t>While random access of any node is not possible in linked list we have to traverse through the linked list for accessing element. So </a:t>
            </a:r>
            <a:r>
              <a:rPr lang="en-US" b="1" dirty="0" smtClean="0"/>
              <a:t>O(n) </a:t>
            </a:r>
            <a:r>
              <a:rPr lang="en-US" dirty="0" smtClean="0"/>
              <a:t>time is required for accessing particular element .</a:t>
            </a:r>
          </a:p>
          <a:p>
            <a:endParaRPr lang="en-US" dirty="0" smtClean="0"/>
          </a:p>
          <a:p>
            <a:endParaRPr lang="en-US" dirty="0" smtClean="0"/>
          </a:p>
          <a:p>
            <a:r>
              <a:rPr lang="en-US" b="1" u="sng" dirty="0" smtClean="0"/>
              <a:t>2 . Memory Structure :</a:t>
            </a:r>
          </a:p>
          <a:p>
            <a:endParaRPr lang="en-US" b="1" u="sng" dirty="0" smtClean="0"/>
          </a:p>
          <a:p>
            <a:pPr>
              <a:buFont typeface="Wingdings" pitchFamily="2" charset="2"/>
              <a:buChar char="Ø"/>
            </a:pPr>
            <a:r>
              <a:rPr lang="en-US" dirty="0" smtClean="0"/>
              <a:t>Array is stored in </a:t>
            </a:r>
            <a:r>
              <a:rPr lang="en-US" b="1" dirty="0" smtClean="0"/>
              <a:t>contiguous Memory</a:t>
            </a:r>
            <a:r>
              <a:rPr lang="en-US" dirty="0" smtClean="0"/>
              <a:t> locations , i.e. suppose first element is stored at 2000 then second integer element will be stored at 2004 .</a:t>
            </a:r>
          </a:p>
          <a:p>
            <a:pPr>
              <a:buFont typeface="Wingdings" pitchFamily="2" charset="2"/>
              <a:buChar char="Ø"/>
            </a:pPr>
            <a:r>
              <a:rPr lang="en-US" dirty="0" smtClean="0"/>
              <a:t>But in linked list it is not necessary to store </a:t>
            </a:r>
            <a:r>
              <a:rPr lang="en-US" b="1" dirty="0" smtClean="0"/>
              <a:t>next element</a:t>
            </a:r>
            <a:r>
              <a:rPr lang="en-US" dirty="0" smtClean="0"/>
              <a:t> at the consecutive memory location .</a:t>
            </a:r>
          </a:p>
          <a:p>
            <a:pPr>
              <a:buFont typeface="Wingdings" pitchFamily="2" charset="2"/>
              <a:buChar char="Ø"/>
            </a:pPr>
            <a:r>
              <a:rPr lang="en-US" dirty="0" smtClean="0"/>
              <a:t>Element in linked lists are stored at any available location , but the </a:t>
            </a:r>
            <a:r>
              <a:rPr lang="en-US" b="1" dirty="0" smtClean="0"/>
              <a:t>pointer</a:t>
            </a:r>
            <a:r>
              <a:rPr lang="en-US" dirty="0" smtClean="0"/>
              <a:t> to that memory location is stored in previous Node.</a:t>
            </a:r>
          </a:p>
          <a:p>
            <a:pPr marL="342900" indent="-342900">
              <a:lnSpc>
                <a:spcPct val="150000"/>
              </a:lnSpc>
            </a:pPr>
            <a:r>
              <a:rPr lang="en-US" dirty="0" smtClean="0"/>
              <a:t/>
            </a:r>
            <a:br>
              <a:rPr lang="en-US" dirty="0" smtClean="0"/>
            </a:br>
            <a:r>
              <a:rPr lang="en-US" dirty="0" smtClean="0"/>
              <a:t/>
            </a:r>
            <a:br>
              <a:rPr lang="en-US" dirty="0" smtClean="0"/>
            </a:b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Insertion at End(Appending) of Doubly linked list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7" name="TextBox 6"/>
          <p:cNvSpPr txBox="1"/>
          <p:nvPr/>
        </p:nvSpPr>
        <p:spPr>
          <a:xfrm>
            <a:off x="228600" y="685801"/>
            <a:ext cx="8610600" cy="1754326"/>
          </a:xfrm>
          <a:prstGeom prst="rect">
            <a:avLst/>
          </a:prstGeom>
          <a:noFill/>
        </p:spPr>
        <p:txBody>
          <a:bodyPr wrap="square" rtlCol="0">
            <a:spAutoFit/>
          </a:bodyPr>
          <a:lstStyle/>
          <a:p>
            <a:pPr algn="just">
              <a:lnSpc>
                <a:spcPct val="150000"/>
              </a:lnSpc>
            </a:pPr>
            <a:r>
              <a:rPr lang="en-US" dirty="0" smtClean="0"/>
              <a:t>This function add the node at the end of linked list. </a:t>
            </a:r>
            <a:r>
              <a:rPr lang="en-US" dirty="0" err="1" smtClean="0"/>
              <a:t>New_node</a:t>
            </a:r>
            <a:r>
              <a:rPr lang="en-US" dirty="0" smtClean="0"/>
              <a:t> is temporary pointers. START and END are the pointers pointing to starting of list and end of list respectively. info is the information of node.    </a:t>
            </a:r>
          </a:p>
          <a:p>
            <a:pPr algn="just">
              <a:lnSpc>
                <a:spcPct val="150000"/>
              </a:lnSpc>
            </a:pPr>
            <a:r>
              <a:rPr lang="en-US" dirty="0" smtClean="0"/>
              <a:t>.</a:t>
            </a:r>
            <a:endParaRPr lang="en-US" dirty="0"/>
          </a:p>
        </p:txBody>
      </p:sp>
      <p:sp>
        <p:nvSpPr>
          <p:cNvPr id="8" name="TextBox 7"/>
          <p:cNvSpPr txBox="1"/>
          <p:nvPr/>
        </p:nvSpPr>
        <p:spPr>
          <a:xfrm>
            <a:off x="304800" y="1676400"/>
            <a:ext cx="8382000" cy="3693319"/>
          </a:xfrm>
          <a:prstGeom prst="rect">
            <a:avLst/>
          </a:prstGeom>
          <a:solidFill>
            <a:schemeClr val="bg1">
              <a:lumMod val="85000"/>
            </a:schemeClr>
          </a:solidFill>
        </p:spPr>
        <p:txBody>
          <a:bodyPr wrap="square" rtlCol="0">
            <a:spAutoFit/>
          </a:bodyPr>
          <a:lstStyle/>
          <a:p>
            <a:pPr marL="342900" indent="-342900"/>
            <a:r>
              <a:rPr lang="en-US" b="1" i="1" dirty="0" smtClean="0"/>
              <a:t>Algorithm </a:t>
            </a:r>
            <a:r>
              <a:rPr lang="en-US" b="1" i="1" dirty="0" err="1" smtClean="0"/>
              <a:t>InsertEnd_DList</a:t>
            </a:r>
            <a:r>
              <a:rPr lang="en-US" b="1" i="1" dirty="0" smtClean="0"/>
              <a:t>(START </a:t>
            </a:r>
            <a:r>
              <a:rPr lang="en-US" dirty="0" smtClean="0"/>
              <a:t>,</a:t>
            </a:r>
            <a:r>
              <a:rPr lang="en-US" b="1" i="1" dirty="0" smtClean="0"/>
              <a:t>END, info)</a:t>
            </a:r>
            <a:r>
              <a:rPr lang="en-US" dirty="0" smtClean="0"/>
              <a:t> – </a:t>
            </a:r>
          </a:p>
          <a:p>
            <a:pPr marL="342900" indent="-342900">
              <a:buAutoNum type="arabicPeriod"/>
            </a:pPr>
            <a:r>
              <a:rPr lang="en-US" b="1" dirty="0" smtClean="0"/>
              <a:t>Node  </a:t>
            </a:r>
            <a:r>
              <a:rPr lang="en-US" b="1" dirty="0" err="1" smtClean="0"/>
              <a:t>New_node</a:t>
            </a:r>
            <a:endParaRPr lang="en-US" b="1" dirty="0" smtClean="0"/>
          </a:p>
          <a:p>
            <a:pPr marL="342900" indent="-342900">
              <a:buAutoNum type="arabicPeriod"/>
            </a:pPr>
            <a:r>
              <a:rPr lang="en-US" b="1" dirty="0" smtClean="0"/>
              <a:t> </a:t>
            </a:r>
            <a:r>
              <a:rPr lang="en-US" b="1" dirty="0" err="1" smtClean="0"/>
              <a:t>New_node</a:t>
            </a:r>
            <a:r>
              <a:rPr lang="en-US" b="1" dirty="0" smtClean="0"/>
              <a:t> = Allocate memory</a:t>
            </a:r>
          </a:p>
          <a:p>
            <a:pPr marL="342900" indent="-342900">
              <a:buAutoNum type="arabicPeriod"/>
            </a:pPr>
            <a:r>
              <a:rPr lang="en-US" b="1" dirty="0" smtClean="0"/>
              <a:t> </a:t>
            </a:r>
            <a:r>
              <a:rPr lang="en-US" b="1" dirty="0" err="1" smtClean="0"/>
              <a:t>New_node</a:t>
            </a:r>
            <a:r>
              <a:rPr lang="en-US" b="1" dirty="0" smtClean="0"/>
              <a:t> -&gt; INFO =info</a:t>
            </a:r>
          </a:p>
          <a:p>
            <a:pPr marL="342900" indent="-342900">
              <a:buAutoNum type="arabicPeriod"/>
            </a:pPr>
            <a:r>
              <a:rPr lang="en-US" b="1" dirty="0" smtClean="0"/>
              <a:t> </a:t>
            </a:r>
            <a:r>
              <a:rPr lang="en-US" b="1" dirty="0" err="1" smtClean="0"/>
              <a:t>New_node</a:t>
            </a:r>
            <a:r>
              <a:rPr lang="en-US" b="1" dirty="0" smtClean="0"/>
              <a:t> -&gt; NEXT = </a:t>
            </a:r>
            <a:r>
              <a:rPr lang="en-US" b="1" i="1" dirty="0" smtClean="0"/>
              <a:t>NULL</a:t>
            </a:r>
            <a:endParaRPr lang="en-US" b="1" dirty="0" smtClean="0"/>
          </a:p>
          <a:p>
            <a:pPr marL="342900" indent="-342900">
              <a:buAutoNum type="arabicPeriod"/>
            </a:pPr>
            <a:r>
              <a:rPr lang="en-US" b="1" dirty="0" smtClean="0"/>
              <a:t>If (START == </a:t>
            </a:r>
            <a:r>
              <a:rPr lang="en-US" b="1" i="1" dirty="0" smtClean="0"/>
              <a:t>NULL  OR</a:t>
            </a:r>
            <a:r>
              <a:rPr lang="en-US" b="1" dirty="0" smtClean="0"/>
              <a:t>  END</a:t>
            </a:r>
            <a:r>
              <a:rPr lang="en-US" b="1" i="1" dirty="0" smtClean="0"/>
              <a:t> == NULL</a:t>
            </a:r>
            <a:r>
              <a:rPr lang="en-US" b="1" dirty="0" smtClean="0"/>
              <a:t>)  \\  if there is no node in list</a:t>
            </a:r>
          </a:p>
          <a:p>
            <a:pPr marL="342900" indent="-342900">
              <a:buAutoNum type="arabicPeriod"/>
            </a:pPr>
            <a:r>
              <a:rPr lang="en-US" b="1" dirty="0" smtClean="0"/>
              <a:t> 	</a:t>
            </a:r>
            <a:r>
              <a:rPr lang="en-US" b="1" dirty="0" err="1" smtClean="0"/>
              <a:t>New_node</a:t>
            </a:r>
            <a:r>
              <a:rPr lang="en-US" b="1" dirty="0" smtClean="0"/>
              <a:t> -&gt; PREV = </a:t>
            </a:r>
            <a:r>
              <a:rPr lang="en-US" b="1" i="1" dirty="0" smtClean="0"/>
              <a:t>NULL</a:t>
            </a:r>
          </a:p>
          <a:p>
            <a:pPr marL="342900" indent="-342900">
              <a:buAutoNum type="arabicPeriod"/>
            </a:pPr>
            <a:r>
              <a:rPr lang="en-US" b="1" i="1" dirty="0" smtClean="0"/>
              <a:t> 	</a:t>
            </a:r>
            <a:r>
              <a:rPr lang="en-US" b="1" dirty="0" smtClean="0"/>
              <a:t>START = </a:t>
            </a:r>
            <a:r>
              <a:rPr lang="en-US" b="1" dirty="0" err="1" smtClean="0"/>
              <a:t>New_node</a:t>
            </a:r>
            <a:endParaRPr lang="en-US" b="1" dirty="0" smtClean="0"/>
          </a:p>
          <a:p>
            <a:pPr marL="342900" indent="-342900">
              <a:buAutoNum type="arabicPeriod"/>
            </a:pPr>
            <a:r>
              <a:rPr lang="en-US" b="1" dirty="0" smtClean="0"/>
              <a:t> 	END = </a:t>
            </a:r>
            <a:r>
              <a:rPr lang="en-US" b="1" dirty="0" err="1" smtClean="0"/>
              <a:t>New_node</a:t>
            </a:r>
            <a:endParaRPr lang="en-US" b="1" dirty="0" smtClean="0"/>
          </a:p>
          <a:p>
            <a:pPr marL="342900" indent="-342900">
              <a:buAutoNum type="arabicPeriod"/>
            </a:pPr>
            <a:r>
              <a:rPr lang="en-US" b="1" dirty="0" smtClean="0"/>
              <a:t>Else </a:t>
            </a:r>
          </a:p>
          <a:p>
            <a:pPr marL="342900" indent="-342900">
              <a:buAutoNum type="arabicPeriod"/>
            </a:pPr>
            <a:r>
              <a:rPr lang="en-US" b="1" dirty="0" smtClean="0"/>
              <a:t> 	</a:t>
            </a:r>
            <a:r>
              <a:rPr lang="en-US" b="1" dirty="0" err="1" smtClean="0"/>
              <a:t>New_node</a:t>
            </a:r>
            <a:r>
              <a:rPr lang="en-US" b="1" dirty="0" smtClean="0"/>
              <a:t> -&gt; PREV = </a:t>
            </a:r>
            <a:r>
              <a:rPr lang="en-US" b="1" i="1" dirty="0" smtClean="0"/>
              <a:t>END</a:t>
            </a:r>
          </a:p>
          <a:p>
            <a:pPr marL="342900" indent="-342900">
              <a:buAutoNum type="arabicPeriod"/>
            </a:pPr>
            <a:r>
              <a:rPr lang="en-US" b="1" i="1" dirty="0" smtClean="0"/>
              <a:t> 	</a:t>
            </a:r>
            <a:r>
              <a:rPr lang="en-US" b="1" dirty="0" smtClean="0"/>
              <a:t>END -&gt; NEXT = </a:t>
            </a:r>
            <a:r>
              <a:rPr lang="en-US" b="1" dirty="0" err="1" smtClean="0"/>
              <a:t>New_node</a:t>
            </a:r>
            <a:endParaRPr lang="en-US" b="1" dirty="0" smtClean="0"/>
          </a:p>
          <a:p>
            <a:pPr marL="342900" indent="-342900">
              <a:buAutoNum type="arabicPeriod"/>
            </a:pPr>
            <a:r>
              <a:rPr lang="en-US" b="1" dirty="0" smtClean="0"/>
              <a:t> 	END = </a:t>
            </a:r>
            <a:r>
              <a:rPr lang="en-US" b="1" dirty="0" err="1" smtClean="0"/>
              <a:t>New_node</a:t>
            </a:r>
            <a:endParaRPr lang="en-US"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Deletion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7" name="TextBox 6"/>
          <p:cNvSpPr txBox="1"/>
          <p:nvPr/>
        </p:nvSpPr>
        <p:spPr>
          <a:xfrm>
            <a:off x="228600" y="685800"/>
            <a:ext cx="8610600" cy="4524315"/>
          </a:xfrm>
          <a:prstGeom prst="rect">
            <a:avLst/>
          </a:prstGeom>
          <a:noFill/>
        </p:spPr>
        <p:txBody>
          <a:bodyPr wrap="square" rtlCol="0">
            <a:spAutoFit/>
          </a:bodyPr>
          <a:lstStyle/>
          <a:p>
            <a:pPr>
              <a:lnSpc>
                <a:spcPct val="150000"/>
              </a:lnSpc>
            </a:pPr>
            <a:r>
              <a:rPr lang="en-US" dirty="0" smtClean="0"/>
              <a:t>Four ways to Delete a node from linked list –</a:t>
            </a:r>
          </a:p>
          <a:p>
            <a:pPr marL="342900" indent="-342900">
              <a:lnSpc>
                <a:spcPct val="150000"/>
              </a:lnSpc>
              <a:buAutoNum type="arabicPeriod"/>
            </a:pPr>
            <a:r>
              <a:rPr lang="en-US" b="1" i="1" dirty="0" smtClean="0"/>
              <a:t>Delete from beginning</a:t>
            </a:r>
          </a:p>
          <a:p>
            <a:pPr marL="342900" indent="-342900">
              <a:lnSpc>
                <a:spcPct val="150000"/>
              </a:lnSpc>
              <a:buAutoNum type="arabicPeriod"/>
            </a:pPr>
            <a:r>
              <a:rPr lang="en-US" b="1" i="1" dirty="0" smtClean="0"/>
              <a:t>Delete after specified location</a:t>
            </a:r>
          </a:p>
          <a:p>
            <a:pPr marL="342900" indent="-342900">
              <a:lnSpc>
                <a:spcPct val="150000"/>
              </a:lnSpc>
              <a:buAutoNum type="arabicPeriod"/>
            </a:pPr>
            <a:r>
              <a:rPr lang="en-US" b="1" i="1" dirty="0" smtClean="0"/>
              <a:t>Delete before specified location</a:t>
            </a:r>
          </a:p>
          <a:p>
            <a:pPr marL="342900" indent="-342900">
              <a:lnSpc>
                <a:spcPct val="150000"/>
              </a:lnSpc>
              <a:buAutoNum type="arabicPeriod"/>
            </a:pPr>
            <a:r>
              <a:rPr lang="en-US" b="1" i="1" dirty="0" smtClean="0"/>
              <a:t>Delete from the end</a:t>
            </a:r>
          </a:p>
          <a:p>
            <a:pPr marL="342900" indent="-342900">
              <a:lnSpc>
                <a:spcPct val="150000"/>
              </a:lnSpc>
            </a:pPr>
            <a:endParaRPr lang="en-US" dirty="0" smtClean="0">
              <a:solidFill>
                <a:srgbClr val="FF0000"/>
              </a:solidFill>
            </a:endParaRPr>
          </a:p>
          <a:p>
            <a:pPr marL="342900" indent="-342900">
              <a:lnSpc>
                <a:spcPct val="150000"/>
              </a:lnSpc>
            </a:pPr>
            <a:r>
              <a:rPr lang="en-US" dirty="0" smtClean="0">
                <a:solidFill>
                  <a:srgbClr val="FF0000"/>
                </a:solidFill>
              </a:rPr>
              <a:t>NOTE: Deletion could be done on the base information (to be deleted) available at any          </a:t>
            </a:r>
          </a:p>
          <a:p>
            <a:pPr marL="342900" indent="-342900">
              <a:lnSpc>
                <a:spcPct val="150000"/>
              </a:lnSpc>
            </a:pPr>
            <a:r>
              <a:rPr lang="en-US" dirty="0" smtClean="0">
                <a:solidFill>
                  <a:srgbClr val="FF0000"/>
                </a:solidFill>
              </a:rPr>
              <a:t>             node or not. Here, first find that node and then delete it.</a:t>
            </a:r>
          </a:p>
          <a:p>
            <a:pPr>
              <a:lnSpc>
                <a:spcPct val="150000"/>
              </a:lnSpc>
            </a:pPr>
            <a:endParaRPr lang="en-US" b="1" i="1" dirty="0" smtClean="0"/>
          </a:p>
          <a:p>
            <a:pPr marL="342900" indent="-342900">
              <a:lnSpc>
                <a:spcPct val="150000"/>
              </a:lnSpc>
              <a:buAutoNum type="arabicPeriod"/>
            </a:pPr>
            <a:endParaRPr lang="en-US" i="1"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Deletion at beginning of linked list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7" name="TextBox 6"/>
          <p:cNvSpPr txBox="1"/>
          <p:nvPr/>
        </p:nvSpPr>
        <p:spPr>
          <a:xfrm>
            <a:off x="228600" y="685801"/>
            <a:ext cx="8610600" cy="1200329"/>
          </a:xfrm>
          <a:prstGeom prst="rect">
            <a:avLst/>
          </a:prstGeom>
          <a:noFill/>
        </p:spPr>
        <p:txBody>
          <a:bodyPr wrap="square" rtlCol="0">
            <a:spAutoFit/>
          </a:bodyPr>
          <a:lstStyle/>
          <a:p>
            <a:pPr algn="just">
              <a:lnSpc>
                <a:spcPct val="150000"/>
              </a:lnSpc>
            </a:pPr>
            <a:r>
              <a:rPr lang="en-US" dirty="0" smtClean="0"/>
              <a:t>This function delete the node at the starting of linked list. Temp is temporary pointer. START and are the pointers pointing to starting of list and end of list. </a:t>
            </a:r>
            <a:endParaRPr lang="en-US" i="1" dirty="0" smtClean="0"/>
          </a:p>
          <a:p>
            <a:endParaRPr lang="en-US" dirty="0"/>
          </a:p>
        </p:txBody>
      </p:sp>
      <p:sp>
        <p:nvSpPr>
          <p:cNvPr id="8" name="TextBox 7"/>
          <p:cNvSpPr txBox="1"/>
          <p:nvPr/>
        </p:nvSpPr>
        <p:spPr>
          <a:xfrm>
            <a:off x="304800" y="1828800"/>
            <a:ext cx="8382000" cy="2862322"/>
          </a:xfrm>
          <a:prstGeom prst="rect">
            <a:avLst/>
          </a:prstGeom>
          <a:solidFill>
            <a:schemeClr val="bg1">
              <a:lumMod val="85000"/>
            </a:schemeClr>
          </a:solidFill>
        </p:spPr>
        <p:txBody>
          <a:bodyPr wrap="square" rtlCol="0">
            <a:spAutoFit/>
          </a:bodyPr>
          <a:lstStyle/>
          <a:p>
            <a:pPr marL="342900" indent="-342900"/>
            <a:r>
              <a:rPr lang="en-US" b="1" i="1" dirty="0" smtClean="0"/>
              <a:t>Algorithm </a:t>
            </a:r>
            <a:r>
              <a:rPr lang="en-US" b="1" i="1" dirty="0" err="1" smtClean="0"/>
              <a:t>DeleteBeg_DList</a:t>
            </a:r>
            <a:r>
              <a:rPr lang="en-US" b="1" i="1" dirty="0" smtClean="0"/>
              <a:t>(START,END)</a:t>
            </a:r>
            <a:r>
              <a:rPr lang="en-US" dirty="0" smtClean="0"/>
              <a:t> – </a:t>
            </a:r>
          </a:p>
          <a:p>
            <a:pPr marL="342900" indent="-342900">
              <a:buAutoNum type="arabicPeriod"/>
            </a:pPr>
            <a:r>
              <a:rPr lang="en-US" b="1" dirty="0" smtClean="0"/>
              <a:t>Temp = START</a:t>
            </a:r>
          </a:p>
          <a:p>
            <a:pPr marL="342900" indent="-342900">
              <a:buAutoNum type="arabicPeriod"/>
            </a:pPr>
            <a:r>
              <a:rPr lang="en-US" b="1" dirty="0" smtClean="0"/>
              <a:t>If Temp ==</a:t>
            </a:r>
            <a:r>
              <a:rPr lang="en-US" b="1" i="1" dirty="0" smtClean="0"/>
              <a:t>NULL</a:t>
            </a:r>
          </a:p>
          <a:p>
            <a:pPr marL="342900" indent="-342900">
              <a:buAutoNum type="arabicPeriod"/>
            </a:pPr>
            <a:r>
              <a:rPr lang="en-US" b="1" i="1" dirty="0" smtClean="0"/>
              <a:t> 	Exit</a:t>
            </a:r>
          </a:p>
          <a:p>
            <a:pPr marL="342900" indent="-342900">
              <a:buAutoNum type="arabicPeriod"/>
            </a:pPr>
            <a:r>
              <a:rPr lang="en-US" b="1" i="1" dirty="0" smtClean="0"/>
              <a:t> </a:t>
            </a:r>
            <a:r>
              <a:rPr lang="en-US" b="1" dirty="0" smtClean="0"/>
              <a:t>If (START == END) </a:t>
            </a:r>
            <a:r>
              <a:rPr lang="en-US" b="1" dirty="0" smtClean="0">
                <a:solidFill>
                  <a:srgbClr val="FF0000"/>
                </a:solidFill>
              </a:rPr>
              <a:t>// Single Node</a:t>
            </a:r>
          </a:p>
          <a:p>
            <a:pPr marL="342900" indent="-342900">
              <a:buAutoNum type="arabicPeriod"/>
            </a:pPr>
            <a:r>
              <a:rPr lang="en-US" b="1" dirty="0" smtClean="0"/>
              <a:t> 	START = END </a:t>
            </a:r>
            <a:r>
              <a:rPr lang="en-US" b="1" i="1" dirty="0" smtClean="0"/>
              <a:t>=NULL</a:t>
            </a:r>
          </a:p>
          <a:p>
            <a:pPr marL="342900" indent="-342900">
              <a:buAutoNum type="arabicPeriod"/>
            </a:pPr>
            <a:r>
              <a:rPr lang="en-US" b="1" i="1" dirty="0" smtClean="0"/>
              <a:t> ELSE</a:t>
            </a:r>
          </a:p>
          <a:p>
            <a:pPr marL="342900" indent="-342900">
              <a:buAutoNum type="arabicPeriod"/>
            </a:pPr>
            <a:r>
              <a:rPr lang="en-US" b="1" dirty="0" smtClean="0"/>
              <a:t> 	(Temp -&gt;NEXT) -&gt; PREV =</a:t>
            </a:r>
            <a:r>
              <a:rPr lang="en-US" b="1" i="1" dirty="0" smtClean="0"/>
              <a:t>NULL</a:t>
            </a:r>
          </a:p>
          <a:p>
            <a:pPr marL="342900" indent="-342900">
              <a:buAutoNum type="arabicPeriod"/>
            </a:pPr>
            <a:r>
              <a:rPr lang="en-US" b="1" dirty="0" smtClean="0"/>
              <a:t> 	START = START -&gt; NEXT</a:t>
            </a:r>
          </a:p>
          <a:p>
            <a:pPr marL="342900" indent="-342900">
              <a:buAutoNum type="arabicPeriod"/>
            </a:pPr>
            <a:r>
              <a:rPr lang="en-US" b="1" dirty="0" smtClean="0"/>
              <a:t>Free Temp</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Deletion after specified location of linked list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7" name="TextBox 6"/>
          <p:cNvSpPr txBox="1"/>
          <p:nvPr/>
        </p:nvSpPr>
        <p:spPr>
          <a:xfrm>
            <a:off x="228600" y="685800"/>
            <a:ext cx="8610600" cy="2446824"/>
          </a:xfrm>
          <a:prstGeom prst="rect">
            <a:avLst/>
          </a:prstGeom>
          <a:noFill/>
        </p:spPr>
        <p:txBody>
          <a:bodyPr wrap="square" rtlCol="0">
            <a:spAutoFit/>
          </a:bodyPr>
          <a:lstStyle/>
          <a:p>
            <a:pPr algn="just">
              <a:lnSpc>
                <a:spcPct val="150000"/>
              </a:lnSpc>
            </a:pPr>
            <a:r>
              <a:rPr lang="en-US" dirty="0" smtClean="0"/>
              <a:t>This function delete the node after the specified location of linked list. Temp and Temp1 are temporary pointers. START is the pointer pointing to starting of list and info is the information of node. Loc is the numbered location from where next node is to be deleted. </a:t>
            </a:r>
            <a:r>
              <a:rPr lang="en-US" dirty="0" err="1" smtClean="0"/>
              <a:t>i</a:t>
            </a:r>
            <a:r>
              <a:rPr lang="en-US" dirty="0" smtClean="0"/>
              <a:t> is a loop variable.  </a:t>
            </a:r>
          </a:p>
          <a:p>
            <a:pPr marL="342900" indent="-342900">
              <a:lnSpc>
                <a:spcPct val="150000"/>
              </a:lnSpc>
              <a:buAutoNum type="arabicPeriod"/>
            </a:pPr>
            <a:endParaRPr lang="en-US" i="1" dirty="0" smtClean="0"/>
          </a:p>
          <a:p>
            <a:endParaRPr lang="en-US" dirty="0"/>
          </a:p>
        </p:txBody>
      </p:sp>
      <p:sp>
        <p:nvSpPr>
          <p:cNvPr id="8" name="TextBox 7"/>
          <p:cNvSpPr txBox="1"/>
          <p:nvPr/>
        </p:nvSpPr>
        <p:spPr>
          <a:xfrm>
            <a:off x="304800" y="2928878"/>
            <a:ext cx="8382000" cy="3139321"/>
          </a:xfrm>
          <a:prstGeom prst="rect">
            <a:avLst/>
          </a:prstGeom>
          <a:solidFill>
            <a:schemeClr val="bg1">
              <a:lumMod val="85000"/>
            </a:schemeClr>
          </a:solidFill>
        </p:spPr>
        <p:txBody>
          <a:bodyPr wrap="square" rtlCol="0">
            <a:spAutoFit/>
          </a:bodyPr>
          <a:lstStyle/>
          <a:p>
            <a:pPr marL="342900" indent="-342900"/>
            <a:r>
              <a:rPr lang="en-US" b="1" i="1" dirty="0" smtClean="0"/>
              <a:t>Algorithm </a:t>
            </a:r>
            <a:r>
              <a:rPr lang="en-US" b="1" i="1" dirty="0" err="1" smtClean="0"/>
              <a:t>DeleteAfter_DList</a:t>
            </a:r>
            <a:r>
              <a:rPr lang="en-US" b="1" i="1" dirty="0" smtClean="0"/>
              <a:t>(START, Loc)</a:t>
            </a:r>
            <a:r>
              <a:rPr lang="en-US" dirty="0" smtClean="0"/>
              <a:t> –</a:t>
            </a:r>
          </a:p>
          <a:p>
            <a:pPr marL="342900" indent="-342900">
              <a:buAutoNum type="arabicPeriod"/>
            </a:pPr>
            <a:r>
              <a:rPr lang="en-US" b="1" dirty="0" smtClean="0"/>
              <a:t>Node Temp, Temp1</a:t>
            </a:r>
          </a:p>
          <a:p>
            <a:pPr marL="342900" indent="-342900">
              <a:buAutoNum type="arabicPeriod"/>
            </a:pPr>
            <a:r>
              <a:rPr lang="en-US" b="1" dirty="0" smtClean="0"/>
              <a:t>Temp = START</a:t>
            </a:r>
          </a:p>
          <a:p>
            <a:pPr marL="342900" indent="-342900">
              <a:buAutoNum type="arabicPeriod"/>
            </a:pPr>
            <a:r>
              <a:rPr lang="en-US" b="1" dirty="0" smtClean="0"/>
              <a:t>For </a:t>
            </a:r>
            <a:r>
              <a:rPr lang="en-US" b="1" dirty="0" err="1" smtClean="0"/>
              <a:t>i</a:t>
            </a:r>
            <a:r>
              <a:rPr lang="en-US" b="1" dirty="0" smtClean="0"/>
              <a:t>=1 to Loc-1</a:t>
            </a:r>
          </a:p>
          <a:p>
            <a:pPr marL="342900" indent="-342900">
              <a:buAutoNum type="arabicPeriod"/>
            </a:pPr>
            <a:r>
              <a:rPr lang="en-US" b="1" dirty="0" smtClean="0"/>
              <a:t> 	Temp  = Temp -&gt; NEXT</a:t>
            </a:r>
          </a:p>
          <a:p>
            <a:pPr marL="342900" indent="-342900">
              <a:buAutoNum type="arabicPeriod"/>
            </a:pPr>
            <a:r>
              <a:rPr lang="en-US" b="1" dirty="0" smtClean="0"/>
              <a:t> 	If (Temp == </a:t>
            </a:r>
            <a:r>
              <a:rPr lang="en-US" b="1" i="1" dirty="0" smtClean="0"/>
              <a:t>NULL</a:t>
            </a:r>
            <a:r>
              <a:rPr lang="en-US" b="1" dirty="0" smtClean="0"/>
              <a:t>)</a:t>
            </a:r>
          </a:p>
          <a:p>
            <a:pPr marL="342900" indent="-342900">
              <a:buAutoNum type="arabicPeriod"/>
            </a:pPr>
            <a:r>
              <a:rPr lang="en-US" b="1" dirty="0" smtClean="0"/>
              <a:t>  		Exit</a:t>
            </a:r>
          </a:p>
          <a:p>
            <a:pPr marL="342900" indent="-342900">
              <a:buAutoNum type="arabicPeriod"/>
            </a:pPr>
            <a:r>
              <a:rPr lang="en-US" b="1" dirty="0" smtClean="0"/>
              <a:t>Temp1 = Temp -&gt;NEXT</a:t>
            </a:r>
          </a:p>
          <a:p>
            <a:pPr marL="342900" indent="-342900">
              <a:buAutoNum type="arabicPeriod"/>
            </a:pPr>
            <a:r>
              <a:rPr lang="en-US" b="1" dirty="0" smtClean="0"/>
              <a:t>Temp -&gt; NEXT = Temp1 -&gt; NEXT</a:t>
            </a:r>
          </a:p>
          <a:p>
            <a:pPr marL="342900" indent="-342900">
              <a:buAutoNum type="arabicPeriod"/>
            </a:pPr>
            <a:r>
              <a:rPr lang="en-US" b="1" dirty="0" smtClean="0"/>
              <a:t>(Temp1-&gt;NEXT) -&gt;PREV = Temp</a:t>
            </a:r>
          </a:p>
          <a:p>
            <a:pPr marL="342900" indent="-342900">
              <a:buAutoNum type="arabicPeriod"/>
            </a:pPr>
            <a:r>
              <a:rPr lang="en-US" b="1" dirty="0" smtClean="0"/>
              <a:t>Free Temp1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Deletion before specified location of linked list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7" name="TextBox 6"/>
          <p:cNvSpPr txBox="1"/>
          <p:nvPr/>
        </p:nvSpPr>
        <p:spPr>
          <a:xfrm>
            <a:off x="228600" y="685800"/>
            <a:ext cx="8610600" cy="2862322"/>
          </a:xfrm>
          <a:prstGeom prst="rect">
            <a:avLst/>
          </a:prstGeom>
          <a:noFill/>
        </p:spPr>
        <p:txBody>
          <a:bodyPr wrap="square" rtlCol="0">
            <a:spAutoFit/>
          </a:bodyPr>
          <a:lstStyle/>
          <a:p>
            <a:pPr>
              <a:lnSpc>
                <a:spcPct val="150000"/>
              </a:lnSpc>
            </a:pPr>
            <a:r>
              <a:rPr lang="en-US" b="1" i="1" dirty="0" smtClean="0"/>
              <a:t>Algorithm </a:t>
            </a:r>
            <a:r>
              <a:rPr lang="en-US" b="1" i="1" dirty="0" err="1" smtClean="0"/>
              <a:t>DeleteBefore_DList</a:t>
            </a:r>
            <a:r>
              <a:rPr lang="en-US" b="1" i="1" dirty="0" smtClean="0"/>
              <a:t>(START, Loc)</a:t>
            </a:r>
            <a:r>
              <a:rPr lang="en-US" dirty="0" smtClean="0"/>
              <a:t> – </a:t>
            </a:r>
          </a:p>
          <a:p>
            <a:pPr algn="just">
              <a:lnSpc>
                <a:spcPct val="150000"/>
              </a:lnSpc>
            </a:pPr>
            <a:r>
              <a:rPr lang="en-US" dirty="0" smtClean="0"/>
              <a:t>This function delete the node before the specified location of linked list. Temp and Temp1 are temporary pointers. START is the pointer pointing to starting of list and info is the information of node. Loc is the numbered location from where previous node is to be deleted. </a:t>
            </a:r>
            <a:r>
              <a:rPr lang="en-US" dirty="0" err="1" smtClean="0"/>
              <a:t>i</a:t>
            </a:r>
            <a:r>
              <a:rPr lang="en-US" dirty="0" smtClean="0"/>
              <a:t> is a loop variable.  </a:t>
            </a:r>
          </a:p>
          <a:p>
            <a:pPr marL="342900" indent="-342900">
              <a:lnSpc>
                <a:spcPct val="150000"/>
              </a:lnSpc>
              <a:buAutoNum type="arabicPeriod"/>
            </a:pPr>
            <a:endParaRPr lang="en-US" i="1" dirty="0" smtClean="0"/>
          </a:p>
          <a:p>
            <a:endParaRPr lang="en-US" dirty="0"/>
          </a:p>
        </p:txBody>
      </p:sp>
      <p:sp>
        <p:nvSpPr>
          <p:cNvPr id="8" name="TextBox 7"/>
          <p:cNvSpPr txBox="1"/>
          <p:nvPr/>
        </p:nvSpPr>
        <p:spPr>
          <a:xfrm>
            <a:off x="304800" y="2928878"/>
            <a:ext cx="8382000" cy="2862322"/>
          </a:xfrm>
          <a:prstGeom prst="rect">
            <a:avLst/>
          </a:prstGeom>
          <a:solidFill>
            <a:schemeClr val="bg1">
              <a:lumMod val="85000"/>
            </a:schemeClr>
          </a:solidFill>
        </p:spPr>
        <p:txBody>
          <a:bodyPr wrap="square" rtlCol="0">
            <a:spAutoFit/>
          </a:bodyPr>
          <a:lstStyle/>
          <a:p>
            <a:pPr marL="342900" indent="-342900">
              <a:buAutoNum type="arabicPeriod"/>
            </a:pPr>
            <a:r>
              <a:rPr lang="en-US" b="1" dirty="0" smtClean="0"/>
              <a:t>Node Temp, Temp1</a:t>
            </a:r>
          </a:p>
          <a:p>
            <a:pPr marL="342900" indent="-342900">
              <a:buAutoNum type="arabicPeriod"/>
            </a:pPr>
            <a:r>
              <a:rPr lang="en-US" b="1" dirty="0" smtClean="0"/>
              <a:t>Temp = START</a:t>
            </a:r>
          </a:p>
          <a:p>
            <a:pPr marL="342900" indent="-342900">
              <a:buAutoNum type="arabicPeriod"/>
            </a:pPr>
            <a:r>
              <a:rPr lang="en-US" b="1" dirty="0" smtClean="0"/>
              <a:t>For </a:t>
            </a:r>
            <a:r>
              <a:rPr lang="en-US" b="1" dirty="0" err="1" smtClean="0"/>
              <a:t>i</a:t>
            </a:r>
            <a:r>
              <a:rPr lang="en-US" b="1" dirty="0" smtClean="0"/>
              <a:t>=1 to Loc-1</a:t>
            </a:r>
          </a:p>
          <a:p>
            <a:pPr marL="342900" indent="-342900">
              <a:buAutoNum type="arabicPeriod"/>
            </a:pPr>
            <a:r>
              <a:rPr lang="en-US" b="1" dirty="0" smtClean="0"/>
              <a:t> 	Temp  = Temp -&gt; NEXT</a:t>
            </a:r>
          </a:p>
          <a:p>
            <a:pPr marL="342900" indent="-342900">
              <a:buAutoNum type="arabicPeriod"/>
            </a:pPr>
            <a:r>
              <a:rPr lang="en-US" b="1" dirty="0" smtClean="0"/>
              <a:t> 	If (Temp == </a:t>
            </a:r>
            <a:r>
              <a:rPr lang="en-US" b="1" i="1" dirty="0" smtClean="0"/>
              <a:t>NULL</a:t>
            </a:r>
            <a:r>
              <a:rPr lang="en-US" b="1" dirty="0" smtClean="0"/>
              <a:t>)</a:t>
            </a:r>
          </a:p>
          <a:p>
            <a:pPr marL="342900" indent="-342900">
              <a:buAutoNum type="arabicPeriod"/>
            </a:pPr>
            <a:r>
              <a:rPr lang="en-US" b="1" dirty="0" smtClean="0"/>
              <a:t>  		Exit</a:t>
            </a:r>
          </a:p>
          <a:p>
            <a:pPr marL="342900" indent="-342900">
              <a:buAutoNum type="arabicPeriod"/>
            </a:pPr>
            <a:r>
              <a:rPr lang="en-US" b="1" dirty="0" smtClean="0"/>
              <a:t>Temp1 = Temp -&gt;PREV</a:t>
            </a:r>
          </a:p>
          <a:p>
            <a:pPr marL="342900" indent="-342900">
              <a:buAutoNum type="arabicPeriod"/>
            </a:pPr>
            <a:r>
              <a:rPr lang="en-US" b="1" dirty="0" smtClean="0"/>
              <a:t>Temp -&gt; PREV = Temp1 -&gt; PREV</a:t>
            </a:r>
          </a:p>
          <a:p>
            <a:pPr marL="342900" indent="-342900">
              <a:buAutoNum type="arabicPeriod"/>
            </a:pPr>
            <a:r>
              <a:rPr lang="en-US" b="1" dirty="0" smtClean="0"/>
              <a:t>(Temp1-&gt;PREV) -&gt;NEXT = Temp</a:t>
            </a:r>
          </a:p>
          <a:p>
            <a:pPr marL="342900" indent="-342900">
              <a:buAutoNum type="arabicPeriod"/>
            </a:pPr>
            <a:r>
              <a:rPr lang="en-US" b="1" dirty="0" smtClean="0"/>
              <a:t>Free Temp1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Deletion at End of linked list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7" name="TextBox 6"/>
          <p:cNvSpPr txBox="1"/>
          <p:nvPr/>
        </p:nvSpPr>
        <p:spPr>
          <a:xfrm>
            <a:off x="228600" y="685800"/>
            <a:ext cx="8610600" cy="1615827"/>
          </a:xfrm>
          <a:prstGeom prst="rect">
            <a:avLst/>
          </a:prstGeom>
          <a:noFill/>
        </p:spPr>
        <p:txBody>
          <a:bodyPr wrap="square" rtlCol="0">
            <a:spAutoFit/>
          </a:bodyPr>
          <a:lstStyle/>
          <a:p>
            <a:pPr algn="just">
              <a:lnSpc>
                <a:spcPct val="150000"/>
              </a:lnSpc>
            </a:pPr>
            <a:r>
              <a:rPr lang="en-US" dirty="0" smtClean="0"/>
              <a:t>This function delete the node at the end of linked list. Temp and Temp1 are temporary pointers. END is the pointer pointing to end of list.    </a:t>
            </a:r>
          </a:p>
          <a:p>
            <a:pPr marL="342900" indent="-342900">
              <a:lnSpc>
                <a:spcPct val="150000"/>
              </a:lnSpc>
              <a:buAutoNum type="arabicPeriod"/>
            </a:pPr>
            <a:endParaRPr lang="en-US" i="1" dirty="0" smtClean="0"/>
          </a:p>
          <a:p>
            <a:endParaRPr lang="en-US" dirty="0"/>
          </a:p>
        </p:txBody>
      </p:sp>
      <p:sp>
        <p:nvSpPr>
          <p:cNvPr id="8" name="TextBox 7"/>
          <p:cNvSpPr txBox="1"/>
          <p:nvPr/>
        </p:nvSpPr>
        <p:spPr>
          <a:xfrm>
            <a:off x="304800" y="1676400"/>
            <a:ext cx="8382000" cy="2585323"/>
          </a:xfrm>
          <a:prstGeom prst="rect">
            <a:avLst/>
          </a:prstGeom>
          <a:solidFill>
            <a:schemeClr val="bg1">
              <a:lumMod val="85000"/>
            </a:schemeClr>
          </a:solidFill>
        </p:spPr>
        <p:txBody>
          <a:bodyPr wrap="square" rtlCol="0">
            <a:spAutoFit/>
          </a:bodyPr>
          <a:lstStyle/>
          <a:p>
            <a:pPr marL="342900" indent="-342900"/>
            <a:r>
              <a:rPr lang="en-US" b="1" i="1" dirty="0" smtClean="0"/>
              <a:t>Algorithm </a:t>
            </a:r>
            <a:r>
              <a:rPr lang="en-US" b="1" i="1" dirty="0" err="1" smtClean="0"/>
              <a:t>DeleteEnd_List</a:t>
            </a:r>
            <a:r>
              <a:rPr lang="en-US" b="1" i="1" dirty="0" smtClean="0"/>
              <a:t>(END)</a:t>
            </a:r>
            <a:r>
              <a:rPr lang="en-US" dirty="0" smtClean="0"/>
              <a:t> – </a:t>
            </a:r>
          </a:p>
          <a:p>
            <a:pPr marL="342900" indent="-342900">
              <a:buAutoNum type="arabicPeriod"/>
            </a:pPr>
            <a:r>
              <a:rPr lang="en-US" b="1" dirty="0" smtClean="0"/>
              <a:t>Node Temp, Temp1</a:t>
            </a:r>
          </a:p>
          <a:p>
            <a:pPr marL="342900" indent="-342900">
              <a:buAutoNum type="arabicPeriod"/>
            </a:pPr>
            <a:r>
              <a:rPr lang="en-US" b="1" dirty="0" smtClean="0"/>
              <a:t>Temp = END</a:t>
            </a:r>
          </a:p>
          <a:p>
            <a:pPr marL="342900" indent="-342900">
              <a:buAutoNum type="arabicPeriod"/>
            </a:pPr>
            <a:r>
              <a:rPr lang="en-US" b="1" dirty="0" smtClean="0"/>
              <a:t>If Temp==</a:t>
            </a:r>
            <a:r>
              <a:rPr lang="en-US" b="1" i="1" dirty="0" smtClean="0"/>
              <a:t>NULL</a:t>
            </a:r>
            <a:r>
              <a:rPr lang="en-US" b="1" dirty="0" smtClean="0"/>
              <a:t> </a:t>
            </a:r>
          </a:p>
          <a:p>
            <a:pPr marL="342900" indent="-342900">
              <a:buAutoNum type="arabicPeriod"/>
            </a:pPr>
            <a:r>
              <a:rPr lang="en-US" b="1" dirty="0" smtClean="0"/>
              <a:t> 	Exit</a:t>
            </a:r>
          </a:p>
          <a:p>
            <a:pPr marL="342900" indent="-342900">
              <a:buAutoNum type="arabicPeriod"/>
            </a:pPr>
            <a:r>
              <a:rPr lang="en-US" b="1" dirty="0" smtClean="0"/>
              <a:t>Temp1 = Temp -&gt; PREV</a:t>
            </a:r>
          </a:p>
          <a:p>
            <a:pPr marL="342900" indent="-342900">
              <a:buAutoNum type="arabicPeriod"/>
            </a:pPr>
            <a:r>
              <a:rPr lang="en-US" b="1" dirty="0" smtClean="0"/>
              <a:t>Temp1 -&gt; NEXT = </a:t>
            </a:r>
            <a:r>
              <a:rPr lang="en-US" b="1" i="1" dirty="0" smtClean="0"/>
              <a:t>NULL</a:t>
            </a:r>
          </a:p>
          <a:p>
            <a:pPr marL="342900" indent="-342900">
              <a:buAutoNum type="arabicPeriod"/>
            </a:pPr>
            <a:r>
              <a:rPr lang="en-US" b="1" dirty="0" smtClean="0"/>
              <a:t> END = Temp1 </a:t>
            </a:r>
          </a:p>
          <a:p>
            <a:pPr marL="342900" indent="-342900">
              <a:buAutoNum type="arabicPeriod"/>
            </a:pPr>
            <a:r>
              <a:rPr lang="en-US" b="1" dirty="0" smtClean="0"/>
              <a:t> Free Temp</a:t>
            </a:r>
            <a:endParaRPr lang="en-US" sz="2400"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Singly Vs. Doubly Linked List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7" name="Table 6"/>
          <p:cNvGraphicFramePr>
            <a:graphicFrameLocks noGrp="1"/>
          </p:cNvGraphicFramePr>
          <p:nvPr/>
        </p:nvGraphicFramePr>
        <p:xfrm>
          <a:off x="762000" y="1134905"/>
          <a:ext cx="7543800" cy="4686775"/>
        </p:xfrm>
        <a:graphic>
          <a:graphicData uri="http://schemas.openxmlformats.org/drawingml/2006/table">
            <a:tbl>
              <a:tblPr firstRow="1" bandRow="1">
                <a:tableStyleId>{616DA210-FB5B-4158-B5E0-FEB733F419BA}</a:tableStyleId>
              </a:tblPr>
              <a:tblGrid>
                <a:gridCol w="3771900"/>
                <a:gridCol w="3771900"/>
              </a:tblGrid>
              <a:tr h="527367">
                <a:tc>
                  <a:txBody>
                    <a:bodyPr/>
                    <a:lstStyle/>
                    <a:p>
                      <a:pPr algn="ctr"/>
                      <a:r>
                        <a:rPr lang="en-US" sz="2400" dirty="0" smtClean="0"/>
                        <a:t>Singly</a:t>
                      </a:r>
                      <a:r>
                        <a:rPr lang="en-US" sz="2400" baseline="0" dirty="0" smtClean="0"/>
                        <a:t> Linked List</a:t>
                      </a:r>
                      <a:endParaRPr lang="en-US" sz="2400" dirty="0"/>
                    </a:p>
                  </a:txBody>
                  <a:tcPr/>
                </a:tc>
                <a:tc>
                  <a:txBody>
                    <a:bodyPr/>
                    <a:lstStyle/>
                    <a:p>
                      <a:pPr algn="ctr"/>
                      <a:r>
                        <a:rPr lang="en-US" sz="2400" dirty="0" smtClean="0"/>
                        <a:t>Doubly Linked List</a:t>
                      </a:r>
                      <a:endParaRPr lang="en-US" sz="2400" dirty="0"/>
                    </a:p>
                  </a:txBody>
                  <a:tcPr/>
                </a:tc>
              </a:tr>
              <a:tr h="843556">
                <a:tc>
                  <a:txBody>
                    <a:bodyPr/>
                    <a:lstStyle/>
                    <a:p>
                      <a:pPr algn="l"/>
                      <a:r>
                        <a:rPr lang="en-US" dirty="0" smtClean="0"/>
                        <a:t>Node has two fields.</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Node has three</a:t>
                      </a:r>
                      <a:r>
                        <a:rPr lang="en-US" baseline="0" dirty="0" smtClean="0"/>
                        <a:t> fields.</a:t>
                      </a:r>
                      <a:endParaRPr lang="en-US" dirty="0"/>
                    </a:p>
                  </a:txBody>
                  <a:tcPr anchor="ctr"/>
                </a:tc>
              </a:tr>
              <a:tr h="664092">
                <a:tc>
                  <a:txBody>
                    <a:bodyPr/>
                    <a:lstStyle/>
                    <a:p>
                      <a:pPr algn="l"/>
                      <a:r>
                        <a:rPr lang="en-US" dirty="0" smtClean="0"/>
                        <a:t>Reverse</a:t>
                      </a:r>
                      <a:r>
                        <a:rPr lang="en-US" baseline="0" dirty="0" smtClean="0"/>
                        <a:t> traversing is not possible.</a:t>
                      </a:r>
                      <a:endParaRPr lang="en-US" dirty="0"/>
                    </a:p>
                  </a:txBody>
                  <a:tcPr anchor="ctr"/>
                </a:tc>
                <a:tc>
                  <a:txBody>
                    <a:bodyPr/>
                    <a:lstStyle/>
                    <a:p>
                      <a:pPr algn="l"/>
                      <a:r>
                        <a:rPr lang="en-US" dirty="0" smtClean="0"/>
                        <a:t>Reverse traversing</a:t>
                      </a:r>
                      <a:r>
                        <a:rPr lang="en-US" baseline="0" dirty="0" smtClean="0"/>
                        <a:t> is possible.</a:t>
                      </a:r>
                      <a:endParaRPr lang="en-US" dirty="0"/>
                    </a:p>
                  </a:txBody>
                  <a:tcPr anchor="ctr"/>
                </a:tc>
              </a:tr>
              <a:tr h="1047788">
                <a:tc>
                  <a:txBody>
                    <a:bodyPr/>
                    <a:lstStyle/>
                    <a:p>
                      <a:pPr algn="just"/>
                      <a:endParaRPr lang="en-US" dirty="0" smtClean="0"/>
                    </a:p>
                    <a:p>
                      <a:pPr algn="just"/>
                      <a:r>
                        <a:rPr lang="en-US" dirty="0" smtClean="0"/>
                        <a:t>Insertion at the end of linked list takes O(n) time.</a:t>
                      </a:r>
                    </a:p>
                    <a:p>
                      <a:pPr algn="just"/>
                      <a:endParaRPr lang="en-US" dirty="0"/>
                    </a:p>
                  </a:txBody>
                  <a:tcPr anchor="ctr"/>
                </a:tc>
                <a:tc>
                  <a:txBody>
                    <a:bodyPr/>
                    <a:lstStyle/>
                    <a:p>
                      <a:pPr algn="just"/>
                      <a:endParaRPr lang="en-US" dirty="0" smtClean="0"/>
                    </a:p>
                    <a:p>
                      <a:pPr algn="just"/>
                      <a:r>
                        <a:rPr lang="en-US" dirty="0" smtClean="0"/>
                        <a:t>Insertion at the end of linked list take  constant time</a:t>
                      </a:r>
                    </a:p>
                    <a:p>
                      <a:pPr algn="just"/>
                      <a:endParaRPr lang="en-US" dirty="0"/>
                    </a:p>
                  </a:txBody>
                  <a:tcPr anchor="ctr"/>
                </a:tc>
              </a:tr>
              <a:tr h="949263">
                <a:tc>
                  <a:txBody>
                    <a:bodyPr/>
                    <a:lstStyle/>
                    <a:p>
                      <a:pPr algn="just"/>
                      <a:endParaRPr lang="en-US" dirty="0" smtClean="0"/>
                    </a:p>
                    <a:p>
                      <a:pPr algn="just"/>
                      <a:r>
                        <a:rPr lang="en-US" dirty="0" smtClean="0"/>
                        <a:t>Deletion at the end of linked list take O(n) time and deletion before specified location is not possible.</a:t>
                      </a:r>
                    </a:p>
                    <a:p>
                      <a:pPr algn="just"/>
                      <a:endParaRPr lang="en-US" dirty="0"/>
                    </a:p>
                  </a:txBody>
                  <a:tcPr anchor="ctr"/>
                </a:tc>
                <a:tc>
                  <a:txBody>
                    <a:bodyPr/>
                    <a:lstStyle/>
                    <a:p>
                      <a:pPr algn="just"/>
                      <a:endParaRPr lang="en-US" dirty="0" smtClean="0"/>
                    </a:p>
                    <a:p>
                      <a:pPr algn="just"/>
                      <a:r>
                        <a:rPr lang="en-US" dirty="0" smtClean="0"/>
                        <a:t>Deletion at the end of linked list take constant</a:t>
                      </a:r>
                      <a:r>
                        <a:rPr lang="en-US" baseline="0" dirty="0" smtClean="0"/>
                        <a:t> </a:t>
                      </a:r>
                      <a:r>
                        <a:rPr lang="en-US" dirty="0" smtClean="0"/>
                        <a:t>time and deletion before specified location is also</a:t>
                      </a:r>
                      <a:r>
                        <a:rPr lang="en-US" baseline="0" dirty="0" smtClean="0"/>
                        <a:t> </a:t>
                      </a:r>
                      <a:r>
                        <a:rPr lang="en-US" dirty="0" smtClean="0"/>
                        <a:t>possible.</a:t>
                      </a:r>
                    </a:p>
                    <a:p>
                      <a:pPr algn="just"/>
                      <a:endParaRPr lang="en-US" dirty="0"/>
                    </a:p>
                  </a:txBody>
                  <a:tcPr anchor="ct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Exercises</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2169825"/>
          </a:xfrm>
          <a:prstGeom prst="rect">
            <a:avLst/>
          </a:prstGeom>
          <a:noFill/>
        </p:spPr>
        <p:txBody>
          <a:bodyPr wrap="square" rtlCol="0">
            <a:spAutoFit/>
          </a:bodyPr>
          <a:lstStyle/>
          <a:p>
            <a:pPr marL="342900" indent="-342900">
              <a:lnSpc>
                <a:spcPct val="150000"/>
              </a:lnSpc>
              <a:buAutoNum type="arabicPeriod"/>
            </a:pPr>
            <a:r>
              <a:rPr lang="en-US" dirty="0" smtClean="0"/>
              <a:t>Write an algorithm for searching in doubly linked list.</a:t>
            </a:r>
          </a:p>
          <a:p>
            <a:pPr marL="342900" indent="-342900">
              <a:lnSpc>
                <a:spcPct val="150000"/>
              </a:lnSpc>
              <a:buAutoNum type="arabicPeriod"/>
            </a:pPr>
            <a:r>
              <a:rPr lang="en-US" dirty="0" smtClean="0"/>
              <a:t>Write an algorithm to sorting a singly linked list.</a:t>
            </a:r>
          </a:p>
          <a:p>
            <a:pPr marL="342900" indent="-342900">
              <a:lnSpc>
                <a:spcPct val="150000"/>
              </a:lnSpc>
              <a:buAutoNum type="arabicPeriod"/>
            </a:pPr>
            <a:r>
              <a:rPr lang="en-US" dirty="0" smtClean="0"/>
              <a:t>Why reverse algorithm is not needed in doubly linked list. Justify your answer comparing with singly linked list.</a:t>
            </a:r>
          </a:p>
          <a:p>
            <a:pPr marL="342900" indent="-342900">
              <a:lnSpc>
                <a:spcPct val="150000"/>
              </a:lnSpc>
              <a:buAutoNum type="arabicPeriod"/>
            </a:pPr>
            <a:r>
              <a:rPr lang="en-US" dirty="0" smtClean="0"/>
              <a:t>Write an algorithm to delete the entire singly linked list or doubly linked list.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Circular Linked list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762000"/>
            <a:ext cx="8839200" cy="1708160"/>
          </a:xfrm>
          <a:prstGeom prst="rect">
            <a:avLst/>
          </a:prstGeom>
          <a:noFill/>
        </p:spPr>
        <p:txBody>
          <a:bodyPr wrap="square" rtlCol="0">
            <a:spAutoFit/>
          </a:bodyPr>
          <a:lstStyle/>
          <a:p>
            <a:pPr>
              <a:lnSpc>
                <a:spcPct val="150000"/>
              </a:lnSpc>
            </a:pPr>
            <a:r>
              <a:rPr lang="en-US" sz="2000" b="1" dirty="0" smtClean="0"/>
              <a:t>It could be singly or doubly linked list.  </a:t>
            </a:r>
          </a:p>
          <a:p>
            <a:pPr>
              <a:lnSpc>
                <a:spcPct val="150000"/>
              </a:lnSpc>
            </a:pPr>
            <a:r>
              <a:rPr lang="en-US" sz="2000" dirty="0" smtClean="0"/>
              <a:t>For singly circular linked list</a:t>
            </a:r>
          </a:p>
          <a:p>
            <a:pPr>
              <a:lnSpc>
                <a:spcPct val="150000"/>
              </a:lnSpc>
              <a:buFont typeface="Wingdings" pitchFamily="2" charset="2"/>
              <a:buChar char="Ø"/>
            </a:pPr>
            <a:r>
              <a:rPr lang="en-US" dirty="0" smtClean="0"/>
              <a:t>    Each node have two fields – 	1. Information	2. Pointer to next node</a:t>
            </a:r>
          </a:p>
          <a:p>
            <a:endParaRPr lang="en-US" dirty="0"/>
          </a:p>
        </p:txBody>
      </p:sp>
      <p:graphicFrame>
        <p:nvGraphicFramePr>
          <p:cNvPr id="7" name="Table 6"/>
          <p:cNvGraphicFramePr>
            <a:graphicFrameLocks noGrp="1"/>
          </p:cNvGraphicFramePr>
          <p:nvPr/>
        </p:nvGraphicFramePr>
        <p:xfrm>
          <a:off x="1295400" y="4429760"/>
          <a:ext cx="1295400" cy="370840"/>
        </p:xfrm>
        <a:graphic>
          <a:graphicData uri="http://schemas.openxmlformats.org/drawingml/2006/table">
            <a:tbl>
              <a:tblPr firstRow="1" bandRow="1">
                <a:tableStyleId>{5940675A-B579-460E-94D1-54222C63F5DA}</a:tableStyleId>
              </a:tblPr>
              <a:tblGrid>
                <a:gridCol w="647700"/>
                <a:gridCol w="647700"/>
              </a:tblGrid>
              <a:tr h="370840">
                <a:tc>
                  <a:txBody>
                    <a:bodyPr/>
                    <a:lstStyle/>
                    <a:p>
                      <a:r>
                        <a:rPr lang="en-US" dirty="0" smtClean="0"/>
                        <a:t>data</a:t>
                      </a:r>
                      <a:endParaRPr lang="en-US" dirty="0"/>
                    </a:p>
                  </a:txBody>
                  <a:tcPr/>
                </a:tc>
                <a:tc>
                  <a:txBody>
                    <a:bodyPr/>
                    <a:lstStyle/>
                    <a:p>
                      <a:endParaRPr lang="en-US" dirty="0"/>
                    </a:p>
                  </a:txBody>
                  <a:tcPr/>
                </a:tc>
              </a:tr>
            </a:tbl>
          </a:graphicData>
        </a:graphic>
      </p:graphicFrame>
      <p:graphicFrame>
        <p:nvGraphicFramePr>
          <p:cNvPr id="9" name="Table 8"/>
          <p:cNvGraphicFramePr>
            <a:graphicFrameLocks noGrp="1"/>
          </p:cNvGraphicFramePr>
          <p:nvPr/>
        </p:nvGraphicFramePr>
        <p:xfrm>
          <a:off x="3048000" y="4429760"/>
          <a:ext cx="1295400" cy="370840"/>
        </p:xfrm>
        <a:graphic>
          <a:graphicData uri="http://schemas.openxmlformats.org/drawingml/2006/table">
            <a:tbl>
              <a:tblPr firstRow="1" bandRow="1">
                <a:tableStyleId>{5940675A-B579-460E-94D1-54222C63F5DA}</a:tableStyleId>
              </a:tblPr>
              <a:tblGrid>
                <a:gridCol w="647700"/>
                <a:gridCol w="647700"/>
              </a:tblGrid>
              <a:tr h="370840">
                <a:tc>
                  <a:txBody>
                    <a:bodyPr/>
                    <a:lstStyle/>
                    <a:p>
                      <a:r>
                        <a:rPr lang="en-US" dirty="0" smtClean="0"/>
                        <a:t>data</a:t>
                      </a:r>
                      <a:endParaRPr lang="en-US" dirty="0"/>
                    </a:p>
                  </a:txBody>
                  <a:tcPr/>
                </a:tc>
                <a:tc>
                  <a:txBody>
                    <a:bodyPr/>
                    <a:lstStyle/>
                    <a:p>
                      <a:endParaRPr lang="en-US" dirty="0"/>
                    </a:p>
                  </a:txBody>
                  <a:tcPr/>
                </a:tc>
              </a:tr>
            </a:tbl>
          </a:graphicData>
        </a:graphic>
      </p:graphicFrame>
      <p:graphicFrame>
        <p:nvGraphicFramePr>
          <p:cNvPr id="10" name="Table 9"/>
          <p:cNvGraphicFramePr>
            <a:graphicFrameLocks noGrp="1"/>
          </p:cNvGraphicFramePr>
          <p:nvPr/>
        </p:nvGraphicFramePr>
        <p:xfrm>
          <a:off x="4648200" y="4429760"/>
          <a:ext cx="1219200" cy="370840"/>
        </p:xfrm>
        <a:graphic>
          <a:graphicData uri="http://schemas.openxmlformats.org/drawingml/2006/table">
            <a:tbl>
              <a:tblPr firstRow="1" bandRow="1">
                <a:tableStyleId>{5940675A-B579-460E-94D1-54222C63F5DA}</a:tableStyleId>
              </a:tblPr>
              <a:tblGrid>
                <a:gridCol w="609600"/>
                <a:gridCol w="609600"/>
              </a:tblGrid>
              <a:tr h="370840">
                <a:tc>
                  <a:txBody>
                    <a:bodyPr/>
                    <a:lstStyle/>
                    <a:p>
                      <a:r>
                        <a:rPr lang="en-US" dirty="0" smtClean="0"/>
                        <a:t>data</a:t>
                      </a:r>
                      <a:endParaRPr lang="en-US" dirty="0"/>
                    </a:p>
                  </a:txBody>
                  <a:tcPr/>
                </a:tc>
                <a:tc>
                  <a:txBody>
                    <a:bodyPr/>
                    <a:lstStyle/>
                    <a:p>
                      <a:endParaRPr lang="en-US" dirty="0"/>
                    </a:p>
                  </a:txBody>
                  <a:tcPr/>
                </a:tc>
              </a:tr>
            </a:tbl>
          </a:graphicData>
        </a:graphic>
      </p:graphicFrame>
      <p:graphicFrame>
        <p:nvGraphicFramePr>
          <p:cNvPr id="12" name="Table 11"/>
          <p:cNvGraphicFramePr>
            <a:graphicFrameLocks noGrp="1"/>
          </p:cNvGraphicFramePr>
          <p:nvPr/>
        </p:nvGraphicFramePr>
        <p:xfrm>
          <a:off x="6172200" y="4429760"/>
          <a:ext cx="1371600" cy="370840"/>
        </p:xfrm>
        <a:graphic>
          <a:graphicData uri="http://schemas.openxmlformats.org/drawingml/2006/table">
            <a:tbl>
              <a:tblPr firstRow="1" bandRow="1">
                <a:tableStyleId>{5940675A-B579-460E-94D1-54222C63F5DA}</a:tableStyleId>
              </a:tblPr>
              <a:tblGrid>
                <a:gridCol w="685800"/>
                <a:gridCol w="685800"/>
              </a:tblGrid>
              <a:tr h="370840">
                <a:tc>
                  <a:txBody>
                    <a:bodyPr/>
                    <a:lstStyle/>
                    <a:p>
                      <a:r>
                        <a:rPr lang="en-US" dirty="0" smtClean="0"/>
                        <a:t>data</a:t>
                      </a:r>
                      <a:endParaRPr lang="en-US" dirty="0"/>
                    </a:p>
                  </a:txBody>
                  <a:tcPr/>
                </a:tc>
                <a:tc>
                  <a:txBody>
                    <a:bodyPr/>
                    <a:lstStyle/>
                    <a:p>
                      <a:endParaRPr lang="en-US" i="1" dirty="0"/>
                    </a:p>
                  </a:txBody>
                  <a:tcPr/>
                </a:tc>
              </a:tr>
            </a:tbl>
          </a:graphicData>
        </a:graphic>
      </p:graphicFrame>
      <p:cxnSp>
        <p:nvCxnSpPr>
          <p:cNvPr id="14" name="Straight Arrow Connector 13"/>
          <p:cNvCxnSpPr/>
          <p:nvPr/>
        </p:nvCxnSpPr>
        <p:spPr>
          <a:xfrm>
            <a:off x="2286000" y="4648200"/>
            <a:ext cx="762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3886200" y="4648200"/>
            <a:ext cx="762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5410200" y="4648200"/>
            <a:ext cx="762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990600" y="4888468"/>
            <a:ext cx="762000" cy="369332"/>
          </a:xfrm>
          <a:prstGeom prst="rect">
            <a:avLst/>
          </a:prstGeom>
          <a:noFill/>
        </p:spPr>
        <p:txBody>
          <a:bodyPr wrap="square" rtlCol="0">
            <a:spAutoFit/>
          </a:bodyPr>
          <a:lstStyle/>
          <a:p>
            <a:r>
              <a:rPr lang="en-US" dirty="0" smtClean="0"/>
              <a:t>200</a:t>
            </a:r>
            <a:endParaRPr lang="en-US" dirty="0"/>
          </a:p>
        </p:txBody>
      </p:sp>
      <p:sp>
        <p:nvSpPr>
          <p:cNvPr id="23" name="TextBox 22"/>
          <p:cNvSpPr txBox="1"/>
          <p:nvPr/>
        </p:nvSpPr>
        <p:spPr>
          <a:xfrm>
            <a:off x="2819400" y="4876800"/>
            <a:ext cx="762000" cy="369332"/>
          </a:xfrm>
          <a:prstGeom prst="rect">
            <a:avLst/>
          </a:prstGeom>
          <a:noFill/>
        </p:spPr>
        <p:txBody>
          <a:bodyPr wrap="square" rtlCol="0">
            <a:spAutoFit/>
          </a:bodyPr>
          <a:lstStyle/>
          <a:p>
            <a:r>
              <a:rPr lang="en-US" dirty="0" smtClean="0"/>
              <a:t>400</a:t>
            </a:r>
            <a:endParaRPr lang="en-US" dirty="0"/>
          </a:p>
        </p:txBody>
      </p:sp>
      <p:sp>
        <p:nvSpPr>
          <p:cNvPr id="24" name="TextBox 23"/>
          <p:cNvSpPr txBox="1"/>
          <p:nvPr/>
        </p:nvSpPr>
        <p:spPr>
          <a:xfrm>
            <a:off x="4419600" y="4876800"/>
            <a:ext cx="762000" cy="369332"/>
          </a:xfrm>
          <a:prstGeom prst="rect">
            <a:avLst/>
          </a:prstGeom>
          <a:noFill/>
        </p:spPr>
        <p:txBody>
          <a:bodyPr wrap="square" rtlCol="0">
            <a:spAutoFit/>
          </a:bodyPr>
          <a:lstStyle/>
          <a:p>
            <a:r>
              <a:rPr lang="en-US" dirty="0" smtClean="0"/>
              <a:t>150</a:t>
            </a:r>
            <a:endParaRPr lang="en-US" dirty="0"/>
          </a:p>
        </p:txBody>
      </p:sp>
      <p:sp>
        <p:nvSpPr>
          <p:cNvPr id="25" name="TextBox 24"/>
          <p:cNvSpPr txBox="1"/>
          <p:nvPr/>
        </p:nvSpPr>
        <p:spPr>
          <a:xfrm>
            <a:off x="5943600" y="4876800"/>
            <a:ext cx="762000" cy="369332"/>
          </a:xfrm>
          <a:prstGeom prst="rect">
            <a:avLst/>
          </a:prstGeom>
          <a:noFill/>
        </p:spPr>
        <p:txBody>
          <a:bodyPr wrap="square" rtlCol="0">
            <a:spAutoFit/>
          </a:bodyPr>
          <a:lstStyle/>
          <a:p>
            <a:r>
              <a:rPr lang="en-US" dirty="0" smtClean="0"/>
              <a:t>50</a:t>
            </a:r>
          </a:p>
        </p:txBody>
      </p:sp>
      <p:graphicFrame>
        <p:nvGraphicFramePr>
          <p:cNvPr id="26" name="Table 25"/>
          <p:cNvGraphicFramePr>
            <a:graphicFrameLocks noGrp="1"/>
          </p:cNvGraphicFramePr>
          <p:nvPr/>
        </p:nvGraphicFramePr>
        <p:xfrm>
          <a:off x="6858000" y="5638800"/>
          <a:ext cx="838200" cy="447040"/>
        </p:xfrm>
        <a:graphic>
          <a:graphicData uri="http://schemas.openxmlformats.org/drawingml/2006/table">
            <a:tbl>
              <a:tblPr firstRow="1" bandRow="1">
                <a:tableStyleId>{5940675A-B579-460E-94D1-54222C63F5DA}</a:tableStyleId>
              </a:tblPr>
              <a:tblGrid>
                <a:gridCol w="838200"/>
              </a:tblGrid>
              <a:tr h="447040">
                <a:tc>
                  <a:txBody>
                    <a:bodyPr/>
                    <a:lstStyle/>
                    <a:p>
                      <a:r>
                        <a:rPr lang="en-US" dirty="0" smtClean="0"/>
                        <a:t>LAST</a:t>
                      </a:r>
                      <a:endParaRPr lang="en-US" dirty="0"/>
                    </a:p>
                  </a:txBody>
                  <a:tcPr/>
                </a:tc>
              </a:tr>
            </a:tbl>
          </a:graphicData>
        </a:graphic>
      </p:graphicFrame>
      <p:sp>
        <p:nvSpPr>
          <p:cNvPr id="27" name="TextBox 26"/>
          <p:cNvSpPr txBox="1"/>
          <p:nvPr/>
        </p:nvSpPr>
        <p:spPr>
          <a:xfrm>
            <a:off x="228600" y="2083475"/>
            <a:ext cx="8229600" cy="1477328"/>
          </a:xfrm>
          <a:prstGeom prst="rect">
            <a:avLst/>
          </a:prstGeom>
          <a:noFill/>
        </p:spPr>
        <p:txBody>
          <a:bodyPr wrap="square" rtlCol="0">
            <a:spAutoFit/>
          </a:bodyPr>
          <a:lstStyle/>
          <a:p>
            <a:r>
              <a:rPr lang="en-US" b="1" i="1" dirty="0" smtClean="0"/>
              <a:t>Representation of node –</a:t>
            </a:r>
          </a:p>
          <a:p>
            <a:r>
              <a:rPr lang="en-US" dirty="0" err="1" smtClean="0"/>
              <a:t>struct</a:t>
            </a:r>
            <a:r>
              <a:rPr lang="en-US" dirty="0" smtClean="0"/>
              <a:t> Node{</a:t>
            </a:r>
          </a:p>
          <a:p>
            <a:r>
              <a:rPr lang="en-US" dirty="0" smtClean="0"/>
              <a:t>	</a:t>
            </a:r>
            <a:r>
              <a:rPr lang="en-US" dirty="0" err="1" smtClean="0"/>
              <a:t>int</a:t>
            </a:r>
            <a:r>
              <a:rPr lang="en-US" dirty="0" smtClean="0"/>
              <a:t> INFO;</a:t>
            </a:r>
          </a:p>
          <a:p>
            <a:r>
              <a:rPr lang="en-US" dirty="0" smtClean="0"/>
              <a:t>	</a:t>
            </a:r>
            <a:r>
              <a:rPr lang="en-US" dirty="0" err="1" smtClean="0"/>
              <a:t>struct</a:t>
            </a:r>
            <a:r>
              <a:rPr lang="en-US" dirty="0" smtClean="0"/>
              <a:t> Node *NEXT;</a:t>
            </a:r>
          </a:p>
          <a:p>
            <a:r>
              <a:rPr lang="en-US" dirty="0" smtClean="0"/>
              <a:t>};</a:t>
            </a:r>
          </a:p>
        </p:txBody>
      </p:sp>
      <p:cxnSp>
        <p:nvCxnSpPr>
          <p:cNvPr id="31" name="Straight Connector 30"/>
          <p:cNvCxnSpPr/>
          <p:nvPr/>
        </p:nvCxnSpPr>
        <p:spPr>
          <a:xfrm>
            <a:off x="7162800" y="4648200"/>
            <a:ext cx="8382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5" name="Straight Connector 34"/>
          <p:cNvCxnSpPr/>
          <p:nvPr/>
        </p:nvCxnSpPr>
        <p:spPr>
          <a:xfrm>
            <a:off x="8001000" y="4648200"/>
            <a:ext cx="0" cy="762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39" name="Straight Connector 38"/>
          <p:cNvCxnSpPr/>
          <p:nvPr/>
        </p:nvCxnSpPr>
        <p:spPr>
          <a:xfrm flipH="1">
            <a:off x="1600200" y="5410200"/>
            <a:ext cx="64008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p:nvPr/>
        </p:nvCxnSpPr>
        <p:spPr>
          <a:xfrm flipV="1">
            <a:off x="1600200" y="4800600"/>
            <a:ext cx="0" cy="609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p:nvPr/>
        </p:nvCxnSpPr>
        <p:spPr>
          <a:xfrm rot="16200000" flipV="1">
            <a:off x="6210300" y="4914900"/>
            <a:ext cx="762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fill="hold"/>
                                        <p:tgtEl>
                                          <p:spTgt spid="21"/>
                                        </p:tgtEl>
                                        <p:attrNameLst>
                                          <p:attrName>ppt_x</p:attrName>
                                        </p:attrNameLst>
                                      </p:cBhvr>
                                      <p:tavLst>
                                        <p:tav tm="0">
                                          <p:val>
                                            <p:strVal val="#ppt_x"/>
                                          </p:val>
                                        </p:tav>
                                        <p:tav tm="100000">
                                          <p:val>
                                            <p:strVal val="#ppt_x"/>
                                          </p:val>
                                        </p:tav>
                                      </p:tavLst>
                                    </p:anim>
                                    <p:anim calcmode="lin" valueType="num">
                                      <p:cBhvr additive="base">
                                        <p:cTn id="6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additive="base">
                                        <p:cTn id="65" dur="500" fill="hold"/>
                                        <p:tgtEl>
                                          <p:spTgt spid="26"/>
                                        </p:tgtEl>
                                        <p:attrNameLst>
                                          <p:attrName>ppt_x</p:attrName>
                                        </p:attrNameLst>
                                      </p:cBhvr>
                                      <p:tavLst>
                                        <p:tav tm="0">
                                          <p:val>
                                            <p:strVal val="#ppt_x"/>
                                          </p:val>
                                        </p:tav>
                                        <p:tav tm="100000">
                                          <p:val>
                                            <p:strVal val="#ppt_x"/>
                                          </p:val>
                                        </p:tav>
                                      </p:tavLst>
                                    </p:anim>
                                    <p:anim calcmode="lin" valueType="num">
                                      <p:cBhvr additive="base">
                                        <p:cTn id="6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Supported operations</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7" name="TextBox 6"/>
          <p:cNvSpPr txBox="1"/>
          <p:nvPr/>
        </p:nvSpPr>
        <p:spPr>
          <a:xfrm>
            <a:off x="228600" y="848410"/>
            <a:ext cx="8610600" cy="4693593"/>
          </a:xfrm>
          <a:prstGeom prst="rect">
            <a:avLst/>
          </a:prstGeom>
          <a:noFill/>
        </p:spPr>
        <p:txBody>
          <a:bodyPr wrap="square" rtlCol="0">
            <a:spAutoFit/>
          </a:bodyPr>
          <a:lstStyle/>
          <a:p>
            <a:pPr marL="342900" indent="-342900">
              <a:lnSpc>
                <a:spcPct val="150000"/>
              </a:lnSpc>
              <a:buFont typeface="Wingdings" pitchFamily="2" charset="2"/>
              <a:buChar char="Ø"/>
            </a:pPr>
            <a:r>
              <a:rPr lang="en-US" dirty="0" smtClean="0"/>
              <a:t>All operation which can be performed on singly or doubly linked list can be extended to circular by maintaining last node next pointer to first node.</a:t>
            </a:r>
          </a:p>
          <a:p>
            <a:pPr marL="342900" indent="-342900">
              <a:lnSpc>
                <a:spcPct val="150000"/>
              </a:lnSpc>
              <a:buFont typeface="+mj-lt"/>
              <a:buAutoNum type="arabicPeriod"/>
            </a:pPr>
            <a:r>
              <a:rPr lang="en-US" dirty="0" smtClean="0"/>
              <a:t>Creating empty linked list</a:t>
            </a:r>
          </a:p>
          <a:p>
            <a:pPr marL="342900" indent="-342900">
              <a:lnSpc>
                <a:spcPct val="150000"/>
              </a:lnSpc>
              <a:buFont typeface="+mj-lt"/>
              <a:buAutoNum type="arabicPeriod"/>
            </a:pPr>
            <a:r>
              <a:rPr lang="en-US" dirty="0" smtClean="0"/>
              <a:t>Appending nodes to linked list</a:t>
            </a:r>
          </a:p>
          <a:p>
            <a:pPr marL="342900" indent="-342900">
              <a:lnSpc>
                <a:spcPct val="150000"/>
              </a:lnSpc>
              <a:buFont typeface="+mj-lt"/>
              <a:buAutoNum type="arabicPeriod"/>
            </a:pPr>
            <a:r>
              <a:rPr lang="en-US" dirty="0" smtClean="0"/>
              <a:t>Traversing</a:t>
            </a:r>
          </a:p>
          <a:p>
            <a:pPr marL="342900" indent="-342900">
              <a:lnSpc>
                <a:spcPct val="150000"/>
              </a:lnSpc>
              <a:buFont typeface="+mj-lt"/>
              <a:buAutoNum type="arabicPeriod"/>
            </a:pPr>
            <a:r>
              <a:rPr lang="en-US" dirty="0" smtClean="0"/>
              <a:t>Insertion</a:t>
            </a:r>
          </a:p>
          <a:p>
            <a:pPr marL="342900" indent="-342900">
              <a:lnSpc>
                <a:spcPct val="150000"/>
              </a:lnSpc>
              <a:buFont typeface="+mj-lt"/>
              <a:buAutoNum type="arabicPeriod"/>
            </a:pPr>
            <a:r>
              <a:rPr lang="en-US" dirty="0" smtClean="0"/>
              <a:t>Deletion</a:t>
            </a:r>
          </a:p>
          <a:p>
            <a:pPr marL="342900" indent="-342900">
              <a:lnSpc>
                <a:spcPct val="150000"/>
              </a:lnSpc>
              <a:buFont typeface="+mj-lt"/>
              <a:buAutoNum type="arabicPeriod"/>
            </a:pPr>
            <a:r>
              <a:rPr lang="en-US" dirty="0" smtClean="0"/>
              <a:t>Searching</a:t>
            </a:r>
          </a:p>
          <a:p>
            <a:pPr marL="342900" indent="-342900">
              <a:lnSpc>
                <a:spcPct val="150000"/>
              </a:lnSpc>
              <a:buFont typeface="+mj-lt"/>
              <a:buAutoNum type="arabicPeriod"/>
            </a:pPr>
            <a:r>
              <a:rPr lang="en-US" dirty="0" smtClean="0"/>
              <a:t>Sorting </a:t>
            </a:r>
          </a:p>
          <a:p>
            <a:pPr marL="342900" indent="-342900">
              <a:lnSpc>
                <a:spcPct val="150000"/>
              </a:lnSpc>
            </a:pPr>
            <a:r>
              <a:rPr lang="en-US" sz="2400" dirty="0" smtClean="0">
                <a:solidFill>
                  <a:srgbClr val="FF0000"/>
                </a:solidFill>
              </a:rPr>
              <a:t>How do we know end of list ?</a:t>
            </a:r>
            <a:endParaRPr lang="en-US" dirty="0" smtClean="0">
              <a:solidFill>
                <a:srgbClr val="FF0000"/>
              </a:solidFill>
            </a:endParaRPr>
          </a:p>
          <a:p>
            <a:r>
              <a:rPr lang="en-US" sz="2000" dirty="0" smtClean="0"/>
              <a:t>	Compare next pointer field with address of first node or head</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9" end="9"/>
                                            </p:txEl>
                                          </p:spTgt>
                                        </p:tgtEl>
                                        <p:attrNameLst>
                                          <p:attrName>style.visibility</p:attrName>
                                        </p:attrNameLst>
                                      </p:cBhvr>
                                      <p:to>
                                        <p:strVal val="visible"/>
                                      </p:to>
                                    </p:set>
                                    <p:anim calcmode="lin" valueType="num">
                                      <p:cBhvr additive="base">
                                        <p:cTn id="7"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Array </a:t>
            </a:r>
            <a:r>
              <a:rPr lang="en-US" sz="2800" dirty="0" err="1"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vs</a:t>
            </a:r>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 Linked Lists</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7" name="TextBox 6"/>
          <p:cNvSpPr txBox="1"/>
          <p:nvPr/>
        </p:nvSpPr>
        <p:spPr>
          <a:xfrm>
            <a:off x="228600" y="914400"/>
            <a:ext cx="8534400" cy="5493812"/>
          </a:xfrm>
          <a:prstGeom prst="rect">
            <a:avLst/>
          </a:prstGeom>
          <a:noFill/>
        </p:spPr>
        <p:txBody>
          <a:bodyPr wrap="square" rtlCol="0">
            <a:spAutoFit/>
          </a:bodyPr>
          <a:lstStyle/>
          <a:p>
            <a:r>
              <a:rPr lang="en-US" b="1" u="sng" dirty="0" smtClean="0"/>
              <a:t>3 . Insertion / Deletion</a:t>
            </a:r>
          </a:p>
          <a:p>
            <a:endParaRPr lang="en-US" b="1" u="sng" dirty="0" smtClean="0"/>
          </a:p>
          <a:p>
            <a:pPr>
              <a:buFont typeface="Wingdings" pitchFamily="2" charset="2"/>
              <a:buChar char="Ø"/>
            </a:pPr>
            <a:r>
              <a:rPr lang="en-US" dirty="0" smtClean="0"/>
              <a:t>As the </a:t>
            </a:r>
            <a:r>
              <a:rPr lang="en-US" b="1" dirty="0" smtClean="0"/>
              <a:t>array</a:t>
            </a:r>
            <a:r>
              <a:rPr lang="en-US" dirty="0" smtClean="0"/>
              <a:t> elements are stored in </a:t>
            </a:r>
            <a:r>
              <a:rPr lang="en-US" b="1" dirty="0" smtClean="0"/>
              <a:t>consecutive memory</a:t>
            </a:r>
            <a:r>
              <a:rPr lang="en-US" dirty="0" smtClean="0"/>
              <a:t> locations , so while inserting elements we have to create space for insertion.</a:t>
            </a:r>
          </a:p>
          <a:p>
            <a:pPr>
              <a:buFont typeface="Wingdings" pitchFamily="2" charset="2"/>
              <a:buChar char="ü"/>
            </a:pPr>
            <a:r>
              <a:rPr lang="en-US" dirty="0" smtClean="0"/>
              <a:t>So more time is required for </a:t>
            </a:r>
            <a:r>
              <a:rPr lang="en-US" b="1" dirty="0" smtClean="0"/>
              <a:t>creating space</a:t>
            </a:r>
            <a:r>
              <a:rPr lang="en-US" dirty="0" smtClean="0"/>
              <a:t> and inserting element</a:t>
            </a:r>
          </a:p>
          <a:p>
            <a:pPr>
              <a:buFont typeface="Wingdings" pitchFamily="2" charset="2"/>
              <a:buChar char="Ø"/>
            </a:pPr>
            <a:r>
              <a:rPr lang="en-US" dirty="0" smtClean="0"/>
              <a:t>Similarly if we have to delete the element from given location and then </a:t>
            </a:r>
            <a:r>
              <a:rPr lang="en-US" b="1" dirty="0" smtClean="0"/>
              <a:t>shifting of all successive elements towards left is required </a:t>
            </a:r>
            <a:endParaRPr lang="en-US" dirty="0" smtClean="0"/>
          </a:p>
          <a:p>
            <a:pPr>
              <a:buFont typeface="Wingdings" pitchFamily="2" charset="2"/>
              <a:buChar char="Ø"/>
            </a:pPr>
            <a:r>
              <a:rPr lang="en-US" dirty="0" smtClean="0"/>
              <a:t>In linked list we have to just change the pointer address field (pointer),so insertion and deletion operations are quite easy to implement</a:t>
            </a:r>
          </a:p>
          <a:p>
            <a:endParaRPr lang="en-US" dirty="0" smtClean="0"/>
          </a:p>
          <a:p>
            <a:r>
              <a:rPr lang="en-US" b="1" u="sng" dirty="0" smtClean="0"/>
              <a:t>4 . Memory Allocation :</a:t>
            </a:r>
          </a:p>
          <a:p>
            <a:endParaRPr lang="en-US" b="1" u="sng" dirty="0" smtClean="0"/>
          </a:p>
          <a:p>
            <a:pPr>
              <a:buFont typeface="Wingdings" pitchFamily="2" charset="2"/>
              <a:buChar char="Ø"/>
            </a:pPr>
            <a:r>
              <a:rPr lang="en-US" dirty="0" smtClean="0"/>
              <a:t>In case of array, generally memory allocated is done at </a:t>
            </a:r>
            <a:r>
              <a:rPr lang="en-US" b="1" dirty="0" smtClean="0"/>
              <a:t>compile-time in stack</a:t>
            </a:r>
            <a:r>
              <a:rPr lang="en-US" dirty="0" smtClean="0"/>
              <a:t> area. </a:t>
            </a:r>
          </a:p>
          <a:p>
            <a:pPr>
              <a:buFont typeface="Wingdings" pitchFamily="2" charset="2"/>
              <a:buChar char="Ø"/>
            </a:pPr>
            <a:r>
              <a:rPr lang="en-US" dirty="0" smtClean="0"/>
              <a:t>In </a:t>
            </a:r>
            <a:r>
              <a:rPr lang="en-US" b="1" dirty="0" smtClean="0"/>
              <a:t>linked list,</a:t>
            </a:r>
            <a:r>
              <a:rPr lang="en-US" dirty="0" smtClean="0"/>
              <a:t> memory is allocated at </a:t>
            </a:r>
            <a:r>
              <a:rPr lang="en-US" b="1" dirty="0" smtClean="0"/>
              <a:t>run-time</a:t>
            </a:r>
            <a:r>
              <a:rPr lang="en-US" dirty="0" smtClean="0"/>
              <a:t> , using dynamic memory allocation  in heap area using functions like </a:t>
            </a:r>
            <a:r>
              <a:rPr lang="en-US" b="1" dirty="0" err="1" smtClean="0"/>
              <a:t>malloc</a:t>
            </a:r>
            <a:r>
              <a:rPr lang="en-US" b="1" dirty="0" smtClean="0"/>
              <a:t>, </a:t>
            </a:r>
            <a:r>
              <a:rPr lang="en-US" b="1" dirty="0" err="1" smtClean="0"/>
              <a:t>calloc</a:t>
            </a:r>
            <a:r>
              <a:rPr lang="en-US" b="1" dirty="0" smtClean="0"/>
              <a:t> and new </a:t>
            </a:r>
            <a:r>
              <a:rPr lang="en-US" dirty="0" smtClean="0"/>
              <a:t>etc.</a:t>
            </a:r>
          </a:p>
          <a:p>
            <a:pPr marL="342900" indent="-342900">
              <a:lnSpc>
                <a:spcPct val="150000"/>
              </a:lnSpc>
            </a:pPr>
            <a:r>
              <a:rPr lang="en-US" dirty="0" smtClean="0"/>
              <a:t/>
            </a:r>
            <a:br>
              <a:rPr lang="en-US" dirty="0" smtClean="0"/>
            </a:br>
            <a:r>
              <a:rPr lang="en-US" dirty="0" smtClean="0"/>
              <a:t/>
            </a:r>
            <a:br>
              <a:rPr lang="en-US" dirty="0" smtClean="0"/>
            </a:br>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Circular Linked list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4524315"/>
          </a:xfrm>
          <a:prstGeom prst="rect">
            <a:avLst/>
          </a:prstGeom>
          <a:noFill/>
        </p:spPr>
        <p:txBody>
          <a:bodyPr wrap="square" rtlCol="0">
            <a:spAutoFit/>
          </a:bodyPr>
          <a:lstStyle/>
          <a:p>
            <a:r>
              <a:rPr lang="en-US" b="1" dirty="0" smtClean="0"/>
              <a:t>Advantages: </a:t>
            </a:r>
          </a:p>
          <a:p>
            <a:pPr>
              <a:lnSpc>
                <a:spcPct val="150000"/>
              </a:lnSpc>
              <a:buFont typeface="Wingdings" pitchFamily="2" charset="2"/>
              <a:buChar char="Ø"/>
            </a:pPr>
            <a:r>
              <a:rPr lang="en-US" dirty="0" smtClean="0"/>
              <a:t>    We can go to any node,  in linear linked list it is not possible to go to previous node.</a:t>
            </a:r>
          </a:p>
          <a:p>
            <a:pPr>
              <a:lnSpc>
                <a:spcPct val="150000"/>
              </a:lnSpc>
              <a:buFont typeface="Wingdings" pitchFamily="2" charset="2"/>
              <a:buChar char="Ø"/>
            </a:pPr>
            <a:r>
              <a:rPr lang="en-US" dirty="0" smtClean="0"/>
              <a:t>    It saves time when we have to go to the first node from the last node. It can be done in </a:t>
            </a:r>
          </a:p>
          <a:p>
            <a:pPr>
              <a:lnSpc>
                <a:spcPct val="150000"/>
              </a:lnSpc>
            </a:pPr>
            <a:r>
              <a:rPr lang="en-US" dirty="0" smtClean="0"/>
              <a:t>       single step because there is no need to traverse the in between nodes. But in doubly</a:t>
            </a:r>
          </a:p>
          <a:p>
            <a:pPr>
              <a:lnSpc>
                <a:spcPct val="150000"/>
              </a:lnSpc>
            </a:pPr>
            <a:r>
              <a:rPr lang="en-US" dirty="0" smtClean="0"/>
              <a:t>        linked list, we will have to go through in between nodes. </a:t>
            </a:r>
            <a:br>
              <a:rPr lang="en-US" dirty="0" smtClean="0"/>
            </a:br>
            <a:endParaRPr lang="en-US" dirty="0" smtClean="0"/>
          </a:p>
          <a:p>
            <a:pPr>
              <a:lnSpc>
                <a:spcPct val="150000"/>
              </a:lnSpc>
            </a:pPr>
            <a:r>
              <a:rPr lang="en-US" b="1" dirty="0" smtClean="0"/>
              <a:t>Disadvantages: </a:t>
            </a:r>
            <a:r>
              <a:rPr lang="en-US" dirty="0" smtClean="0"/>
              <a:t/>
            </a:r>
            <a:br>
              <a:rPr lang="en-US" dirty="0" smtClean="0"/>
            </a:br>
            <a:r>
              <a:rPr lang="en-US" dirty="0" smtClean="0"/>
              <a:t>1.    It is not easy to reverse the linked list. If proper care is not taken, then the problem of   </a:t>
            </a:r>
          </a:p>
          <a:p>
            <a:pPr>
              <a:lnSpc>
                <a:spcPct val="150000"/>
              </a:lnSpc>
            </a:pPr>
            <a:r>
              <a:rPr lang="en-US" dirty="0" smtClean="0"/>
              <a:t>       infinite loop can occur.</a:t>
            </a:r>
            <a:br>
              <a:rPr lang="en-US" dirty="0" smtClean="0"/>
            </a:br>
            <a:r>
              <a:rPr lang="en-US" dirty="0" smtClean="0"/>
              <a:t>2.    If we want to go back to the previous node, then we can not do it in single step.  Entire   </a:t>
            </a:r>
          </a:p>
          <a:p>
            <a:pPr>
              <a:lnSpc>
                <a:spcPct val="150000"/>
              </a:lnSpc>
            </a:pPr>
            <a:r>
              <a:rPr lang="en-US" dirty="0" smtClean="0"/>
              <a:t>       circle to be covered.</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endParaRPr lang="en-US" dirty="0" smtClean="0"/>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Circular Linked list(Insert at beginning)</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3416320"/>
          </a:xfrm>
          <a:prstGeom prst="rect">
            <a:avLst/>
          </a:prstGeom>
          <a:noFill/>
        </p:spPr>
        <p:txBody>
          <a:bodyPr wrap="square" rtlCol="0">
            <a:spAutoFit/>
          </a:bodyPr>
          <a:lstStyle/>
          <a:p>
            <a:pPr marL="342900" indent="-342900"/>
            <a:r>
              <a:rPr lang="en-US" dirty="0" smtClean="0"/>
              <a:t>  </a:t>
            </a:r>
            <a:r>
              <a:rPr lang="en-US" b="1" i="1" dirty="0" smtClean="0"/>
              <a:t>Algorithm </a:t>
            </a:r>
            <a:r>
              <a:rPr lang="en-US" b="1" i="1" dirty="0" err="1" smtClean="0"/>
              <a:t>InsertBeg_List</a:t>
            </a:r>
            <a:r>
              <a:rPr lang="en-US" b="1" i="1" dirty="0" smtClean="0"/>
              <a:t>(LAST, info)</a:t>
            </a:r>
            <a:r>
              <a:rPr lang="en-US" dirty="0" smtClean="0"/>
              <a:t>  </a:t>
            </a:r>
          </a:p>
          <a:p>
            <a:pPr marL="342900" indent="-342900">
              <a:buAutoNum type="arabicPeriod"/>
            </a:pPr>
            <a:r>
              <a:rPr lang="en-US" dirty="0" smtClean="0"/>
              <a:t>Node </a:t>
            </a:r>
            <a:r>
              <a:rPr lang="en-US" dirty="0" err="1" smtClean="0"/>
              <a:t>New_node</a:t>
            </a:r>
            <a:endParaRPr lang="en-US" dirty="0" smtClean="0"/>
          </a:p>
          <a:p>
            <a:pPr marL="342900" indent="-342900">
              <a:buAutoNum type="arabicPeriod"/>
            </a:pPr>
            <a:r>
              <a:rPr lang="en-US" dirty="0" err="1" smtClean="0"/>
              <a:t>New_Node</a:t>
            </a:r>
            <a:r>
              <a:rPr lang="en-US" dirty="0" smtClean="0"/>
              <a:t> = Allocate memory   </a:t>
            </a:r>
            <a:r>
              <a:rPr lang="en-US" dirty="0" smtClean="0">
                <a:solidFill>
                  <a:srgbClr val="FF0000"/>
                </a:solidFill>
              </a:rPr>
              <a:t>\\allocate memory for new node</a:t>
            </a:r>
          </a:p>
          <a:p>
            <a:pPr marL="342900" indent="-342900">
              <a:buAutoNum type="arabicPeriod"/>
            </a:pPr>
            <a:r>
              <a:rPr lang="en-US" dirty="0" err="1" smtClean="0"/>
              <a:t>New_Node</a:t>
            </a:r>
            <a:r>
              <a:rPr lang="en-US" dirty="0" smtClean="0"/>
              <a:t> -&gt; INFO =info     </a:t>
            </a:r>
            <a:r>
              <a:rPr lang="en-US" dirty="0" smtClean="0">
                <a:solidFill>
                  <a:srgbClr val="FF0000"/>
                </a:solidFill>
              </a:rPr>
              <a:t>\\put info in INFO field of new node</a:t>
            </a:r>
          </a:p>
          <a:p>
            <a:pPr marL="342900" indent="-342900">
              <a:buAutoNum type="arabicPeriod"/>
            </a:pPr>
            <a:r>
              <a:rPr lang="en-US" dirty="0" smtClean="0"/>
              <a:t>IF LAST==NULL</a:t>
            </a:r>
          </a:p>
          <a:p>
            <a:pPr marL="342900" indent="-342900">
              <a:buAutoNum type="arabicPeriod"/>
            </a:pPr>
            <a:r>
              <a:rPr lang="en-US" dirty="0" smtClean="0"/>
              <a:t>  	</a:t>
            </a:r>
            <a:r>
              <a:rPr lang="en-US" dirty="0" err="1" smtClean="0"/>
              <a:t>New_node</a:t>
            </a:r>
            <a:r>
              <a:rPr lang="en-US" dirty="0" smtClean="0"/>
              <a:t> -&gt; NEXT = </a:t>
            </a:r>
            <a:r>
              <a:rPr lang="en-US" dirty="0" err="1" smtClean="0"/>
              <a:t>New_node</a:t>
            </a:r>
            <a:endParaRPr lang="en-US" dirty="0" smtClean="0"/>
          </a:p>
          <a:p>
            <a:pPr marL="342900" indent="-342900">
              <a:buAutoNum type="arabicPeriod"/>
            </a:pPr>
            <a:r>
              <a:rPr lang="en-US" dirty="0" smtClean="0"/>
              <a:t>           LAST=</a:t>
            </a:r>
            <a:r>
              <a:rPr lang="en-US" dirty="0" err="1" smtClean="0"/>
              <a:t>New_node</a:t>
            </a:r>
            <a:endParaRPr lang="en-US" dirty="0" smtClean="0"/>
          </a:p>
          <a:p>
            <a:pPr marL="342900" indent="-342900">
              <a:buAutoNum type="arabicPeriod"/>
            </a:pPr>
            <a:r>
              <a:rPr lang="en-US" dirty="0" smtClean="0"/>
              <a:t>ELSE</a:t>
            </a:r>
          </a:p>
          <a:p>
            <a:pPr marL="342900" indent="-342900">
              <a:buAutoNum type="arabicPeriod"/>
            </a:pPr>
            <a:r>
              <a:rPr lang="en-US" dirty="0" smtClean="0"/>
              <a:t>           </a:t>
            </a:r>
            <a:r>
              <a:rPr lang="en-US" dirty="0" err="1" smtClean="0"/>
              <a:t>New_node</a:t>
            </a:r>
            <a:r>
              <a:rPr lang="en-US" dirty="0" smtClean="0"/>
              <a:t> -&gt; NEXT = LAST-&gt;NEXT</a:t>
            </a:r>
          </a:p>
          <a:p>
            <a:pPr marL="342900" indent="-342900">
              <a:buAutoNum type="arabicPeriod"/>
            </a:pPr>
            <a:r>
              <a:rPr lang="en-US" dirty="0" smtClean="0"/>
              <a:t>           LAST-&gt;NEXT = </a:t>
            </a:r>
            <a:r>
              <a:rPr lang="en-US" dirty="0" err="1" smtClean="0"/>
              <a:t>New_node</a:t>
            </a:r>
            <a:endParaRPr lang="en-US" dirty="0" smtClean="0"/>
          </a:p>
          <a:p>
            <a:pPr fontAlgn="base"/>
            <a:endParaRPr lang="en-US" dirty="0" smtClean="0"/>
          </a:p>
          <a:p>
            <a:pPr fontAlgn="base"/>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endParaRPr lang="en-US" dirty="0" smtClean="0"/>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Circular Linked list(Insert at the end)</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6" name="Rectangle 5"/>
          <p:cNvSpPr/>
          <p:nvPr/>
        </p:nvSpPr>
        <p:spPr>
          <a:xfrm>
            <a:off x="228600" y="838200"/>
            <a:ext cx="7315200" cy="3139321"/>
          </a:xfrm>
          <a:prstGeom prst="rect">
            <a:avLst/>
          </a:prstGeom>
        </p:spPr>
        <p:txBody>
          <a:bodyPr wrap="square">
            <a:spAutoFit/>
          </a:bodyPr>
          <a:lstStyle/>
          <a:p>
            <a:pPr marL="342900" indent="-342900"/>
            <a:r>
              <a:rPr lang="en-US" b="1" i="1" dirty="0" smtClean="0"/>
              <a:t>Algorithm </a:t>
            </a:r>
            <a:r>
              <a:rPr lang="en-US" b="1" i="1" dirty="0" err="1" smtClean="0"/>
              <a:t>InsertAt_Last_List</a:t>
            </a:r>
            <a:r>
              <a:rPr lang="en-US" b="1" i="1" dirty="0" smtClean="0"/>
              <a:t>(LAST, info)</a:t>
            </a:r>
            <a:r>
              <a:rPr lang="en-US" dirty="0" smtClean="0"/>
              <a:t>  </a:t>
            </a:r>
          </a:p>
          <a:p>
            <a:pPr marL="342900" indent="-342900">
              <a:buAutoNum type="arabicPeriod"/>
            </a:pPr>
            <a:r>
              <a:rPr lang="en-US" dirty="0" smtClean="0"/>
              <a:t>Node </a:t>
            </a:r>
            <a:r>
              <a:rPr lang="en-US" dirty="0" err="1" smtClean="0"/>
              <a:t>New_node</a:t>
            </a:r>
            <a:endParaRPr lang="en-US" dirty="0" smtClean="0"/>
          </a:p>
          <a:p>
            <a:pPr marL="342900" indent="-342900">
              <a:buAutoNum type="arabicPeriod"/>
            </a:pPr>
            <a:r>
              <a:rPr lang="en-US" dirty="0" err="1" smtClean="0"/>
              <a:t>New_Node</a:t>
            </a:r>
            <a:r>
              <a:rPr lang="en-US" dirty="0" smtClean="0"/>
              <a:t> = Allocate memory   </a:t>
            </a:r>
            <a:r>
              <a:rPr lang="en-US" dirty="0" smtClean="0">
                <a:solidFill>
                  <a:srgbClr val="FF0000"/>
                </a:solidFill>
              </a:rPr>
              <a:t>\\allocate memory for new node</a:t>
            </a:r>
          </a:p>
          <a:p>
            <a:pPr marL="342900" indent="-342900">
              <a:buAutoNum type="arabicPeriod"/>
            </a:pPr>
            <a:r>
              <a:rPr lang="en-US" dirty="0" err="1" smtClean="0"/>
              <a:t>New_Node</a:t>
            </a:r>
            <a:r>
              <a:rPr lang="en-US" dirty="0" smtClean="0"/>
              <a:t> -&gt; INFO =info     </a:t>
            </a:r>
            <a:r>
              <a:rPr lang="en-US" dirty="0" smtClean="0">
                <a:solidFill>
                  <a:srgbClr val="FF0000"/>
                </a:solidFill>
              </a:rPr>
              <a:t>\\put info in INFO field of new node</a:t>
            </a:r>
          </a:p>
          <a:p>
            <a:pPr marL="342900" indent="-342900">
              <a:buAutoNum type="arabicPeriod"/>
            </a:pPr>
            <a:r>
              <a:rPr lang="en-US" dirty="0" smtClean="0"/>
              <a:t>IF LAST==NULL</a:t>
            </a:r>
          </a:p>
          <a:p>
            <a:pPr marL="342900" indent="-342900">
              <a:buAutoNum type="arabicPeriod"/>
            </a:pPr>
            <a:r>
              <a:rPr lang="en-US" dirty="0" smtClean="0"/>
              <a:t>  	</a:t>
            </a:r>
            <a:r>
              <a:rPr lang="en-US" dirty="0" err="1" smtClean="0"/>
              <a:t>New_node</a:t>
            </a:r>
            <a:r>
              <a:rPr lang="en-US" dirty="0" smtClean="0"/>
              <a:t> -&gt; NEXT = </a:t>
            </a:r>
            <a:r>
              <a:rPr lang="en-US" dirty="0" err="1" smtClean="0"/>
              <a:t>New_node</a:t>
            </a:r>
            <a:endParaRPr lang="en-US" dirty="0" smtClean="0"/>
          </a:p>
          <a:p>
            <a:pPr marL="342900" indent="-342900">
              <a:buAutoNum type="arabicPeriod"/>
            </a:pPr>
            <a:r>
              <a:rPr lang="en-US" dirty="0" smtClean="0"/>
              <a:t>           LAST=</a:t>
            </a:r>
            <a:r>
              <a:rPr lang="en-US" dirty="0" err="1" smtClean="0"/>
              <a:t>New_node</a:t>
            </a:r>
            <a:endParaRPr lang="en-US" dirty="0" smtClean="0"/>
          </a:p>
          <a:p>
            <a:pPr marL="342900" indent="-342900">
              <a:buAutoNum type="arabicPeriod"/>
            </a:pPr>
            <a:r>
              <a:rPr lang="en-US" dirty="0" smtClean="0"/>
              <a:t>ELSE</a:t>
            </a:r>
          </a:p>
          <a:p>
            <a:pPr marL="342900" indent="-342900">
              <a:buAutoNum type="arabicPeriod"/>
            </a:pPr>
            <a:r>
              <a:rPr lang="en-US" dirty="0" smtClean="0"/>
              <a:t>           </a:t>
            </a:r>
            <a:r>
              <a:rPr lang="en-US" dirty="0" err="1" smtClean="0"/>
              <a:t>New_node</a:t>
            </a:r>
            <a:r>
              <a:rPr lang="en-US" dirty="0" smtClean="0"/>
              <a:t> -&gt; NEXT = </a:t>
            </a:r>
            <a:r>
              <a:rPr lang="en-US" i="1" dirty="0" smtClean="0"/>
              <a:t>LAST-&gt;NEXT</a:t>
            </a:r>
          </a:p>
          <a:p>
            <a:pPr marL="342900" indent="-342900">
              <a:buAutoNum type="arabicPeriod"/>
            </a:pPr>
            <a:r>
              <a:rPr lang="en-US" i="1" dirty="0" smtClean="0"/>
              <a:t>           LAST-&gt;NEXT</a:t>
            </a:r>
            <a:r>
              <a:rPr lang="en-US" dirty="0" smtClean="0"/>
              <a:t> = </a:t>
            </a:r>
            <a:r>
              <a:rPr lang="en-US" dirty="0" err="1" smtClean="0"/>
              <a:t>New_node</a:t>
            </a:r>
            <a:endParaRPr lang="en-US" dirty="0" smtClean="0"/>
          </a:p>
          <a:p>
            <a:pPr marL="342900" indent="-342900">
              <a:buAutoNum type="arabicPeriod"/>
            </a:pPr>
            <a:r>
              <a:rPr lang="en-US" dirty="0" smtClean="0"/>
              <a:t>           LAST=</a:t>
            </a:r>
            <a:r>
              <a:rPr lang="en-US" dirty="0" err="1" smtClean="0"/>
              <a:t>New_node</a:t>
            </a:r>
            <a:r>
              <a:rPr lang="en-US"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Header Linked list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1477328"/>
          </a:xfrm>
          <a:prstGeom prst="rect">
            <a:avLst/>
          </a:prstGeom>
          <a:noFill/>
        </p:spPr>
        <p:txBody>
          <a:bodyPr wrap="square" rtlCol="0">
            <a:spAutoFit/>
          </a:bodyPr>
          <a:lstStyle/>
          <a:p>
            <a:pPr>
              <a:buFont typeface="Wingdings" pitchFamily="2" charset="2"/>
              <a:buChar char="Ø"/>
            </a:pPr>
            <a:r>
              <a:rPr lang="en-US" dirty="0" smtClean="0"/>
              <a:t>A Header linked list is one more variant of linked list. In Header linked list, we have a special node present at the beginning of the linked list. </a:t>
            </a:r>
          </a:p>
          <a:p>
            <a:pPr>
              <a:buFont typeface="Wingdings" pitchFamily="2" charset="2"/>
              <a:buChar char="Ø"/>
            </a:pPr>
            <a:r>
              <a:rPr lang="en-US" dirty="0" smtClean="0"/>
              <a:t>Header node keeps information about list like number of nodes, sorted or not sorted etc.</a:t>
            </a:r>
            <a:r>
              <a:rPr lang="en-US" b="1" dirty="0" smtClean="0"/>
              <a:t> </a:t>
            </a:r>
          </a:p>
          <a:p>
            <a:r>
              <a:rPr lang="en-US" dirty="0" smtClean="0"/>
              <a:t/>
            </a:r>
            <a:br>
              <a:rPr lang="en-US" dirty="0" smtClean="0"/>
            </a:br>
            <a:endParaRPr lang="en-US" dirty="0"/>
          </a:p>
        </p:txBody>
      </p:sp>
      <p:pic>
        <p:nvPicPr>
          <p:cNvPr id="1026" name="Picture 2"/>
          <p:cNvPicPr>
            <a:picLocks noChangeAspect="1" noChangeArrowheads="1"/>
          </p:cNvPicPr>
          <p:nvPr/>
        </p:nvPicPr>
        <p:blipFill>
          <a:blip r:embed="rId2"/>
          <a:srcRect/>
          <a:stretch>
            <a:fillRect/>
          </a:stretch>
        </p:blipFill>
        <p:spPr bwMode="auto">
          <a:xfrm>
            <a:off x="457200" y="1828800"/>
            <a:ext cx="8305800"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Application of Linked list</a:t>
            </a:r>
          </a:p>
        </p:txBody>
      </p:sp>
      <p:sp>
        <p:nvSpPr>
          <p:cNvPr id="18" name="TextBox 17"/>
          <p:cNvSpPr txBox="1"/>
          <p:nvPr/>
        </p:nvSpPr>
        <p:spPr>
          <a:xfrm>
            <a:off x="152400" y="914400"/>
            <a:ext cx="8839200" cy="677108"/>
          </a:xfrm>
          <a:prstGeom prst="rect">
            <a:avLst/>
          </a:prstGeom>
          <a:noFill/>
        </p:spPr>
        <p:txBody>
          <a:bodyPr wrap="square" rtlCol="0">
            <a:spAutoFit/>
          </a:bodyPr>
          <a:lstStyle/>
          <a:p>
            <a:endParaRPr lang="en-US" sz="2000" dirty="0" smtClean="0"/>
          </a:p>
          <a:p>
            <a:endParaRPr lang="en-US" dirty="0"/>
          </a:p>
        </p:txBody>
      </p:sp>
      <p:sp>
        <p:nvSpPr>
          <p:cNvPr id="7" name="Rectangle 6"/>
          <p:cNvSpPr/>
          <p:nvPr/>
        </p:nvSpPr>
        <p:spPr>
          <a:xfrm>
            <a:off x="304800" y="838200"/>
            <a:ext cx="7543800" cy="3693319"/>
          </a:xfrm>
          <a:prstGeom prst="rect">
            <a:avLst/>
          </a:prstGeom>
        </p:spPr>
        <p:txBody>
          <a:bodyPr wrap="square">
            <a:spAutoFit/>
          </a:bodyPr>
          <a:lstStyle/>
          <a:p>
            <a:pPr>
              <a:buFont typeface="Wingdings" pitchFamily="2" charset="2"/>
              <a:buChar char="Ø"/>
            </a:pPr>
            <a:r>
              <a:rPr lang="en-US" dirty="0" smtClean="0"/>
              <a:t>To implement scheduling algorithms in Operating Systems</a:t>
            </a:r>
          </a:p>
          <a:p>
            <a:pPr>
              <a:buFont typeface="Wingdings" pitchFamily="2" charset="2"/>
              <a:buChar char="Ø"/>
            </a:pPr>
            <a:r>
              <a:rPr lang="en-US" dirty="0" smtClean="0"/>
              <a:t>To represent sparse matrices</a:t>
            </a:r>
          </a:p>
          <a:p>
            <a:pPr>
              <a:buFont typeface="Wingdings" pitchFamily="2" charset="2"/>
              <a:buChar char="Ø"/>
            </a:pPr>
            <a:r>
              <a:rPr lang="en-US" dirty="0" smtClean="0"/>
              <a:t>To implement other data structures like stack, queue, tree etc.</a:t>
            </a:r>
          </a:p>
          <a:p>
            <a:pPr>
              <a:buFont typeface="Wingdings" pitchFamily="2" charset="2"/>
              <a:buChar char="Ø"/>
            </a:pPr>
            <a:r>
              <a:rPr lang="en-US" dirty="0" smtClean="0"/>
              <a:t>To manipulate polynomials</a:t>
            </a:r>
          </a:p>
          <a:p>
            <a:pPr>
              <a:buFont typeface="Wingdings" pitchFamily="2" charset="2"/>
              <a:buChar char="Ø"/>
            </a:pPr>
            <a:r>
              <a:rPr lang="en-US" dirty="0" smtClean="0"/>
              <a:t>Open a folder that has images. Use Microsoft Image Viewer to view the images. In the User Interface, '-&gt;' button is your </a:t>
            </a:r>
            <a:r>
              <a:rPr lang="en-US" b="1" dirty="0" smtClean="0"/>
              <a:t>node-&gt;next</a:t>
            </a:r>
            <a:r>
              <a:rPr lang="en-US" dirty="0" smtClean="0"/>
              <a:t>; The '&lt;-' button is your </a:t>
            </a:r>
            <a:r>
              <a:rPr lang="en-US" b="1" dirty="0" smtClean="0"/>
              <a:t>node-&gt;prev.</a:t>
            </a:r>
          </a:p>
          <a:p>
            <a:pPr>
              <a:buFont typeface="Wingdings" pitchFamily="2" charset="2"/>
              <a:buChar char="Ø"/>
            </a:pPr>
            <a:r>
              <a:rPr lang="en-US" dirty="0" smtClean="0"/>
              <a:t>The cache in browser. (allows you to hit back and fwd links URL’s through linked list)</a:t>
            </a:r>
          </a:p>
          <a:p>
            <a:pPr>
              <a:buFont typeface="Wingdings" pitchFamily="2" charset="2"/>
              <a:buChar char="Ø"/>
            </a:pPr>
            <a:r>
              <a:rPr lang="en-US" dirty="0" smtClean="0"/>
              <a:t>Undo functionality in photo editors, text editors. (a linked list of different states)</a:t>
            </a:r>
          </a:p>
          <a:p>
            <a:pPr>
              <a:buFont typeface="Wingdings" pitchFamily="2" charset="2"/>
              <a:buChar char="Ø"/>
            </a:pPr>
            <a:endParaRPr lang="en-US" dirty="0" smtClean="0"/>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Sparse matrix representation</a:t>
            </a:r>
          </a:p>
        </p:txBody>
      </p:sp>
      <p:sp>
        <p:nvSpPr>
          <p:cNvPr id="18" name="TextBox 17"/>
          <p:cNvSpPr txBox="1"/>
          <p:nvPr/>
        </p:nvSpPr>
        <p:spPr>
          <a:xfrm>
            <a:off x="152400" y="914400"/>
            <a:ext cx="8839200" cy="677108"/>
          </a:xfrm>
          <a:prstGeom prst="rect">
            <a:avLst/>
          </a:prstGeom>
          <a:noFill/>
        </p:spPr>
        <p:txBody>
          <a:bodyPr wrap="square" rtlCol="0">
            <a:spAutoFit/>
          </a:bodyPr>
          <a:lstStyle/>
          <a:p>
            <a:endParaRPr lang="en-US" sz="2000" dirty="0" smtClean="0"/>
          </a:p>
          <a:p>
            <a:endParaRPr lang="en-US" dirty="0"/>
          </a:p>
        </p:txBody>
      </p:sp>
      <p:pic>
        <p:nvPicPr>
          <p:cNvPr id="1026" name="Picture 2"/>
          <p:cNvPicPr>
            <a:picLocks noChangeAspect="1" noChangeArrowheads="1"/>
          </p:cNvPicPr>
          <p:nvPr/>
        </p:nvPicPr>
        <p:blipFill>
          <a:blip r:embed="rId2"/>
          <a:srcRect/>
          <a:stretch>
            <a:fillRect/>
          </a:stretch>
        </p:blipFill>
        <p:spPr bwMode="auto">
          <a:xfrm>
            <a:off x="533400" y="990601"/>
            <a:ext cx="2819401" cy="2438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Sparse matrix representation</a:t>
            </a:r>
          </a:p>
        </p:txBody>
      </p:sp>
      <p:sp>
        <p:nvSpPr>
          <p:cNvPr id="18" name="TextBox 17"/>
          <p:cNvSpPr txBox="1"/>
          <p:nvPr/>
        </p:nvSpPr>
        <p:spPr>
          <a:xfrm>
            <a:off x="152400" y="914400"/>
            <a:ext cx="8839200" cy="677108"/>
          </a:xfrm>
          <a:prstGeom prst="rect">
            <a:avLst/>
          </a:prstGeom>
          <a:noFill/>
        </p:spPr>
        <p:txBody>
          <a:bodyPr wrap="square" rtlCol="0">
            <a:spAutoFit/>
          </a:bodyPr>
          <a:lstStyle/>
          <a:p>
            <a:endParaRPr lang="en-US" sz="2000" dirty="0" smtClean="0"/>
          </a:p>
          <a:p>
            <a:endParaRPr lang="en-US" dirty="0"/>
          </a:p>
        </p:txBody>
      </p:sp>
      <p:pic>
        <p:nvPicPr>
          <p:cNvPr id="2050" name="Picture 2"/>
          <p:cNvPicPr>
            <a:picLocks noChangeAspect="1" noChangeArrowheads="1"/>
          </p:cNvPicPr>
          <p:nvPr/>
        </p:nvPicPr>
        <p:blipFill>
          <a:blip r:embed="rId2"/>
          <a:srcRect/>
          <a:stretch>
            <a:fillRect/>
          </a:stretch>
        </p:blipFill>
        <p:spPr bwMode="auto">
          <a:xfrm>
            <a:off x="304800" y="838201"/>
            <a:ext cx="8534400" cy="5638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Polynomial representation</a:t>
            </a:r>
          </a:p>
        </p:txBody>
      </p:sp>
      <p:sp>
        <p:nvSpPr>
          <p:cNvPr id="18" name="TextBox 17"/>
          <p:cNvSpPr txBox="1"/>
          <p:nvPr/>
        </p:nvSpPr>
        <p:spPr>
          <a:xfrm>
            <a:off x="152400" y="914400"/>
            <a:ext cx="8839200" cy="677108"/>
          </a:xfrm>
          <a:prstGeom prst="rect">
            <a:avLst/>
          </a:prstGeom>
          <a:noFill/>
        </p:spPr>
        <p:txBody>
          <a:bodyPr wrap="square" rtlCol="0">
            <a:spAutoFit/>
          </a:bodyPr>
          <a:lstStyle/>
          <a:p>
            <a:endParaRPr lang="en-US" sz="2000" dirty="0" smtClean="0"/>
          </a:p>
          <a:p>
            <a:endParaRPr lang="en-US" dirty="0"/>
          </a:p>
        </p:txBody>
      </p:sp>
      <p:pic>
        <p:nvPicPr>
          <p:cNvPr id="3074" name="Picture 2"/>
          <p:cNvPicPr>
            <a:picLocks noChangeAspect="1" noChangeArrowheads="1"/>
          </p:cNvPicPr>
          <p:nvPr/>
        </p:nvPicPr>
        <p:blipFill>
          <a:blip r:embed="rId2"/>
          <a:srcRect/>
          <a:stretch>
            <a:fillRect/>
          </a:stretch>
        </p:blipFill>
        <p:spPr bwMode="auto">
          <a:xfrm>
            <a:off x="228600" y="838200"/>
            <a:ext cx="8686800"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Lists Implementation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4247317"/>
          </a:xfrm>
          <a:prstGeom prst="rect">
            <a:avLst/>
          </a:prstGeom>
          <a:noFill/>
        </p:spPr>
        <p:txBody>
          <a:bodyPr wrap="square" rtlCol="0">
            <a:spAutoFit/>
          </a:bodyPr>
          <a:lstStyle/>
          <a:p>
            <a:pPr>
              <a:lnSpc>
                <a:spcPct val="150000"/>
              </a:lnSpc>
            </a:pPr>
            <a:r>
              <a:rPr lang="en-US" b="1" i="1" u="sng" dirty="0" smtClean="0"/>
              <a:t>Linked List </a:t>
            </a:r>
            <a:r>
              <a:rPr lang="en-US" dirty="0" smtClean="0"/>
              <a:t>– </a:t>
            </a:r>
          </a:p>
          <a:p>
            <a:pPr>
              <a:lnSpc>
                <a:spcPct val="150000"/>
              </a:lnSpc>
              <a:buFont typeface="Wingdings" pitchFamily="2" charset="2"/>
              <a:buChar char="Ø"/>
            </a:pPr>
            <a:r>
              <a:rPr lang="en-US" dirty="0" smtClean="0"/>
              <a:t>    Collection of similar data elements stored at discrete memory locations and connected </a:t>
            </a:r>
          </a:p>
          <a:p>
            <a:pPr>
              <a:lnSpc>
                <a:spcPct val="150000"/>
              </a:lnSpc>
            </a:pPr>
            <a:r>
              <a:rPr lang="en-US" dirty="0" smtClean="0"/>
              <a:t>        by pointer (link). Hence size can grow or shrink at any point of time.</a:t>
            </a:r>
          </a:p>
          <a:p>
            <a:pPr>
              <a:lnSpc>
                <a:spcPct val="150000"/>
              </a:lnSpc>
              <a:buFont typeface="Wingdings" pitchFamily="2" charset="2"/>
              <a:buChar char="Ø"/>
            </a:pPr>
            <a:r>
              <a:rPr lang="en-US" dirty="0" smtClean="0"/>
              <a:t>    Data elements are called </a:t>
            </a:r>
            <a:r>
              <a:rPr lang="en-US" b="1" dirty="0" smtClean="0"/>
              <a:t>nodes</a:t>
            </a:r>
          </a:p>
          <a:p>
            <a:pPr>
              <a:lnSpc>
                <a:spcPct val="150000"/>
              </a:lnSpc>
            </a:pPr>
            <a:r>
              <a:rPr lang="en-US" b="1" dirty="0" smtClean="0"/>
              <a:t>      Types –</a:t>
            </a:r>
          </a:p>
          <a:p>
            <a:pPr marL="800100" lvl="1" indent="-342900">
              <a:lnSpc>
                <a:spcPct val="150000"/>
              </a:lnSpc>
              <a:buFont typeface="+mj-lt"/>
              <a:buAutoNum type="arabicPeriod"/>
            </a:pPr>
            <a:r>
              <a:rPr lang="en-US" dirty="0" smtClean="0"/>
              <a:t>Linear linked list or singly linked list  or one way list</a:t>
            </a:r>
          </a:p>
          <a:p>
            <a:pPr marL="800100" lvl="1" indent="-342900">
              <a:lnSpc>
                <a:spcPct val="150000"/>
              </a:lnSpc>
              <a:buFont typeface="+mj-lt"/>
              <a:buAutoNum type="arabicPeriod"/>
            </a:pPr>
            <a:r>
              <a:rPr lang="en-US" dirty="0" smtClean="0"/>
              <a:t>Doubly linked list or two way list</a:t>
            </a:r>
          </a:p>
          <a:p>
            <a:pPr marL="800100" lvl="1" indent="-342900">
              <a:lnSpc>
                <a:spcPct val="150000"/>
              </a:lnSpc>
              <a:buFont typeface="+mj-lt"/>
              <a:buAutoNum type="arabicPeriod"/>
            </a:pPr>
            <a:r>
              <a:rPr lang="en-US" dirty="0" smtClean="0"/>
              <a:t>Circular linked list</a:t>
            </a:r>
          </a:p>
          <a:p>
            <a:pPr marL="800100" lvl="1" indent="-342900">
              <a:lnSpc>
                <a:spcPct val="150000"/>
              </a:lnSpc>
              <a:buFont typeface="+mj-lt"/>
              <a:buAutoNum type="arabicPeriod"/>
            </a:pPr>
            <a:r>
              <a:rPr lang="en-US" dirty="0" smtClean="0"/>
              <a:t>Header linked list</a:t>
            </a:r>
          </a:p>
          <a:p>
            <a:pPr>
              <a:lnSpc>
                <a:spcPct val="150000"/>
              </a:lnSpc>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Linear Linked list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784830"/>
          </a:xfrm>
          <a:prstGeom prst="rect">
            <a:avLst/>
          </a:prstGeom>
          <a:noFill/>
        </p:spPr>
        <p:txBody>
          <a:bodyPr wrap="square" rtlCol="0">
            <a:spAutoFit/>
          </a:bodyPr>
          <a:lstStyle/>
          <a:p>
            <a:pPr>
              <a:lnSpc>
                <a:spcPct val="150000"/>
              </a:lnSpc>
              <a:buFont typeface="Wingdings" pitchFamily="2" charset="2"/>
              <a:buChar char="Ø"/>
            </a:pPr>
            <a:r>
              <a:rPr lang="en-US" dirty="0" smtClean="0"/>
              <a:t>    Each node have two fields – 	1. Information	2. Pointer to next node</a:t>
            </a:r>
          </a:p>
          <a:p>
            <a:endParaRPr lang="en-US" dirty="0"/>
          </a:p>
        </p:txBody>
      </p:sp>
      <p:graphicFrame>
        <p:nvGraphicFramePr>
          <p:cNvPr id="7" name="Table 6"/>
          <p:cNvGraphicFramePr>
            <a:graphicFrameLocks noGrp="1"/>
          </p:cNvGraphicFramePr>
          <p:nvPr/>
        </p:nvGraphicFramePr>
        <p:xfrm>
          <a:off x="1295400" y="4429760"/>
          <a:ext cx="1295400" cy="370840"/>
        </p:xfrm>
        <a:graphic>
          <a:graphicData uri="http://schemas.openxmlformats.org/drawingml/2006/table">
            <a:tbl>
              <a:tblPr firstRow="1" bandRow="1">
                <a:tableStyleId>{5940675A-B579-460E-94D1-54222C63F5DA}</a:tableStyleId>
              </a:tblPr>
              <a:tblGrid>
                <a:gridCol w="647700"/>
                <a:gridCol w="647700"/>
              </a:tblGrid>
              <a:tr h="370840">
                <a:tc>
                  <a:txBody>
                    <a:bodyPr/>
                    <a:lstStyle/>
                    <a:p>
                      <a:r>
                        <a:rPr lang="en-US" dirty="0" smtClean="0"/>
                        <a:t>INFO</a:t>
                      </a:r>
                      <a:endParaRPr lang="en-US" dirty="0"/>
                    </a:p>
                  </a:txBody>
                  <a:tcPr/>
                </a:tc>
                <a:tc>
                  <a:txBody>
                    <a:bodyPr/>
                    <a:lstStyle/>
                    <a:p>
                      <a:endParaRPr lang="en-US" dirty="0"/>
                    </a:p>
                  </a:txBody>
                  <a:tcPr/>
                </a:tc>
              </a:tr>
            </a:tbl>
          </a:graphicData>
        </a:graphic>
      </p:graphicFrame>
      <p:graphicFrame>
        <p:nvGraphicFramePr>
          <p:cNvPr id="9" name="Table 8"/>
          <p:cNvGraphicFramePr>
            <a:graphicFrameLocks noGrp="1"/>
          </p:cNvGraphicFramePr>
          <p:nvPr/>
        </p:nvGraphicFramePr>
        <p:xfrm>
          <a:off x="3048000" y="4429760"/>
          <a:ext cx="1295400" cy="370840"/>
        </p:xfrm>
        <a:graphic>
          <a:graphicData uri="http://schemas.openxmlformats.org/drawingml/2006/table">
            <a:tbl>
              <a:tblPr firstRow="1" bandRow="1">
                <a:tableStyleId>{5940675A-B579-460E-94D1-54222C63F5DA}</a:tableStyleId>
              </a:tblPr>
              <a:tblGrid>
                <a:gridCol w="647700"/>
                <a:gridCol w="647700"/>
              </a:tblGrid>
              <a:tr h="370840">
                <a:tc>
                  <a:txBody>
                    <a:bodyPr/>
                    <a:lstStyle/>
                    <a:p>
                      <a:r>
                        <a:rPr lang="en-US" dirty="0" smtClean="0"/>
                        <a:t>INFO</a:t>
                      </a:r>
                      <a:endParaRPr lang="en-US" dirty="0"/>
                    </a:p>
                  </a:txBody>
                  <a:tcPr/>
                </a:tc>
                <a:tc>
                  <a:txBody>
                    <a:bodyPr/>
                    <a:lstStyle/>
                    <a:p>
                      <a:endParaRPr lang="en-US" dirty="0"/>
                    </a:p>
                  </a:txBody>
                  <a:tcPr/>
                </a:tc>
              </a:tr>
            </a:tbl>
          </a:graphicData>
        </a:graphic>
      </p:graphicFrame>
      <p:graphicFrame>
        <p:nvGraphicFramePr>
          <p:cNvPr id="10" name="Table 9"/>
          <p:cNvGraphicFramePr>
            <a:graphicFrameLocks noGrp="1"/>
          </p:cNvGraphicFramePr>
          <p:nvPr/>
        </p:nvGraphicFramePr>
        <p:xfrm>
          <a:off x="4648200" y="4429760"/>
          <a:ext cx="1219200" cy="370840"/>
        </p:xfrm>
        <a:graphic>
          <a:graphicData uri="http://schemas.openxmlformats.org/drawingml/2006/table">
            <a:tbl>
              <a:tblPr firstRow="1" bandRow="1">
                <a:tableStyleId>{5940675A-B579-460E-94D1-54222C63F5DA}</a:tableStyleId>
              </a:tblPr>
              <a:tblGrid>
                <a:gridCol w="685800"/>
                <a:gridCol w="533400"/>
              </a:tblGrid>
              <a:tr h="370840">
                <a:tc>
                  <a:txBody>
                    <a:bodyPr/>
                    <a:lstStyle/>
                    <a:p>
                      <a:r>
                        <a:rPr lang="en-US" dirty="0" smtClean="0"/>
                        <a:t>INFO</a:t>
                      </a:r>
                      <a:endParaRPr lang="en-US" dirty="0"/>
                    </a:p>
                  </a:txBody>
                  <a:tcPr/>
                </a:tc>
                <a:tc>
                  <a:txBody>
                    <a:bodyPr/>
                    <a:lstStyle/>
                    <a:p>
                      <a:endParaRPr lang="en-US" dirty="0"/>
                    </a:p>
                  </a:txBody>
                  <a:tcPr/>
                </a:tc>
              </a:tr>
            </a:tbl>
          </a:graphicData>
        </a:graphic>
      </p:graphicFrame>
      <p:graphicFrame>
        <p:nvGraphicFramePr>
          <p:cNvPr id="12" name="Table 11"/>
          <p:cNvGraphicFramePr>
            <a:graphicFrameLocks noGrp="1"/>
          </p:cNvGraphicFramePr>
          <p:nvPr/>
        </p:nvGraphicFramePr>
        <p:xfrm>
          <a:off x="6172200" y="4429760"/>
          <a:ext cx="1371600" cy="370840"/>
        </p:xfrm>
        <a:graphic>
          <a:graphicData uri="http://schemas.openxmlformats.org/drawingml/2006/table">
            <a:tbl>
              <a:tblPr firstRow="1" bandRow="1">
                <a:tableStyleId>{5940675A-B579-460E-94D1-54222C63F5DA}</a:tableStyleId>
              </a:tblPr>
              <a:tblGrid>
                <a:gridCol w="685800"/>
                <a:gridCol w="685800"/>
              </a:tblGrid>
              <a:tr h="370840">
                <a:tc>
                  <a:txBody>
                    <a:bodyPr/>
                    <a:lstStyle/>
                    <a:p>
                      <a:r>
                        <a:rPr lang="en-US" dirty="0" smtClean="0"/>
                        <a:t>INFO</a:t>
                      </a:r>
                      <a:endParaRPr lang="en-US" dirty="0"/>
                    </a:p>
                  </a:txBody>
                  <a:tcPr/>
                </a:tc>
                <a:tc>
                  <a:txBody>
                    <a:bodyPr/>
                    <a:lstStyle/>
                    <a:p>
                      <a:r>
                        <a:rPr lang="en-US" i="1" dirty="0" smtClean="0"/>
                        <a:t>NULL</a:t>
                      </a:r>
                      <a:endParaRPr lang="en-US" i="1" dirty="0"/>
                    </a:p>
                  </a:txBody>
                  <a:tcPr/>
                </a:tc>
              </a:tr>
            </a:tbl>
          </a:graphicData>
        </a:graphic>
      </p:graphicFrame>
      <p:cxnSp>
        <p:nvCxnSpPr>
          <p:cNvPr id="14" name="Straight Arrow Connector 13"/>
          <p:cNvCxnSpPr/>
          <p:nvPr/>
        </p:nvCxnSpPr>
        <p:spPr>
          <a:xfrm>
            <a:off x="2286000" y="4648200"/>
            <a:ext cx="762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3886200" y="4648200"/>
            <a:ext cx="762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5410200" y="4648200"/>
            <a:ext cx="762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990600" y="4888468"/>
            <a:ext cx="762000" cy="369332"/>
          </a:xfrm>
          <a:prstGeom prst="rect">
            <a:avLst/>
          </a:prstGeom>
          <a:noFill/>
        </p:spPr>
        <p:txBody>
          <a:bodyPr wrap="square" rtlCol="0">
            <a:spAutoFit/>
          </a:bodyPr>
          <a:lstStyle/>
          <a:p>
            <a:r>
              <a:rPr lang="en-US" dirty="0" smtClean="0"/>
              <a:t>200</a:t>
            </a:r>
            <a:endParaRPr lang="en-US" dirty="0"/>
          </a:p>
        </p:txBody>
      </p:sp>
      <p:sp>
        <p:nvSpPr>
          <p:cNvPr id="23" name="TextBox 22"/>
          <p:cNvSpPr txBox="1"/>
          <p:nvPr/>
        </p:nvSpPr>
        <p:spPr>
          <a:xfrm>
            <a:off x="2819400" y="4876800"/>
            <a:ext cx="762000" cy="369332"/>
          </a:xfrm>
          <a:prstGeom prst="rect">
            <a:avLst/>
          </a:prstGeom>
          <a:noFill/>
        </p:spPr>
        <p:txBody>
          <a:bodyPr wrap="square" rtlCol="0">
            <a:spAutoFit/>
          </a:bodyPr>
          <a:lstStyle/>
          <a:p>
            <a:r>
              <a:rPr lang="en-US" dirty="0" smtClean="0"/>
              <a:t>400</a:t>
            </a:r>
            <a:endParaRPr lang="en-US" dirty="0"/>
          </a:p>
        </p:txBody>
      </p:sp>
      <p:sp>
        <p:nvSpPr>
          <p:cNvPr id="24" name="TextBox 23"/>
          <p:cNvSpPr txBox="1"/>
          <p:nvPr/>
        </p:nvSpPr>
        <p:spPr>
          <a:xfrm>
            <a:off x="4419600" y="4876800"/>
            <a:ext cx="762000" cy="369332"/>
          </a:xfrm>
          <a:prstGeom prst="rect">
            <a:avLst/>
          </a:prstGeom>
          <a:noFill/>
        </p:spPr>
        <p:txBody>
          <a:bodyPr wrap="square" rtlCol="0">
            <a:spAutoFit/>
          </a:bodyPr>
          <a:lstStyle/>
          <a:p>
            <a:r>
              <a:rPr lang="en-US" dirty="0" smtClean="0"/>
              <a:t>150</a:t>
            </a:r>
            <a:endParaRPr lang="en-US" dirty="0"/>
          </a:p>
        </p:txBody>
      </p:sp>
      <p:sp>
        <p:nvSpPr>
          <p:cNvPr id="25" name="TextBox 24"/>
          <p:cNvSpPr txBox="1"/>
          <p:nvPr/>
        </p:nvSpPr>
        <p:spPr>
          <a:xfrm>
            <a:off x="5943600" y="4876800"/>
            <a:ext cx="762000" cy="369332"/>
          </a:xfrm>
          <a:prstGeom prst="rect">
            <a:avLst/>
          </a:prstGeom>
          <a:noFill/>
        </p:spPr>
        <p:txBody>
          <a:bodyPr wrap="square" rtlCol="0">
            <a:spAutoFit/>
          </a:bodyPr>
          <a:lstStyle/>
          <a:p>
            <a:r>
              <a:rPr lang="en-US" dirty="0" smtClean="0"/>
              <a:t>50</a:t>
            </a:r>
          </a:p>
        </p:txBody>
      </p:sp>
      <p:graphicFrame>
        <p:nvGraphicFramePr>
          <p:cNvPr id="26" name="Table 25"/>
          <p:cNvGraphicFramePr>
            <a:graphicFrameLocks noGrp="1"/>
          </p:cNvGraphicFramePr>
          <p:nvPr/>
        </p:nvGraphicFramePr>
        <p:xfrm>
          <a:off x="304800" y="5791200"/>
          <a:ext cx="838200" cy="370840"/>
        </p:xfrm>
        <a:graphic>
          <a:graphicData uri="http://schemas.openxmlformats.org/drawingml/2006/table">
            <a:tbl>
              <a:tblPr firstRow="1" bandRow="1">
                <a:tableStyleId>{5940675A-B579-460E-94D1-54222C63F5DA}</a:tableStyleId>
              </a:tblPr>
              <a:tblGrid>
                <a:gridCol w="838200"/>
              </a:tblGrid>
              <a:tr h="370840">
                <a:tc>
                  <a:txBody>
                    <a:bodyPr/>
                    <a:lstStyle/>
                    <a:p>
                      <a:r>
                        <a:rPr lang="en-US" dirty="0" smtClean="0"/>
                        <a:t>head</a:t>
                      </a:r>
                      <a:endParaRPr lang="en-US" dirty="0"/>
                    </a:p>
                  </a:txBody>
                  <a:tcPr/>
                </a:tc>
              </a:tr>
            </a:tbl>
          </a:graphicData>
        </a:graphic>
      </p:graphicFrame>
      <p:grpSp>
        <p:nvGrpSpPr>
          <p:cNvPr id="2" name="Group 43"/>
          <p:cNvGrpSpPr/>
          <p:nvPr/>
        </p:nvGrpSpPr>
        <p:grpSpPr>
          <a:xfrm>
            <a:off x="685800" y="4648200"/>
            <a:ext cx="609600" cy="1143000"/>
            <a:chOff x="685800" y="4648200"/>
            <a:chExt cx="609600" cy="1143000"/>
          </a:xfrm>
        </p:grpSpPr>
        <p:cxnSp>
          <p:nvCxnSpPr>
            <p:cNvPr id="41" name="Straight Connector 40"/>
            <p:cNvCxnSpPr/>
            <p:nvPr/>
          </p:nvCxnSpPr>
          <p:spPr>
            <a:xfrm flipV="1">
              <a:off x="685800" y="4648200"/>
              <a:ext cx="0" cy="1143000"/>
            </a:xfrm>
            <a:prstGeom prst="line">
              <a:avLst/>
            </a:prstGeom>
          </p:spPr>
          <p:style>
            <a:lnRef idx="2">
              <a:schemeClr val="accent4"/>
            </a:lnRef>
            <a:fillRef idx="0">
              <a:schemeClr val="accent4"/>
            </a:fillRef>
            <a:effectRef idx="1">
              <a:schemeClr val="accent4"/>
            </a:effectRef>
            <a:fontRef idx="minor">
              <a:schemeClr val="tx1"/>
            </a:fontRef>
          </p:style>
        </p:cxnSp>
        <p:cxnSp>
          <p:nvCxnSpPr>
            <p:cNvPr id="43" name="Straight Arrow Connector 42"/>
            <p:cNvCxnSpPr/>
            <p:nvPr/>
          </p:nvCxnSpPr>
          <p:spPr>
            <a:xfrm>
              <a:off x="685800" y="4648200"/>
              <a:ext cx="609600"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grpSp>
      <p:sp>
        <p:nvSpPr>
          <p:cNvPr id="27" name="TextBox 26"/>
          <p:cNvSpPr txBox="1"/>
          <p:nvPr/>
        </p:nvSpPr>
        <p:spPr>
          <a:xfrm>
            <a:off x="228600" y="1524000"/>
            <a:ext cx="8229600" cy="2031325"/>
          </a:xfrm>
          <a:prstGeom prst="rect">
            <a:avLst/>
          </a:prstGeom>
          <a:noFill/>
        </p:spPr>
        <p:txBody>
          <a:bodyPr wrap="square" rtlCol="0">
            <a:spAutoFit/>
          </a:bodyPr>
          <a:lstStyle/>
          <a:p>
            <a:r>
              <a:rPr lang="en-US" b="1" i="1" dirty="0" smtClean="0"/>
              <a:t>Representation of node –</a:t>
            </a:r>
          </a:p>
          <a:p>
            <a:r>
              <a:rPr lang="en-US" dirty="0" err="1" smtClean="0"/>
              <a:t>struct</a:t>
            </a:r>
            <a:r>
              <a:rPr lang="en-US" dirty="0" smtClean="0"/>
              <a:t> Node{</a:t>
            </a:r>
          </a:p>
          <a:p>
            <a:r>
              <a:rPr lang="en-US" dirty="0" smtClean="0"/>
              <a:t>	</a:t>
            </a:r>
            <a:r>
              <a:rPr lang="en-US" dirty="0" err="1" smtClean="0"/>
              <a:t>int</a:t>
            </a:r>
            <a:r>
              <a:rPr lang="en-US" dirty="0" smtClean="0"/>
              <a:t> INFO;</a:t>
            </a:r>
          </a:p>
          <a:p>
            <a:r>
              <a:rPr lang="en-US" dirty="0" smtClean="0"/>
              <a:t>	</a:t>
            </a:r>
            <a:r>
              <a:rPr lang="en-US" dirty="0" err="1" smtClean="0"/>
              <a:t>struct</a:t>
            </a:r>
            <a:r>
              <a:rPr lang="en-US" dirty="0" smtClean="0"/>
              <a:t> Node *NEXT;</a:t>
            </a:r>
          </a:p>
          <a:p>
            <a:r>
              <a:rPr lang="en-US" dirty="0" smtClean="0"/>
              <a:t>};</a:t>
            </a:r>
          </a:p>
          <a:p>
            <a:r>
              <a:rPr lang="en-US" b="1" i="1" dirty="0" smtClean="0"/>
              <a:t>For head –</a:t>
            </a:r>
          </a:p>
          <a:p>
            <a:r>
              <a:rPr lang="en-US" dirty="0" err="1" smtClean="0"/>
              <a:t>struct</a:t>
            </a:r>
            <a:r>
              <a:rPr lang="en-US" dirty="0" smtClean="0"/>
              <a:t> Node *head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ppt_x"/>
                                          </p:val>
                                        </p:tav>
                                        <p:tav tm="100000">
                                          <p:val>
                                            <p:strVal val="#ppt_x"/>
                                          </p:val>
                                        </p:tav>
                                      </p:tavLst>
                                    </p:anim>
                                    <p:anim calcmode="lin" valueType="num">
                                      <p:cBhvr additive="base">
                                        <p:cTn id="3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fill="hold"/>
                                        <p:tgtEl>
                                          <p:spTgt spid="19"/>
                                        </p:tgtEl>
                                        <p:attrNameLst>
                                          <p:attrName>ppt_x</p:attrName>
                                        </p:attrNameLst>
                                      </p:cBhvr>
                                      <p:tavLst>
                                        <p:tav tm="0">
                                          <p:val>
                                            <p:strVal val="#ppt_x"/>
                                          </p:val>
                                        </p:tav>
                                        <p:tav tm="100000">
                                          <p:val>
                                            <p:strVal val="#ppt_x"/>
                                          </p:val>
                                        </p:tav>
                                      </p:tavLst>
                                    </p:anim>
                                    <p:anim calcmode="lin" valueType="num">
                                      <p:cBhvr additive="base">
                                        <p:cTn id="4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21"/>
                                        </p:tgtEl>
                                        <p:attrNameLst>
                                          <p:attrName>style.visibility</p:attrName>
                                        </p:attrNameLst>
                                      </p:cBhvr>
                                      <p:to>
                                        <p:strVal val="visible"/>
                                      </p:to>
                                    </p:set>
                                    <p:anim calcmode="lin" valueType="num">
                                      <p:cBhvr additive="base">
                                        <p:cTn id="64" dur="500" fill="hold"/>
                                        <p:tgtEl>
                                          <p:spTgt spid="21"/>
                                        </p:tgtEl>
                                        <p:attrNameLst>
                                          <p:attrName>ppt_x</p:attrName>
                                        </p:attrNameLst>
                                      </p:cBhvr>
                                      <p:tavLst>
                                        <p:tav tm="0">
                                          <p:val>
                                            <p:strVal val="#ppt_x"/>
                                          </p:val>
                                        </p:tav>
                                        <p:tav tm="100000">
                                          <p:val>
                                            <p:strVal val="#ppt_x"/>
                                          </p:val>
                                        </p:tav>
                                      </p:tavLst>
                                    </p:anim>
                                    <p:anim calcmode="lin" valueType="num">
                                      <p:cBhvr additive="base">
                                        <p:cTn id="65"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26"/>
                                        </p:tgtEl>
                                        <p:attrNameLst>
                                          <p:attrName>style.visibility</p:attrName>
                                        </p:attrNameLst>
                                      </p:cBhvr>
                                      <p:to>
                                        <p:strVal val="visible"/>
                                      </p:to>
                                    </p:set>
                                    <p:anim calcmode="lin" valueType="num">
                                      <p:cBhvr additive="base">
                                        <p:cTn id="70" dur="500" fill="hold"/>
                                        <p:tgtEl>
                                          <p:spTgt spid="26"/>
                                        </p:tgtEl>
                                        <p:attrNameLst>
                                          <p:attrName>ppt_x</p:attrName>
                                        </p:attrNameLst>
                                      </p:cBhvr>
                                      <p:tavLst>
                                        <p:tav tm="0">
                                          <p:val>
                                            <p:strVal val="#ppt_x"/>
                                          </p:val>
                                        </p:tav>
                                        <p:tav tm="100000">
                                          <p:val>
                                            <p:strVal val="#ppt_x"/>
                                          </p:val>
                                        </p:tav>
                                      </p:tavLst>
                                    </p:anim>
                                    <p:anim calcmode="lin" valueType="num">
                                      <p:cBhvr additive="base">
                                        <p:cTn id="71" dur="500" fill="hold"/>
                                        <p:tgtEl>
                                          <p:spTgt spid="26"/>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2"/>
                                        </p:tgtEl>
                                        <p:attrNameLst>
                                          <p:attrName>style.visibility</p:attrName>
                                        </p:attrNameLst>
                                      </p:cBhvr>
                                      <p:to>
                                        <p:strVal val="visible"/>
                                      </p:to>
                                    </p:set>
                                    <p:anim calcmode="lin" valueType="num">
                                      <p:cBhvr additive="base">
                                        <p:cTn id="74" dur="500" fill="hold"/>
                                        <p:tgtEl>
                                          <p:spTgt spid="2"/>
                                        </p:tgtEl>
                                        <p:attrNameLst>
                                          <p:attrName>ppt_x</p:attrName>
                                        </p:attrNameLst>
                                      </p:cBhvr>
                                      <p:tavLst>
                                        <p:tav tm="0">
                                          <p:val>
                                            <p:strVal val="#ppt_x"/>
                                          </p:val>
                                        </p:tav>
                                        <p:tav tm="100000">
                                          <p:val>
                                            <p:strVal val="#ppt_x"/>
                                          </p:val>
                                        </p:tav>
                                      </p:tavLst>
                                    </p:anim>
                                    <p:anim calcmode="lin" valueType="num">
                                      <p:cBhvr additive="base">
                                        <p:cTn id="7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Operations on linear linked list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7" name="TextBox 6"/>
          <p:cNvSpPr txBox="1"/>
          <p:nvPr/>
        </p:nvSpPr>
        <p:spPr>
          <a:xfrm>
            <a:off x="228600" y="914400"/>
            <a:ext cx="8610600" cy="3139321"/>
          </a:xfrm>
          <a:prstGeom prst="rect">
            <a:avLst/>
          </a:prstGeom>
          <a:noFill/>
        </p:spPr>
        <p:txBody>
          <a:bodyPr wrap="square" rtlCol="0">
            <a:spAutoFit/>
          </a:bodyPr>
          <a:lstStyle/>
          <a:p>
            <a:pPr marL="342900" indent="-342900">
              <a:lnSpc>
                <a:spcPct val="150000"/>
              </a:lnSpc>
              <a:buFont typeface="+mj-lt"/>
              <a:buAutoNum type="arabicPeriod"/>
            </a:pPr>
            <a:r>
              <a:rPr lang="en-US" dirty="0" smtClean="0"/>
              <a:t>Creating empty linked list</a:t>
            </a:r>
          </a:p>
          <a:p>
            <a:pPr marL="342900" indent="-342900">
              <a:lnSpc>
                <a:spcPct val="150000"/>
              </a:lnSpc>
              <a:buFont typeface="+mj-lt"/>
              <a:buAutoNum type="arabicPeriod"/>
            </a:pPr>
            <a:r>
              <a:rPr lang="en-US" dirty="0" smtClean="0"/>
              <a:t>Traversing</a:t>
            </a:r>
          </a:p>
          <a:p>
            <a:pPr marL="342900" indent="-342900">
              <a:lnSpc>
                <a:spcPct val="150000"/>
              </a:lnSpc>
              <a:buFont typeface="+mj-lt"/>
              <a:buAutoNum type="arabicPeriod"/>
            </a:pPr>
            <a:r>
              <a:rPr lang="en-US" dirty="0" smtClean="0"/>
              <a:t>Insertion</a:t>
            </a:r>
          </a:p>
          <a:p>
            <a:pPr marL="342900" indent="-342900">
              <a:lnSpc>
                <a:spcPct val="150000"/>
              </a:lnSpc>
              <a:buFont typeface="+mj-lt"/>
              <a:buAutoNum type="arabicPeriod"/>
            </a:pPr>
            <a:r>
              <a:rPr lang="en-US" dirty="0" smtClean="0"/>
              <a:t>Deletion</a:t>
            </a:r>
          </a:p>
          <a:p>
            <a:pPr marL="342900" indent="-342900">
              <a:lnSpc>
                <a:spcPct val="150000"/>
              </a:lnSpc>
              <a:buFont typeface="+mj-lt"/>
              <a:buAutoNum type="arabicPeriod"/>
            </a:pPr>
            <a:r>
              <a:rPr lang="en-US" dirty="0" smtClean="0"/>
              <a:t>Searching</a:t>
            </a:r>
          </a:p>
          <a:p>
            <a:pPr marL="342900" indent="-342900">
              <a:lnSpc>
                <a:spcPct val="150000"/>
              </a:lnSpc>
              <a:buFont typeface="+mj-lt"/>
              <a:buAutoNum type="arabicPeriod"/>
            </a:pPr>
            <a:r>
              <a:rPr lang="en-US" dirty="0" smtClean="0"/>
              <a:t>Sorting </a:t>
            </a:r>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Creating a linked list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7" name="TextBox 6"/>
          <p:cNvSpPr txBox="1"/>
          <p:nvPr/>
        </p:nvSpPr>
        <p:spPr>
          <a:xfrm>
            <a:off x="304800" y="914400"/>
            <a:ext cx="8610600" cy="5032147"/>
          </a:xfrm>
          <a:prstGeom prst="rect">
            <a:avLst/>
          </a:prstGeom>
          <a:noFill/>
        </p:spPr>
        <p:txBody>
          <a:bodyPr wrap="square" rtlCol="0">
            <a:spAutoFit/>
          </a:bodyPr>
          <a:lstStyle/>
          <a:p>
            <a:pPr>
              <a:lnSpc>
                <a:spcPct val="150000"/>
              </a:lnSpc>
            </a:pPr>
            <a:endParaRPr lang="en-US" b="1" i="1" dirty="0" smtClean="0"/>
          </a:p>
          <a:p>
            <a:pPr>
              <a:lnSpc>
                <a:spcPct val="150000"/>
              </a:lnSpc>
            </a:pPr>
            <a:endParaRPr lang="en-US" sz="2000" b="1" dirty="0" smtClean="0">
              <a:solidFill>
                <a:srgbClr val="FF0000"/>
              </a:solidFill>
            </a:endParaRPr>
          </a:p>
          <a:p>
            <a:pPr>
              <a:lnSpc>
                <a:spcPct val="150000"/>
              </a:lnSpc>
            </a:pPr>
            <a:endParaRPr lang="en-US" sz="2000" b="1" dirty="0" smtClean="0">
              <a:solidFill>
                <a:srgbClr val="FF0000"/>
              </a:solidFill>
            </a:endParaRPr>
          </a:p>
          <a:p>
            <a:pPr>
              <a:lnSpc>
                <a:spcPct val="150000"/>
              </a:lnSpc>
            </a:pPr>
            <a:endParaRPr lang="en-US" b="1" i="1" dirty="0" smtClean="0"/>
          </a:p>
          <a:p>
            <a:pPr>
              <a:lnSpc>
                <a:spcPct val="150000"/>
              </a:lnSpc>
            </a:pPr>
            <a:r>
              <a:rPr lang="en-US" b="1" i="1" dirty="0" smtClean="0"/>
              <a:t>Algorithm </a:t>
            </a:r>
            <a:r>
              <a:rPr lang="en-US" b="1" i="1" dirty="0" err="1" smtClean="0"/>
              <a:t>Create_List</a:t>
            </a:r>
            <a:r>
              <a:rPr lang="en-US" b="1" i="1" dirty="0" smtClean="0"/>
              <a:t>()  </a:t>
            </a:r>
            <a:endParaRPr lang="en-US" dirty="0" smtClean="0"/>
          </a:p>
          <a:p>
            <a:pPr marL="342900" indent="-342900">
              <a:lnSpc>
                <a:spcPct val="150000"/>
              </a:lnSpc>
              <a:buAutoNum type="arabicPeriod"/>
            </a:pPr>
            <a:r>
              <a:rPr lang="en-US" b="1" dirty="0" smtClean="0"/>
              <a:t>Node *</a:t>
            </a:r>
            <a:r>
              <a:rPr lang="en-US" dirty="0" smtClean="0"/>
              <a:t> START </a:t>
            </a:r>
          </a:p>
          <a:p>
            <a:pPr marL="342900" indent="-342900">
              <a:lnSpc>
                <a:spcPct val="150000"/>
              </a:lnSpc>
              <a:buAutoNum type="arabicPeriod"/>
            </a:pPr>
            <a:r>
              <a:rPr lang="en-US" dirty="0" smtClean="0"/>
              <a:t>START= </a:t>
            </a:r>
            <a:r>
              <a:rPr lang="en-US" i="1" dirty="0" smtClean="0"/>
              <a:t>NULL</a:t>
            </a:r>
          </a:p>
          <a:p>
            <a:pPr marL="342900" indent="-342900">
              <a:lnSpc>
                <a:spcPct val="150000"/>
              </a:lnSpc>
              <a:buAutoNum type="arabicPeriod"/>
            </a:pPr>
            <a:r>
              <a:rPr lang="en-US" i="1" dirty="0" smtClean="0"/>
              <a:t>Return </a:t>
            </a:r>
            <a:r>
              <a:rPr lang="en-US" dirty="0" smtClean="0"/>
              <a:t>START</a:t>
            </a:r>
            <a:endParaRPr lang="en-US" i="1" dirty="0" smtClean="0"/>
          </a:p>
          <a:p>
            <a:pPr marL="342900" indent="-342900">
              <a:lnSpc>
                <a:spcPct val="150000"/>
              </a:lnSpc>
              <a:buAutoNum type="arabicPeriod"/>
            </a:pPr>
            <a:endParaRPr lang="en-US" i="1" dirty="0" smtClean="0"/>
          </a:p>
          <a:p>
            <a:pPr marL="342900" indent="-342900">
              <a:lnSpc>
                <a:spcPct val="150000"/>
              </a:lnSpc>
            </a:pPr>
            <a:r>
              <a:rPr lang="en-US" dirty="0" smtClean="0"/>
              <a:t>This function creates an empty linked list where START is a pointer pointing to created list. </a:t>
            </a:r>
          </a:p>
          <a:p>
            <a:pPr marL="342900" indent="-342900">
              <a:lnSpc>
                <a:spcPct val="150000"/>
              </a:lnSpc>
            </a:pPr>
            <a:endParaRPr lang="en-US" dirty="0" smtClean="0"/>
          </a:p>
          <a:p>
            <a:endParaRPr lang="en-US" dirty="0"/>
          </a:p>
        </p:txBody>
      </p:sp>
      <p:sp>
        <p:nvSpPr>
          <p:cNvPr id="6" name="Rectangle 2"/>
          <p:cNvSpPr>
            <a:spLocks noChangeArrowheads="1"/>
          </p:cNvSpPr>
          <p:nvPr/>
        </p:nvSpPr>
        <p:spPr bwMode="auto">
          <a:xfrm>
            <a:off x="3657600" y="2971800"/>
            <a:ext cx="4419600" cy="2123658"/>
          </a:xfrm>
          <a:prstGeom prst="rect">
            <a:avLst/>
          </a:prstGeom>
          <a:noFill/>
          <a:ln w="9525">
            <a:solidFill>
              <a:schemeClr val="accent1"/>
            </a:solidFill>
            <a:miter lim="800000"/>
            <a:headEnd/>
            <a:tailEnd/>
          </a:ln>
          <a:effec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kumimoji="0" lang="en-US" sz="2000" b="0" i="0" u="none" strike="noStrike" cap="none" normalizeH="0" baseline="0" dirty="0" smtClean="0">
                <a:ln>
                  <a:noFill/>
                </a:ln>
                <a:solidFill>
                  <a:srgbClr val="000000"/>
                </a:solidFill>
                <a:effectLst/>
              </a:rPr>
              <a:t>//C program </a:t>
            </a:r>
            <a:endParaRPr lang="en-US" sz="2000" b="1" dirty="0" smtClean="0"/>
          </a:p>
          <a:p>
            <a:pPr lvl="0" eaLnBrk="0" fontAlgn="base" hangingPunct="0">
              <a:spcBef>
                <a:spcPct val="0"/>
              </a:spcBef>
              <a:spcAft>
                <a:spcPct val="0"/>
              </a:spcAft>
            </a:pPr>
            <a:r>
              <a:rPr lang="en-US" sz="2000" dirty="0" err="1" smtClean="0">
                <a:solidFill>
                  <a:srgbClr val="000000"/>
                </a:solidFill>
              </a:rPr>
              <a:t>struct</a:t>
            </a:r>
            <a:r>
              <a:rPr lang="en-US" sz="2000" dirty="0" smtClean="0">
                <a:solidFill>
                  <a:srgbClr val="000000"/>
                </a:solidFill>
              </a:rPr>
              <a:t> Node* </a:t>
            </a:r>
            <a:r>
              <a:rPr lang="en-US" sz="2000" b="1" dirty="0" smtClean="0">
                <a:solidFill>
                  <a:srgbClr val="000000"/>
                </a:solidFill>
              </a:rPr>
              <a:t> </a:t>
            </a:r>
            <a:r>
              <a:rPr lang="en-US" sz="2000" b="1" dirty="0" err="1" smtClean="0"/>
              <a:t>Create_List</a:t>
            </a:r>
            <a:r>
              <a:rPr lang="en-US" sz="2000" b="1" dirty="0" smtClean="0"/>
              <a:t>(</a:t>
            </a:r>
            <a:r>
              <a:rPr lang="en-US" sz="2000" b="1" dirty="0" smtClean="0">
                <a:solidFill>
                  <a:srgbClr val="000000"/>
                </a:solidFill>
              </a:rPr>
              <a:t>)</a:t>
            </a:r>
            <a:endParaRPr kumimoji="0" lang="en-US" sz="2000" b="1"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sz="2000" b="0" i="0" u="none" strike="noStrike" cap="none" normalizeH="0" baseline="0" dirty="0" smtClean="0">
                <a:ln>
                  <a:noFill/>
                </a:ln>
                <a:solidFill>
                  <a:srgbClr val="000000"/>
                </a:solidFill>
                <a:effectLst/>
              </a:rPr>
              <a:t>{   </a:t>
            </a:r>
            <a:r>
              <a:rPr lang="en-US" sz="2000" b="1" dirty="0" err="1" smtClean="0"/>
              <a:t>struct</a:t>
            </a:r>
            <a:r>
              <a:rPr lang="en-US" sz="2000" b="1" dirty="0" smtClean="0"/>
              <a:t> Node *</a:t>
            </a:r>
            <a:r>
              <a:rPr lang="en-US" sz="2000" dirty="0" smtClean="0">
                <a:solidFill>
                  <a:srgbClr val="000000"/>
                </a:solidFill>
              </a:rPr>
              <a:t> </a:t>
            </a:r>
            <a:r>
              <a:rPr lang="en-US" sz="2000" b="1" dirty="0" smtClean="0">
                <a:solidFill>
                  <a:srgbClr val="000000"/>
                </a:solidFill>
              </a:rPr>
              <a:t> S</a:t>
            </a:r>
            <a:r>
              <a:rPr lang="en-US" sz="2000" b="1" i="1" dirty="0" smtClean="0"/>
              <a:t>TART</a:t>
            </a:r>
            <a:r>
              <a:rPr lang="en-US" sz="2000" b="1" dirty="0" smtClean="0">
                <a:solidFill>
                  <a:srgbClr val="000000"/>
                </a:solidFill>
              </a:rPr>
              <a:t>;</a:t>
            </a:r>
          </a:p>
          <a:p>
            <a:pPr lvl="0" eaLnBrk="0" fontAlgn="base" hangingPunct="0">
              <a:spcBef>
                <a:spcPct val="0"/>
              </a:spcBef>
              <a:spcAft>
                <a:spcPct val="0"/>
              </a:spcAft>
            </a:pPr>
            <a:r>
              <a:rPr lang="en-US" sz="2000" b="1" dirty="0" smtClean="0">
                <a:solidFill>
                  <a:srgbClr val="000000"/>
                </a:solidFill>
              </a:rPr>
              <a:t>    S</a:t>
            </a:r>
            <a:r>
              <a:rPr lang="en-US" sz="2000" b="1" i="1" dirty="0" smtClean="0"/>
              <a:t>TART=</a:t>
            </a:r>
            <a:r>
              <a:rPr kumimoji="0" lang="en-US" sz="2000" b="0" i="0" u="none" strike="noStrike" cap="none" normalizeH="0" baseline="0" dirty="0" smtClean="0">
                <a:ln>
                  <a:noFill/>
                </a:ln>
                <a:solidFill>
                  <a:srgbClr val="000000"/>
                </a:solidFill>
                <a:effectLst/>
              </a:rPr>
              <a:t> NULL;</a:t>
            </a:r>
            <a:endParaRPr kumimoji="0" lang="en-US" sz="20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sz="2000" b="0" i="0" u="none" strike="noStrike" cap="none" normalizeH="0" baseline="0" dirty="0" smtClean="0">
                <a:ln>
                  <a:noFill/>
                </a:ln>
                <a:solidFill>
                  <a:srgbClr val="000000"/>
                </a:solidFill>
                <a:effectLst/>
              </a:rPr>
              <a:t>    return </a:t>
            </a:r>
            <a:r>
              <a:rPr lang="en-US" sz="2000" b="1" dirty="0" smtClean="0">
                <a:solidFill>
                  <a:srgbClr val="000000"/>
                </a:solidFill>
              </a:rPr>
              <a:t>S</a:t>
            </a:r>
            <a:r>
              <a:rPr lang="en-US" sz="2000" b="1" i="1" dirty="0" smtClean="0"/>
              <a:t>TART;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rPr>
              <a:t>  }</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8" name="Rectangle 7"/>
          <p:cNvSpPr/>
          <p:nvPr/>
        </p:nvSpPr>
        <p:spPr>
          <a:xfrm>
            <a:off x="457200" y="838200"/>
            <a:ext cx="4114800" cy="1200329"/>
          </a:xfrm>
          <a:prstGeom prst="rect">
            <a:avLst/>
          </a:prstGeom>
        </p:spPr>
        <p:txBody>
          <a:bodyPr wrap="square">
            <a:spAutoFit/>
          </a:bodyPr>
          <a:lstStyle/>
          <a:p>
            <a:r>
              <a:rPr lang="en-US" b="1" dirty="0" err="1" smtClean="0"/>
              <a:t>struct</a:t>
            </a:r>
            <a:r>
              <a:rPr lang="en-US" b="1" dirty="0" smtClean="0"/>
              <a:t> Node{</a:t>
            </a:r>
          </a:p>
          <a:p>
            <a:r>
              <a:rPr lang="en-US" b="1" dirty="0" smtClean="0"/>
              <a:t>	</a:t>
            </a:r>
            <a:r>
              <a:rPr lang="en-US" b="1" dirty="0" err="1" smtClean="0"/>
              <a:t>int</a:t>
            </a:r>
            <a:r>
              <a:rPr lang="en-US" b="1" dirty="0" smtClean="0"/>
              <a:t> INFO;</a:t>
            </a:r>
          </a:p>
          <a:p>
            <a:r>
              <a:rPr lang="en-US" b="1" dirty="0" smtClean="0"/>
              <a:t>	</a:t>
            </a:r>
            <a:r>
              <a:rPr lang="en-US" b="1" dirty="0" err="1" smtClean="0"/>
              <a:t>struct</a:t>
            </a:r>
            <a:r>
              <a:rPr lang="en-US" b="1" dirty="0" smtClean="0"/>
              <a:t> Node *NEXT;</a:t>
            </a:r>
          </a:p>
          <a:p>
            <a:r>
              <a:rPr lang="en-US" b="1"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Traversing of linked list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7" name="TextBox 6"/>
          <p:cNvSpPr txBox="1"/>
          <p:nvPr/>
        </p:nvSpPr>
        <p:spPr>
          <a:xfrm>
            <a:off x="228600" y="685800"/>
            <a:ext cx="8610600" cy="1615827"/>
          </a:xfrm>
          <a:prstGeom prst="rect">
            <a:avLst/>
          </a:prstGeom>
          <a:noFill/>
        </p:spPr>
        <p:txBody>
          <a:bodyPr wrap="square" rtlCol="0">
            <a:spAutoFit/>
          </a:bodyPr>
          <a:lstStyle/>
          <a:p>
            <a:pPr>
              <a:lnSpc>
                <a:spcPct val="150000"/>
              </a:lnSpc>
            </a:pPr>
            <a:r>
              <a:rPr lang="en-US" b="1" i="1" dirty="0" smtClean="0"/>
              <a:t>Traversing the Linked List:</a:t>
            </a:r>
            <a:endParaRPr lang="en-US" dirty="0" smtClean="0"/>
          </a:p>
          <a:p>
            <a:pPr>
              <a:lnSpc>
                <a:spcPct val="150000"/>
              </a:lnSpc>
            </a:pPr>
            <a:r>
              <a:rPr lang="en-US" dirty="0" smtClean="0"/>
              <a:t>This function visits each node of linked list only once. Temp is a temporary pointer to node. START is the pointer pointing to starting of list.</a:t>
            </a:r>
          </a:p>
          <a:p>
            <a:endParaRPr lang="en-US" dirty="0"/>
          </a:p>
        </p:txBody>
      </p:sp>
      <p:sp>
        <p:nvSpPr>
          <p:cNvPr id="8" name="TextBox 7"/>
          <p:cNvSpPr txBox="1"/>
          <p:nvPr/>
        </p:nvSpPr>
        <p:spPr>
          <a:xfrm>
            <a:off x="304800" y="2362200"/>
            <a:ext cx="3581400" cy="2031325"/>
          </a:xfrm>
          <a:prstGeom prst="rect">
            <a:avLst/>
          </a:prstGeom>
          <a:solidFill>
            <a:schemeClr val="bg1">
              <a:lumMod val="85000"/>
            </a:schemeClr>
          </a:solidFill>
        </p:spPr>
        <p:txBody>
          <a:bodyPr wrap="square" rtlCol="0">
            <a:spAutoFit/>
          </a:bodyPr>
          <a:lstStyle/>
          <a:p>
            <a:pPr marL="342900" indent="-342900"/>
            <a:r>
              <a:rPr lang="en-US" b="1" i="1" dirty="0" smtClean="0"/>
              <a:t>Algorithm </a:t>
            </a:r>
            <a:r>
              <a:rPr lang="en-US" b="1" i="1" dirty="0" err="1" smtClean="0"/>
              <a:t>Traverse_List</a:t>
            </a:r>
            <a:r>
              <a:rPr lang="en-US" b="1" i="1" dirty="0" smtClean="0"/>
              <a:t>(START)</a:t>
            </a:r>
            <a:r>
              <a:rPr lang="en-US" dirty="0" smtClean="0"/>
              <a:t> </a:t>
            </a:r>
          </a:p>
          <a:p>
            <a:pPr marL="342900" indent="-342900">
              <a:buAutoNum type="arabicPeriod"/>
            </a:pPr>
            <a:r>
              <a:rPr lang="en-US" b="1" dirty="0" smtClean="0"/>
              <a:t>Node *</a:t>
            </a:r>
            <a:r>
              <a:rPr lang="en-US" dirty="0" smtClean="0"/>
              <a:t>  Temp</a:t>
            </a:r>
          </a:p>
          <a:p>
            <a:pPr marL="342900" indent="-342900">
              <a:buAutoNum type="arabicPeriod"/>
            </a:pPr>
            <a:r>
              <a:rPr lang="en-US" dirty="0" smtClean="0"/>
              <a:t>Temp = START</a:t>
            </a:r>
          </a:p>
          <a:p>
            <a:pPr marL="342900" indent="-342900">
              <a:buAutoNum type="arabicPeriod"/>
            </a:pPr>
            <a:r>
              <a:rPr lang="en-US" dirty="0" smtClean="0"/>
              <a:t>While (Temp != </a:t>
            </a:r>
            <a:r>
              <a:rPr lang="en-US" i="1" dirty="0" smtClean="0"/>
              <a:t>NULL</a:t>
            </a:r>
            <a:r>
              <a:rPr lang="en-US" dirty="0" smtClean="0"/>
              <a:t>) 	</a:t>
            </a:r>
          </a:p>
          <a:p>
            <a:pPr marL="342900" indent="-342900">
              <a:buAutoNum type="arabicPeriod"/>
            </a:pPr>
            <a:r>
              <a:rPr lang="en-US" dirty="0" smtClean="0"/>
              <a:t> 	Print Temp -&gt; INFO 	</a:t>
            </a:r>
          </a:p>
          <a:p>
            <a:pPr marL="342900" indent="-342900">
              <a:buAutoNum type="arabicPeriod"/>
            </a:pPr>
            <a:r>
              <a:rPr lang="en-US" dirty="0" smtClean="0"/>
              <a:t> 	Temp = Temp -&gt; NEXT</a:t>
            </a:r>
            <a:endParaRPr lang="en-US" i="1" dirty="0" smtClean="0"/>
          </a:p>
          <a:p>
            <a:pPr marL="342900" indent="-342900"/>
            <a:endParaRPr lang="en-US" dirty="0" smtClean="0"/>
          </a:p>
        </p:txBody>
      </p:sp>
      <p:sp>
        <p:nvSpPr>
          <p:cNvPr id="43010" name="Rectangle 2"/>
          <p:cNvSpPr>
            <a:spLocks noChangeArrowheads="1"/>
          </p:cNvSpPr>
          <p:nvPr/>
        </p:nvSpPr>
        <p:spPr bwMode="auto">
          <a:xfrm>
            <a:off x="4419600" y="2362200"/>
            <a:ext cx="4419600" cy="2923877"/>
          </a:xfrm>
          <a:prstGeom prst="rect">
            <a:avLst/>
          </a:prstGeom>
          <a:noFill/>
          <a:ln w="9525">
            <a:solidFill>
              <a:schemeClr val="accent1"/>
            </a:solidFill>
            <a:miter lim="800000"/>
            <a:headEnd/>
            <a:tailEnd/>
          </a:ln>
          <a:effec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sz="2000" b="1" i="0" u="none" strike="noStrike" cap="none" normalizeH="0" baseline="0" dirty="0" smtClean="0">
                <a:ln>
                  <a:noFill/>
                </a:ln>
                <a:solidFill>
                  <a:srgbClr val="006699"/>
                </a:solidFill>
                <a:effectLst/>
              </a:rPr>
              <a:t>void</a:t>
            </a:r>
            <a:r>
              <a:rPr kumimoji="0" lang="en-US" sz="2000" b="0" i="0" u="none" strike="noStrike" cap="none" normalizeH="0" baseline="0" dirty="0" smtClean="0">
                <a:ln>
                  <a:noFill/>
                </a:ln>
                <a:solidFill>
                  <a:srgbClr val="000000"/>
                </a:solidFill>
                <a:effectLst/>
              </a:rPr>
              <a:t> </a:t>
            </a:r>
            <a:r>
              <a:rPr lang="en-US" sz="2000" b="1" i="1" dirty="0" err="1" smtClean="0"/>
              <a:t>Traverse_List</a:t>
            </a:r>
            <a:r>
              <a:rPr lang="en-US" sz="2000" b="1" i="1" dirty="0" smtClean="0"/>
              <a:t>(</a:t>
            </a:r>
            <a:r>
              <a:rPr kumimoji="0" lang="en-US" sz="2000" b="0" i="0" u="none" strike="noStrike" cap="none" normalizeH="0" baseline="0" dirty="0" smtClean="0">
                <a:ln>
                  <a:noFill/>
                </a:ln>
                <a:solidFill>
                  <a:srgbClr val="000000"/>
                </a:solidFill>
                <a:effectLst/>
              </a:rPr>
              <a:t>Node </a:t>
            </a:r>
            <a:r>
              <a:rPr kumimoji="0" lang="en-US" sz="2000" b="1" i="0" u="none" strike="noStrike" cap="none" normalizeH="0" baseline="0" dirty="0" smtClean="0">
                <a:ln>
                  <a:noFill/>
                </a:ln>
                <a:solidFill>
                  <a:srgbClr val="000000"/>
                </a:solidFill>
                <a:effectLst/>
              </a:rPr>
              <a:t>S</a:t>
            </a:r>
            <a:r>
              <a:rPr lang="en-US" sz="2000" b="1" i="1" dirty="0" smtClean="0"/>
              <a:t>TART</a:t>
            </a:r>
            <a:r>
              <a:rPr kumimoji="0" lang="en-US" sz="2000" b="0" i="0" u="none" strike="noStrike" cap="none" normalizeH="0" baseline="0" dirty="0" smtClean="0">
                <a:ln>
                  <a:noFill/>
                </a:ln>
                <a:solidFill>
                  <a:srgbClr val="000000"/>
                </a:solidFill>
                <a:effectLst/>
              </a:rPr>
              <a: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rPr>
              <a:t>{</a:t>
            </a:r>
          </a:p>
          <a:p>
            <a:pPr lvl="0" eaLnBrk="0" fontAlgn="base" hangingPunct="0">
              <a:spcBef>
                <a:spcPct val="0"/>
              </a:spcBef>
              <a:spcAft>
                <a:spcPct val="0"/>
              </a:spcAft>
            </a:pPr>
            <a:r>
              <a:rPr lang="en-US" sz="2000" dirty="0" smtClean="0">
                <a:solidFill>
                  <a:srgbClr val="000000"/>
                </a:solidFill>
              </a:rPr>
              <a:t> </a:t>
            </a:r>
            <a:r>
              <a:rPr lang="en-US" sz="2000" b="1" dirty="0" err="1" smtClean="0"/>
              <a:t>struct</a:t>
            </a:r>
            <a:r>
              <a:rPr lang="en-US" sz="2000" b="1" dirty="0" smtClean="0"/>
              <a:t> Node *</a:t>
            </a:r>
            <a:r>
              <a:rPr lang="en-US" sz="2000" dirty="0" smtClean="0">
                <a:solidFill>
                  <a:srgbClr val="000000"/>
                </a:solidFill>
              </a:rPr>
              <a:t> </a:t>
            </a:r>
            <a:r>
              <a:rPr lang="en-US" sz="2000" b="1" dirty="0" smtClean="0">
                <a:solidFill>
                  <a:srgbClr val="000000"/>
                </a:solidFill>
              </a:rPr>
              <a:t>Temp; //Temp pointer</a:t>
            </a:r>
          </a:p>
          <a:p>
            <a:pPr lvl="0" eaLnBrk="0" fontAlgn="base" hangingPunct="0">
              <a:spcBef>
                <a:spcPct val="0"/>
              </a:spcBef>
              <a:spcAft>
                <a:spcPct val="0"/>
              </a:spcAft>
            </a:pPr>
            <a:r>
              <a:rPr lang="en-US" sz="2000" b="1" dirty="0" smtClean="0">
                <a:solidFill>
                  <a:srgbClr val="000000"/>
                </a:solidFill>
              </a:rPr>
              <a:t>Temp= S</a:t>
            </a:r>
            <a:r>
              <a:rPr lang="en-US" sz="2000" b="1" i="1" dirty="0" smtClean="0"/>
              <a:t>TART;</a:t>
            </a:r>
            <a:endParaRPr kumimoji="0" lang="en-US" sz="20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sz="2000" b="0" i="0" u="none" strike="noStrike" cap="none" normalizeH="0" baseline="0" dirty="0" smtClean="0">
                <a:ln>
                  <a:noFill/>
                </a:ln>
                <a:solidFill>
                  <a:srgbClr val="000000"/>
                </a:solidFill>
                <a:effectLst/>
              </a:rPr>
              <a:t>  </a:t>
            </a:r>
            <a:r>
              <a:rPr kumimoji="0" lang="en-US" sz="2000" b="1" i="0" u="none" strike="noStrike" cap="none" normalizeH="0" baseline="0" dirty="0" smtClean="0">
                <a:ln>
                  <a:noFill/>
                </a:ln>
                <a:solidFill>
                  <a:srgbClr val="006699"/>
                </a:solidFill>
                <a:effectLst/>
              </a:rPr>
              <a:t>while</a:t>
            </a:r>
            <a:r>
              <a:rPr kumimoji="0" lang="en-US" sz="2000" b="0" i="0" u="none" strike="noStrike" cap="none" normalizeH="0" baseline="0" dirty="0" smtClean="0">
                <a:ln>
                  <a:noFill/>
                </a:ln>
                <a:solidFill>
                  <a:srgbClr val="000000"/>
                </a:solidFill>
                <a:effectLst/>
              </a:rPr>
              <a:t> (</a:t>
            </a:r>
            <a:r>
              <a:rPr lang="en-US" sz="2000" b="1" dirty="0" smtClean="0">
                <a:solidFill>
                  <a:srgbClr val="000000"/>
                </a:solidFill>
              </a:rPr>
              <a:t>Temp</a:t>
            </a:r>
            <a:r>
              <a:rPr kumimoji="0" lang="en-US" sz="2000" b="0" i="0" u="none" strike="noStrike" cap="none" normalizeH="0" baseline="0" dirty="0" smtClean="0">
                <a:ln>
                  <a:noFill/>
                </a:ln>
                <a:solidFill>
                  <a:srgbClr val="000000"/>
                </a:solidFill>
                <a:effectLst/>
              </a:rPr>
              <a:t>!= NULL)</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rPr>
              <a:t>  {</a:t>
            </a:r>
            <a:endParaRPr kumimoji="0" lang="en-US" sz="20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sz="2000" b="0" i="0" u="none" strike="noStrike" cap="none" normalizeH="0" baseline="0" dirty="0" smtClean="0">
                <a:ln>
                  <a:noFill/>
                </a:ln>
                <a:solidFill>
                  <a:srgbClr val="000000"/>
                </a:solidFill>
                <a:effectLst/>
              </a:rPr>
              <a:t>     </a:t>
            </a:r>
            <a:r>
              <a:rPr kumimoji="0" lang="en-US" sz="2000" b="1" i="0" u="none" strike="noStrike" cap="none" normalizeH="0" baseline="0" dirty="0" err="1" smtClean="0">
                <a:ln>
                  <a:noFill/>
                </a:ln>
                <a:solidFill>
                  <a:srgbClr val="FF1493"/>
                </a:solidFill>
                <a:effectLst/>
              </a:rPr>
              <a:t>printf</a:t>
            </a:r>
            <a:r>
              <a:rPr kumimoji="0" lang="en-US" sz="2000" b="0" i="0" u="none" strike="noStrike" cap="none" normalizeH="0" baseline="0" dirty="0" smtClean="0">
                <a:ln>
                  <a:noFill/>
                </a:ln>
                <a:solidFill>
                  <a:srgbClr val="000000"/>
                </a:solidFill>
                <a:effectLst/>
              </a:rPr>
              <a:t>(</a:t>
            </a:r>
            <a:r>
              <a:rPr kumimoji="0" lang="en-US" sz="2000" b="0" i="0" u="none" strike="noStrike" cap="none" normalizeH="0" baseline="0" dirty="0" smtClean="0">
                <a:ln>
                  <a:noFill/>
                </a:ln>
                <a:solidFill>
                  <a:srgbClr val="0000FF"/>
                </a:solidFill>
                <a:effectLst/>
              </a:rPr>
              <a:t>" %d "</a:t>
            </a:r>
            <a:r>
              <a:rPr kumimoji="0" lang="en-US" sz="2000" b="0" i="0" u="none" strike="noStrike" cap="none" normalizeH="0" baseline="0" dirty="0" smtClean="0">
                <a:ln>
                  <a:noFill/>
                </a:ln>
                <a:solidFill>
                  <a:srgbClr val="000000"/>
                </a:solidFill>
                <a:effectLst/>
              </a:rPr>
              <a:t>, </a:t>
            </a:r>
            <a:r>
              <a:rPr lang="en-US" sz="2000" b="1" dirty="0" smtClean="0">
                <a:solidFill>
                  <a:srgbClr val="000000"/>
                </a:solidFill>
              </a:rPr>
              <a:t>Temp </a:t>
            </a:r>
            <a:r>
              <a:rPr kumimoji="0" lang="en-US" sz="2000" b="0" i="0" u="none" strike="noStrike" cap="none" normalizeH="0" baseline="0" dirty="0" smtClean="0">
                <a:ln>
                  <a:noFill/>
                </a:ln>
                <a:solidFill>
                  <a:srgbClr val="000000"/>
                </a:solidFill>
                <a:effectLst/>
              </a:rPr>
              <a:t>-&gt;</a:t>
            </a:r>
            <a:r>
              <a:rPr lang="en-US" sz="2000" dirty="0" smtClean="0"/>
              <a:t> INFO </a:t>
            </a:r>
            <a:r>
              <a:rPr kumimoji="0" lang="en-US" sz="2000" b="0" i="0" u="none" strike="noStrike" cap="none" normalizeH="0" baseline="0" dirty="0" smtClean="0">
                <a:ln>
                  <a:noFill/>
                </a:ln>
                <a:solidFill>
                  <a:srgbClr val="000000"/>
                </a:solidFill>
                <a:effectLst/>
              </a:rPr>
              <a:t>);</a:t>
            </a:r>
            <a:endParaRPr kumimoji="0" lang="en-US" sz="20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sz="2000" b="0" i="0" u="none" strike="noStrike" cap="none" normalizeH="0" baseline="0" dirty="0" smtClean="0">
                <a:ln>
                  <a:noFill/>
                </a:ln>
                <a:solidFill>
                  <a:srgbClr val="000000"/>
                </a:solidFill>
                <a:effectLst/>
              </a:rPr>
              <a:t>     </a:t>
            </a:r>
            <a:r>
              <a:rPr lang="en-US" sz="2000" b="1" dirty="0" smtClean="0">
                <a:solidFill>
                  <a:srgbClr val="000000"/>
                </a:solidFill>
              </a:rPr>
              <a:t> Temp </a:t>
            </a:r>
            <a:r>
              <a:rPr kumimoji="0" lang="en-US" sz="2000" b="0" i="0" u="none" strike="noStrike" cap="none" normalizeH="0" baseline="0" dirty="0" smtClean="0">
                <a:ln>
                  <a:noFill/>
                </a:ln>
                <a:solidFill>
                  <a:srgbClr val="000000"/>
                </a:solidFill>
                <a:effectLst/>
              </a:rPr>
              <a:t>= </a:t>
            </a:r>
            <a:r>
              <a:rPr lang="en-US" sz="2000" b="1" dirty="0" smtClean="0">
                <a:solidFill>
                  <a:srgbClr val="000000"/>
                </a:solidFill>
              </a:rPr>
              <a:t>Temp </a:t>
            </a:r>
            <a:r>
              <a:rPr kumimoji="0" lang="en-US" sz="2000" b="0" i="0" u="none" strike="noStrike" cap="none" normalizeH="0" baseline="0" dirty="0" smtClean="0">
                <a:ln>
                  <a:noFill/>
                </a:ln>
                <a:solidFill>
                  <a:srgbClr val="000000"/>
                </a:solidFill>
                <a:effectLst/>
              </a:rPr>
              <a:t>-&gt;next;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rPr>
              <a:t>  }</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Consolas" pitchFamily="49" charset="0"/>
              </a:rPr>
              <a:t>}</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anim calcmode="lin" valueType="num">
                                      <p:cBhvr additive="base">
                                        <p:cTn id="7" dur="500" fill="hold"/>
                                        <p:tgtEl>
                                          <p:spTgt spid="43010"/>
                                        </p:tgtEl>
                                        <p:attrNameLst>
                                          <p:attrName>ppt_x</p:attrName>
                                        </p:attrNameLst>
                                      </p:cBhvr>
                                      <p:tavLst>
                                        <p:tav tm="0">
                                          <p:val>
                                            <p:strVal val="#ppt_x"/>
                                          </p:val>
                                        </p:tav>
                                        <p:tav tm="100000">
                                          <p:val>
                                            <p:strVal val="#ppt_x"/>
                                          </p:val>
                                        </p:tav>
                                      </p:tavLst>
                                    </p:anim>
                                    <p:anim calcmode="lin" valueType="num">
                                      <p:cBhvr additive="base">
                                        <p:cTn id="8" dur="500" fill="hold"/>
                                        <p:tgtEl>
                                          <p:spTgt spid="430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6461</TotalTime>
  <Words>2580</Words>
  <Application>Microsoft Office PowerPoint</Application>
  <PresentationFormat>On-screen Show (4:3)</PresentationFormat>
  <Paragraphs>544</Paragraphs>
  <Slides>47</Slides>
  <Notes>1</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ashish.gupta</dc:creator>
  <cp:lastModifiedBy>kunjbihari.meena</cp:lastModifiedBy>
  <cp:revision>590</cp:revision>
  <dcterms:created xsi:type="dcterms:W3CDTF">2013-01-01T04:30:55Z</dcterms:created>
  <dcterms:modified xsi:type="dcterms:W3CDTF">2019-09-24T12:33:47Z</dcterms:modified>
</cp:coreProperties>
</file>