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4"/>
  </p:notesMasterIdLst>
  <p:sldIdLst>
    <p:sldId id="256" r:id="rId2"/>
    <p:sldId id="257" r:id="rId3"/>
    <p:sldId id="259" r:id="rId4"/>
    <p:sldId id="263" r:id="rId5"/>
    <p:sldId id="260" r:id="rId6"/>
    <p:sldId id="261" r:id="rId7"/>
    <p:sldId id="262" r:id="rId8"/>
    <p:sldId id="264" r:id="rId9"/>
    <p:sldId id="265" r:id="rId10"/>
    <p:sldId id="266" r:id="rId11"/>
    <p:sldId id="267" r:id="rId12"/>
    <p:sldId id="268" r:id="rId13"/>
    <p:sldId id="269" r:id="rId14"/>
    <p:sldId id="270" r:id="rId15"/>
    <p:sldId id="271" r:id="rId16"/>
    <p:sldId id="279" r:id="rId17"/>
    <p:sldId id="273" r:id="rId18"/>
    <p:sldId id="274" r:id="rId19"/>
    <p:sldId id="275" r:id="rId20"/>
    <p:sldId id="276" r:id="rId21"/>
    <p:sldId id="277" r:id="rId22"/>
    <p:sldId id="278"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79A0AB-6E66-4967-A0DD-A3BF04940A6C}">
  <a:tblStyle styleId="{5C79A0AB-6E66-4967-A0DD-A3BF04940A6C}"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4E7"/>
          </a:solidFill>
        </a:fill>
      </a:tcStyle>
    </a:wholeTbl>
    <a:band1H>
      <a:tcTxStyle/>
      <a:tcStyle>
        <a:tcBdr/>
        <a:fill>
          <a:solidFill>
            <a:srgbClr val="DBE9CB"/>
          </a:solidFill>
        </a:fill>
      </a:tcStyle>
    </a:band1H>
    <a:band2H>
      <a:tcTxStyle/>
      <a:tcStyle>
        <a:tcBdr/>
      </a:tcStyle>
    </a:band2H>
    <a:band1V>
      <a:tcTxStyle/>
      <a:tcStyle>
        <a:tcBdr/>
        <a:fill>
          <a:solidFill>
            <a:srgbClr val="DBE9CB"/>
          </a:solidFill>
        </a:fill>
      </a:tcStyle>
    </a:band1V>
    <a:band2V>
      <a:tcTxStyle/>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ac3c8177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ac3c8177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oracle.com/javas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en.wikipedia.org/wiki/Internet_Download_Manager" TargetMode="External"/><Relationship Id="rId4" Type="http://schemas.openxmlformats.org/officeDocument/2006/relationships/hyperlink" Target="https://www.geeksforgeeks.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214183" y="2059476"/>
            <a:ext cx="10017211" cy="15753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accent1"/>
              </a:buClr>
              <a:buSzPts val="5400"/>
              <a:buFont typeface="Trebuchet MS"/>
              <a:buNone/>
            </a:pPr>
            <a:r>
              <a:rPr lang="en-US" dirty="0"/>
              <a:t>ACN PRESENTATION</a:t>
            </a:r>
            <a:endParaRPr dirty="0"/>
          </a:p>
          <a:p>
            <a:pPr marL="0" lvl="0" indent="0" algn="ctr" rtl="0">
              <a:spcBef>
                <a:spcPts val="0"/>
              </a:spcBef>
              <a:spcAft>
                <a:spcPts val="0"/>
              </a:spcAft>
              <a:buClr>
                <a:schemeClr val="accent1"/>
              </a:buClr>
              <a:buSzPts val="5400"/>
              <a:buFont typeface="Trebuchet MS"/>
              <a:buNone/>
            </a:pPr>
            <a:r>
              <a:rPr lang="en-US" sz="3500" dirty="0"/>
              <a:t>Multimedia File Sharing Using Socket Programming</a:t>
            </a:r>
            <a:endParaRPr sz="3500" dirty="0"/>
          </a:p>
        </p:txBody>
      </p:sp>
      <p:sp>
        <p:nvSpPr>
          <p:cNvPr id="144" name="Google Shape;144;p18"/>
          <p:cNvSpPr txBox="1">
            <a:spLocks noGrp="1"/>
          </p:cNvSpPr>
          <p:nvPr>
            <p:ph type="subTitle" idx="1"/>
          </p:nvPr>
        </p:nvSpPr>
        <p:spPr>
          <a:xfrm>
            <a:off x="974800" y="3772929"/>
            <a:ext cx="8518500" cy="270914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40"/>
              <a:buNone/>
            </a:pPr>
            <a:r>
              <a:rPr lang="en-US" sz="1400" b="1" dirty="0"/>
              <a:t>Submitted By:</a:t>
            </a:r>
            <a:endParaRPr sz="1400" b="1" dirty="0"/>
          </a:p>
          <a:p>
            <a:pPr marL="0" lvl="0" indent="0" algn="l" rtl="0">
              <a:spcBef>
                <a:spcPts val="1000"/>
              </a:spcBef>
              <a:spcAft>
                <a:spcPts val="0"/>
              </a:spcAft>
              <a:buSzPts val="1440"/>
              <a:buNone/>
            </a:pPr>
            <a:r>
              <a:rPr lang="en-US" sz="1400" dirty="0"/>
              <a:t>Abhishek Singh Adhikari(20535002)</a:t>
            </a:r>
            <a:endParaRPr sz="1400" dirty="0"/>
          </a:p>
          <a:p>
            <a:pPr marL="0" lvl="0" indent="0" algn="l" rtl="0">
              <a:spcBef>
                <a:spcPts val="1000"/>
              </a:spcBef>
              <a:spcAft>
                <a:spcPts val="0"/>
              </a:spcAft>
              <a:buSzPts val="1440"/>
              <a:buNone/>
            </a:pPr>
            <a:r>
              <a:rPr lang="en-US" sz="1400" dirty="0" err="1"/>
              <a:t>Ayush</a:t>
            </a:r>
            <a:r>
              <a:rPr lang="en-US" sz="1400" dirty="0"/>
              <a:t> Kasara(20535009)</a:t>
            </a:r>
            <a:endParaRPr sz="1400" dirty="0"/>
          </a:p>
          <a:p>
            <a:pPr marL="0" lvl="0" indent="0" algn="l" rtl="0">
              <a:spcBef>
                <a:spcPts val="1000"/>
              </a:spcBef>
              <a:spcAft>
                <a:spcPts val="0"/>
              </a:spcAft>
              <a:buSzPts val="1440"/>
              <a:buNone/>
            </a:pPr>
            <a:r>
              <a:rPr lang="en-US" sz="1400" dirty="0" err="1"/>
              <a:t>Anunay</a:t>
            </a:r>
            <a:r>
              <a:rPr lang="en-US" sz="1400" dirty="0"/>
              <a:t> </a:t>
            </a:r>
            <a:r>
              <a:rPr lang="en-US" sz="1400" dirty="0" err="1"/>
              <a:t>Katare</a:t>
            </a:r>
            <a:r>
              <a:rPr lang="en-US" sz="1400" dirty="0"/>
              <a:t>(20535005)</a:t>
            </a:r>
            <a:endParaRPr sz="1400" dirty="0"/>
          </a:p>
          <a:p>
            <a:pPr marL="0" lvl="0" indent="0" algn="l" rtl="0">
              <a:spcBef>
                <a:spcPts val="1000"/>
              </a:spcBef>
              <a:spcAft>
                <a:spcPts val="0"/>
              </a:spcAft>
              <a:buSzPts val="1440"/>
              <a:buNone/>
            </a:pPr>
            <a:r>
              <a:rPr lang="en-US" sz="1400" dirty="0"/>
              <a:t>Ankit </a:t>
            </a:r>
            <a:r>
              <a:rPr lang="en-US" sz="1400" dirty="0" err="1"/>
              <a:t>Daswani</a:t>
            </a:r>
            <a:r>
              <a:rPr lang="en-US" sz="1400" dirty="0"/>
              <a:t>(20535004)</a:t>
            </a:r>
            <a:endParaRPr sz="1400" dirty="0"/>
          </a:p>
          <a:p>
            <a:pPr marL="0" lvl="0" indent="0" algn="l" rtl="0">
              <a:spcBef>
                <a:spcPts val="1000"/>
              </a:spcBef>
              <a:spcAft>
                <a:spcPts val="0"/>
              </a:spcAft>
              <a:buSzPts val="1440"/>
              <a:buNone/>
            </a:pPr>
            <a:r>
              <a:rPr lang="en-US" sz="1400" dirty="0" err="1"/>
              <a:t>Devyanshu</a:t>
            </a:r>
            <a:r>
              <a:rPr lang="en-US" sz="1400" dirty="0"/>
              <a:t> </a:t>
            </a:r>
            <a:r>
              <a:rPr lang="en-US" sz="1400" dirty="0" err="1"/>
              <a:t>Sengal</a:t>
            </a:r>
            <a:r>
              <a:rPr lang="en-US" sz="1400" dirty="0"/>
              <a:t>(20535012)</a:t>
            </a:r>
            <a:endParaRPr sz="1400" dirty="0"/>
          </a:p>
          <a:p>
            <a:pPr marL="0" lvl="0" indent="0" algn="l" rtl="0">
              <a:spcBef>
                <a:spcPts val="1000"/>
              </a:spcBef>
              <a:spcAft>
                <a:spcPts val="0"/>
              </a:spcAft>
              <a:buSzPts val="1440"/>
              <a:buNone/>
            </a:pPr>
            <a:r>
              <a:rPr lang="en-US" sz="1400" dirty="0"/>
              <a:t>Gaurav Thapliyal(20535036)</a:t>
            </a:r>
            <a:endParaRPr sz="1400" dirty="0"/>
          </a:p>
          <a:p>
            <a:pPr marL="0" lvl="0" indent="0" algn="l" rtl="0">
              <a:spcBef>
                <a:spcPts val="1000"/>
              </a:spcBef>
              <a:spcAft>
                <a:spcPts val="0"/>
              </a:spcAft>
              <a:buSzPts val="1440"/>
              <a:buNone/>
            </a:pPr>
            <a:r>
              <a:rPr lang="en-US" sz="1400" dirty="0"/>
              <a:t>Kartik Sharma(20535035)</a:t>
            </a:r>
            <a:endParaRPr sz="1400" dirty="0"/>
          </a:p>
          <a:p>
            <a:pPr marL="0" lvl="0" indent="0" algn="l" rtl="0">
              <a:spcBef>
                <a:spcPts val="1000"/>
              </a:spcBef>
              <a:spcAft>
                <a:spcPts val="0"/>
              </a:spcAft>
              <a:buSzPts val="1440"/>
              <a:buNone/>
            </a:pPr>
            <a:endParaRPr dirty="0"/>
          </a:p>
        </p:txBody>
      </p:sp>
      <p:pic>
        <p:nvPicPr>
          <p:cNvPr id="145" name="Google Shape;145;p18"/>
          <p:cNvPicPr preferRelativeResize="0"/>
          <p:nvPr/>
        </p:nvPicPr>
        <p:blipFill rotWithShape="1">
          <a:blip r:embed="rId3">
            <a:alphaModFix/>
          </a:blip>
          <a:srcRect/>
          <a:stretch/>
        </p:blipFill>
        <p:spPr>
          <a:xfrm>
            <a:off x="4486341" y="208968"/>
            <a:ext cx="1495425" cy="150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677325" y="609600"/>
            <a:ext cx="8596800" cy="3885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Single Threaded File Sharing</a:t>
            </a:r>
            <a:br>
              <a:rPr lang="en-US"/>
            </a:br>
            <a:br>
              <a:rPr lang="en-US"/>
            </a:br>
            <a:r>
              <a:rPr lang="en-US" sz="2000">
                <a:solidFill>
                  <a:schemeClr val="dk1"/>
                </a:solidFill>
              </a:rPr>
              <a:t>Here only one thread is being used to transfer the data. i.e. there is only one channel of communication between sender and receiver.</a:t>
            </a:r>
            <a:endParaRPr sz="2000">
              <a:solidFill>
                <a:schemeClr val="dk1"/>
              </a:solidFill>
            </a:endParaRPr>
          </a:p>
          <a:p>
            <a:pPr marL="0" lvl="0" indent="0" algn="l" rtl="0">
              <a:spcBef>
                <a:spcPts val="0"/>
              </a:spcBef>
              <a:spcAft>
                <a:spcPts val="0"/>
              </a:spcAft>
              <a:buClr>
                <a:schemeClr val="accent1"/>
              </a:buClr>
              <a:buSzPts val="3600"/>
              <a:buFont typeface="Trebuchet MS"/>
              <a:buNone/>
            </a:pPr>
            <a:endParaRPr sz="2000">
              <a:solidFill>
                <a:schemeClr val="dk1"/>
              </a:solidFill>
            </a:endParaRPr>
          </a:p>
          <a:p>
            <a:pPr marL="0" lvl="0" indent="0" algn="l" rtl="0">
              <a:spcBef>
                <a:spcPts val="0"/>
              </a:spcBef>
              <a:spcAft>
                <a:spcPts val="0"/>
              </a:spcAft>
              <a:buClr>
                <a:schemeClr val="accent1"/>
              </a:buClr>
              <a:buSzPts val="3600"/>
              <a:buFont typeface="Trebuchet MS"/>
              <a:buNone/>
            </a:pPr>
            <a:r>
              <a:rPr lang="en-US" sz="2000">
                <a:solidFill>
                  <a:schemeClr val="dk1"/>
                </a:solidFill>
              </a:rPr>
              <a:t>The sender tries to connect to the same port which the receiver is listening to.</a:t>
            </a:r>
            <a:endParaRPr sz="2000">
              <a:solidFill>
                <a:schemeClr val="dk1"/>
              </a:solidFill>
            </a:endParaRPr>
          </a:p>
          <a:p>
            <a:pPr marL="0" lvl="0" indent="0" algn="l" rtl="0">
              <a:spcBef>
                <a:spcPts val="0"/>
              </a:spcBef>
              <a:spcAft>
                <a:spcPts val="0"/>
              </a:spcAft>
              <a:buClr>
                <a:schemeClr val="accent1"/>
              </a:buClr>
              <a:buSzPts val="3600"/>
              <a:buFont typeface="Trebuchet MS"/>
              <a:buNone/>
            </a:pPr>
            <a:endParaRPr sz="2000">
              <a:solidFill>
                <a:schemeClr val="dk1"/>
              </a:solidFill>
            </a:endParaRPr>
          </a:p>
          <a:p>
            <a:pPr marL="0" lvl="0" indent="0" algn="l" rtl="0">
              <a:spcBef>
                <a:spcPts val="0"/>
              </a:spcBef>
              <a:spcAft>
                <a:spcPts val="0"/>
              </a:spcAft>
              <a:buClr>
                <a:schemeClr val="accent1"/>
              </a:buClr>
              <a:buSzPts val="3600"/>
              <a:buFont typeface="Trebuchet MS"/>
              <a:buNone/>
            </a:pPr>
            <a:r>
              <a:rPr lang="en-US" sz="2000">
                <a:solidFill>
                  <a:schemeClr val="dk1"/>
                </a:solidFill>
              </a:rPr>
              <a:t>if the receiver is not already receiving any file it accepts the connection.</a:t>
            </a:r>
            <a:endParaRPr sz="2000">
              <a:solidFill>
                <a:schemeClr val="dk1"/>
              </a:solidFill>
            </a:endParaRPr>
          </a:p>
          <a:p>
            <a:pPr marL="0" lvl="0" indent="0" algn="l" rtl="0">
              <a:spcBef>
                <a:spcPts val="0"/>
              </a:spcBef>
              <a:spcAft>
                <a:spcPts val="0"/>
              </a:spcAft>
              <a:buClr>
                <a:schemeClr val="accent1"/>
              </a:buClr>
              <a:buSzPts val="3600"/>
              <a:buFont typeface="Trebuchet MS"/>
              <a:buNone/>
            </a:pPr>
            <a:endParaRPr sz="2000">
              <a:solidFill>
                <a:schemeClr val="dk1"/>
              </a:solidFill>
            </a:endParaRPr>
          </a:p>
          <a:p>
            <a:pPr marL="0" lvl="0" indent="0" algn="l" rtl="0">
              <a:spcBef>
                <a:spcPts val="0"/>
              </a:spcBef>
              <a:spcAft>
                <a:spcPts val="0"/>
              </a:spcAft>
              <a:buClr>
                <a:schemeClr val="accent1"/>
              </a:buClr>
              <a:buSzPts val="3600"/>
              <a:buFont typeface="Trebuchet MS"/>
              <a:buNone/>
            </a:pPr>
            <a:r>
              <a:rPr lang="en-US" sz="2000">
                <a:solidFill>
                  <a:schemeClr val="dk1"/>
                </a:solidFill>
              </a:rPr>
              <a:t>following is a simple flow of messages and functions involved:-</a:t>
            </a:r>
            <a:endParaRPr sz="2000">
              <a:solidFill>
                <a:schemeClr val="dk1"/>
              </a:solidFill>
            </a:endParaRPr>
          </a:p>
          <a:p>
            <a:pPr marL="0" lvl="0" indent="0" algn="l" rtl="0">
              <a:spcBef>
                <a:spcPts val="0"/>
              </a:spcBef>
              <a:spcAft>
                <a:spcPts val="0"/>
              </a:spcAft>
              <a:buClr>
                <a:schemeClr val="accent1"/>
              </a:buClr>
              <a:buSzPts val="3600"/>
              <a:buFont typeface="Trebuchet MS"/>
              <a:buNone/>
            </a:pP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9"/>
          <p:cNvPicPr preferRelativeResize="0"/>
          <p:nvPr/>
        </p:nvPicPr>
        <p:blipFill>
          <a:blip r:embed="rId3">
            <a:alphaModFix/>
          </a:blip>
          <a:stretch>
            <a:fillRect/>
          </a:stretch>
        </p:blipFill>
        <p:spPr>
          <a:xfrm>
            <a:off x="1721325" y="0"/>
            <a:ext cx="6489149"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677325" y="609600"/>
            <a:ext cx="8596800" cy="852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Single Threaded File Sharing</a:t>
            </a:r>
            <a:endParaRPr/>
          </a:p>
          <a:p>
            <a:pPr marL="0" lvl="0" indent="0" algn="l" rtl="0">
              <a:spcBef>
                <a:spcPts val="0"/>
              </a:spcBef>
              <a:spcAft>
                <a:spcPts val="0"/>
              </a:spcAft>
              <a:buClr>
                <a:schemeClr val="accent1"/>
              </a:buClr>
              <a:buSzPts val="3600"/>
              <a:buFont typeface="Trebuchet MS"/>
              <a:buNone/>
            </a:pPr>
            <a:endParaRPr/>
          </a:p>
          <a:p>
            <a:pPr marL="0" lvl="0" indent="0" algn="l" rtl="0">
              <a:spcBef>
                <a:spcPts val="0"/>
              </a:spcBef>
              <a:spcAft>
                <a:spcPts val="0"/>
              </a:spcAft>
              <a:buClr>
                <a:schemeClr val="accent1"/>
              </a:buClr>
              <a:buSzPts val="3600"/>
              <a:buFont typeface="Trebuchet MS"/>
              <a:buNone/>
            </a:pPr>
            <a:endParaRPr/>
          </a:p>
        </p:txBody>
      </p:sp>
      <p:sp>
        <p:nvSpPr>
          <p:cNvPr id="221" name="Google Shape;221;p30"/>
          <p:cNvSpPr txBox="1"/>
          <p:nvPr/>
        </p:nvSpPr>
        <p:spPr>
          <a:xfrm>
            <a:off x="833350" y="1680350"/>
            <a:ext cx="8440800" cy="38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r>
              <a:rPr lang="en-US" sz="1800">
                <a:latin typeface="Trebuchet MS"/>
                <a:ea typeface="Trebuchet MS"/>
                <a:cs typeface="Trebuchet MS"/>
                <a:sym typeface="Trebuchet MS"/>
              </a:rPr>
              <a:t>As we saw that the two major modules here are:</a:t>
            </a:r>
            <a:endParaRPr sz="1800">
              <a:latin typeface="Trebuchet MS"/>
              <a:ea typeface="Trebuchet MS"/>
              <a:cs typeface="Trebuchet MS"/>
              <a:sym typeface="Trebuchet MS"/>
            </a:endParaRPr>
          </a:p>
          <a:p>
            <a:pPr marL="0" lvl="0" indent="0" algn="l" rtl="0">
              <a:spcBef>
                <a:spcPts val="0"/>
              </a:spcBef>
              <a:spcAft>
                <a:spcPts val="0"/>
              </a:spcAft>
              <a:buNone/>
            </a:pPr>
            <a:r>
              <a:rPr lang="en-US" sz="1800">
                <a:latin typeface="Trebuchet MS"/>
                <a:ea typeface="Trebuchet MS"/>
                <a:cs typeface="Trebuchet MS"/>
                <a:sym typeface="Trebuchet MS"/>
              </a:rPr>
              <a:t>Sender </a:t>
            </a:r>
            <a:endParaRPr sz="1800">
              <a:latin typeface="Trebuchet MS"/>
              <a:ea typeface="Trebuchet MS"/>
              <a:cs typeface="Trebuchet MS"/>
              <a:sym typeface="Trebuchet MS"/>
            </a:endParaRPr>
          </a:p>
          <a:p>
            <a:pPr marL="0" lvl="0" indent="0" algn="l" rtl="0">
              <a:spcBef>
                <a:spcPts val="0"/>
              </a:spcBef>
              <a:spcAft>
                <a:spcPts val="0"/>
              </a:spcAft>
              <a:buNone/>
            </a:pPr>
            <a:r>
              <a:rPr lang="en-US" sz="1800">
                <a:latin typeface="Trebuchet MS"/>
                <a:ea typeface="Trebuchet MS"/>
                <a:cs typeface="Trebuchet MS"/>
                <a:sym typeface="Trebuchet MS"/>
              </a:rPr>
              <a:t>Receiver</a:t>
            </a: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r>
              <a:rPr lang="en-US" sz="1800">
                <a:latin typeface="Trebuchet MS"/>
                <a:ea typeface="Trebuchet MS"/>
                <a:cs typeface="Trebuchet MS"/>
                <a:sym typeface="Trebuchet MS"/>
              </a:rPr>
              <a:t>The application implements the sender and receiver together.</a:t>
            </a:r>
            <a:endParaRPr sz="1800">
              <a:latin typeface="Trebuchet MS"/>
              <a:ea typeface="Trebuchet MS"/>
              <a:cs typeface="Trebuchet MS"/>
              <a:sym typeface="Trebuchet MS"/>
            </a:endParaRPr>
          </a:p>
          <a:p>
            <a:pPr marL="0" lvl="0" indent="0" algn="l" rtl="0">
              <a:spcBef>
                <a:spcPts val="0"/>
              </a:spcBef>
              <a:spcAft>
                <a:spcPts val="0"/>
              </a:spcAft>
              <a:buNone/>
            </a:pPr>
            <a:endParaRPr sz="1800">
              <a:latin typeface="Trebuchet MS"/>
              <a:ea typeface="Trebuchet MS"/>
              <a:cs typeface="Trebuchet MS"/>
              <a:sym typeface="Trebuchet MS"/>
            </a:endParaRPr>
          </a:p>
          <a:p>
            <a:pPr marL="0" lvl="0" indent="0" algn="l" rtl="0">
              <a:spcBef>
                <a:spcPts val="0"/>
              </a:spcBef>
              <a:spcAft>
                <a:spcPts val="0"/>
              </a:spcAft>
              <a:buNone/>
            </a:pPr>
            <a:r>
              <a:rPr lang="en-US" sz="1800">
                <a:latin typeface="Trebuchet MS"/>
                <a:ea typeface="Trebuchet MS"/>
                <a:cs typeface="Trebuchet MS"/>
                <a:sym typeface="Trebuchet MS"/>
              </a:rPr>
              <a:t>This means that the same application will run on different computers and can send or receive files.</a:t>
            </a:r>
            <a:endParaRPr sz="1800">
              <a:latin typeface="Trebuchet MS"/>
              <a:ea typeface="Trebuchet MS"/>
              <a:cs typeface="Trebuchet MS"/>
              <a:sym typeface="Trebuchet MS"/>
            </a:endParaRPr>
          </a:p>
          <a:p>
            <a:pPr marL="0" lvl="0" indent="0" algn="l" rtl="0">
              <a:spcBef>
                <a:spcPts val="0"/>
              </a:spcBef>
              <a:spcAft>
                <a:spcPts val="0"/>
              </a:spcAft>
              <a:buNone/>
            </a:pPr>
            <a:endParaRPr sz="1300">
              <a:latin typeface="Trebuchet MS"/>
              <a:ea typeface="Trebuchet MS"/>
              <a:cs typeface="Trebuchet MS"/>
              <a:sym typeface="Trebuchet MS"/>
            </a:endParaRPr>
          </a:p>
          <a:p>
            <a:pPr marL="0" lvl="0" indent="0" algn="l" rtl="0">
              <a:spcBef>
                <a:spcPts val="0"/>
              </a:spcBef>
              <a:spcAft>
                <a:spcPts val="0"/>
              </a:spcAft>
              <a:buNone/>
            </a:pPr>
            <a:endParaRPr>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Single threaded sharing</a:t>
            </a:r>
            <a:endParaRPr/>
          </a:p>
        </p:txBody>
      </p:sp>
      <p:sp>
        <p:nvSpPr>
          <p:cNvPr id="227" name="Google Shape;227;p31"/>
          <p:cNvSpPr txBox="1">
            <a:spLocks noGrp="1"/>
          </p:cNvSpPr>
          <p:nvPr>
            <p:ph type="body" idx="1"/>
          </p:nvPr>
        </p:nvSpPr>
        <p:spPr>
          <a:xfrm>
            <a:off x="568025" y="1819050"/>
            <a:ext cx="8596800" cy="42603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a:t>To implement the sender and receiver in the same file, The main thread calls</a:t>
            </a:r>
            <a:endParaRPr/>
          </a:p>
          <a:p>
            <a:pPr marL="0" lvl="0" indent="0" algn="l" rtl="0">
              <a:spcBef>
                <a:spcPts val="1000"/>
              </a:spcBef>
              <a:spcAft>
                <a:spcPts val="0"/>
              </a:spcAft>
              <a:buNone/>
            </a:pPr>
            <a:r>
              <a:rPr lang="en-US"/>
              <a:t>two sub Threads, one for each operation send and receive.</a:t>
            </a:r>
            <a:endParaRPr/>
          </a:p>
          <a:p>
            <a:pPr marL="0" lvl="0" indent="0" algn="l" rtl="0">
              <a:spcBef>
                <a:spcPts val="1000"/>
              </a:spcBef>
              <a:spcAft>
                <a:spcPts val="0"/>
              </a:spcAft>
              <a:buNone/>
            </a:pPr>
            <a:r>
              <a:rPr lang="en-US"/>
              <a:t>This is done by creating a class that implements Runnable and overriding the </a:t>
            </a:r>
            <a:endParaRPr/>
          </a:p>
          <a:p>
            <a:pPr marL="0" lvl="0" indent="0" algn="l" rtl="0">
              <a:spcBef>
                <a:spcPts val="1000"/>
              </a:spcBef>
              <a:spcAft>
                <a:spcPts val="0"/>
              </a:spcAft>
              <a:buNone/>
            </a:pPr>
            <a:r>
              <a:rPr lang="en-US"/>
              <a:t>run function.</a:t>
            </a:r>
            <a:endParaRPr/>
          </a:p>
          <a:p>
            <a:pPr marL="0" lvl="0" indent="0" algn="l" rtl="0">
              <a:spcBef>
                <a:spcPts val="1000"/>
              </a:spcBef>
              <a:spcAft>
                <a:spcPts val="0"/>
              </a:spcAft>
              <a:buNone/>
            </a:pPr>
            <a:r>
              <a:rPr lang="en-US"/>
              <a:t>Objects of the two classes are made and called. The rest is done by respective threads.</a:t>
            </a:r>
            <a:endParaRPr/>
          </a:p>
          <a:p>
            <a:pPr marL="0" lvl="0" indent="0" algn="l" rtl="0">
              <a:spcBef>
                <a:spcPts val="1000"/>
              </a:spcBef>
              <a:spcAft>
                <a:spcPts val="0"/>
              </a:spcAft>
              <a:buNone/>
            </a:pPr>
            <a:r>
              <a:rPr lang="en-US"/>
              <a:t>This allows any interleaving of send and receive functions as compared to alternatively sending or receiving or repeated prompting to user for operation to be performed. Also as the main passes the processing part to  other threads , using multiple ports can allow multiple clients to connect .</a:t>
            </a:r>
            <a:endParaRPr/>
          </a:p>
          <a:p>
            <a:pPr marL="0" lvl="0" indent="0" algn="l" rtl="0">
              <a:spcBef>
                <a:spcPts val="1000"/>
              </a:spcBef>
              <a:spcAft>
                <a:spcPts val="0"/>
              </a:spcAft>
              <a:buNone/>
            </a:pPr>
            <a:r>
              <a:rPr lang="en-US"/>
              <a:t>so single threaded also uses multithreading but only for handling operations.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32"/>
          <p:cNvPicPr preferRelativeResize="0"/>
          <p:nvPr/>
        </p:nvPicPr>
        <p:blipFill rotWithShape="1">
          <a:blip r:embed="rId3">
            <a:alphaModFix/>
          </a:blip>
          <a:srcRect/>
          <a:stretch/>
        </p:blipFill>
        <p:spPr>
          <a:xfrm>
            <a:off x="657760" y="1551256"/>
            <a:ext cx="7142205" cy="3755488"/>
          </a:xfrm>
          <a:prstGeom prst="rect">
            <a:avLst/>
          </a:prstGeom>
          <a:noFill/>
          <a:ln>
            <a:noFill/>
          </a:ln>
        </p:spPr>
      </p:pic>
      <p:sp>
        <p:nvSpPr>
          <p:cNvPr id="233" name="Google Shape;233;p32"/>
          <p:cNvSpPr txBox="1">
            <a:spLocks noGrp="1"/>
          </p:cNvSpPr>
          <p:nvPr>
            <p:ph type="title"/>
          </p:nvPr>
        </p:nvSpPr>
        <p:spPr>
          <a:xfrm>
            <a:off x="657760" y="230456"/>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240"/>
              <a:buFont typeface="Trebuchet MS"/>
              <a:buNone/>
            </a:pPr>
            <a:r>
              <a:rPr lang="en-US" sz="3240"/>
              <a:t>Multithreaded File Sharing</a:t>
            </a:r>
            <a:br>
              <a:rPr lang="en-US" sz="3240"/>
            </a:br>
            <a:br>
              <a:rPr lang="en-US" sz="3240"/>
            </a:br>
            <a:r>
              <a:rPr lang="en-US" sz="1620">
                <a:solidFill>
                  <a:schemeClr val="dk1"/>
                </a:solidFill>
              </a:rPr>
              <a:t>Main Thread works along with other thread in each process</a:t>
            </a:r>
            <a:endParaRPr sz="3240">
              <a:solidFill>
                <a:schemeClr val="dk1"/>
              </a:solidFill>
            </a:endParaRPr>
          </a:p>
        </p:txBody>
      </p:sp>
      <p:sp>
        <p:nvSpPr>
          <p:cNvPr id="234" name="Google Shape;234;p32"/>
          <p:cNvSpPr txBox="1">
            <a:spLocks noGrp="1"/>
          </p:cNvSpPr>
          <p:nvPr>
            <p:ph type="body" idx="1"/>
          </p:nvPr>
        </p:nvSpPr>
        <p:spPr>
          <a:xfrm>
            <a:off x="677334" y="5181600"/>
            <a:ext cx="8596668" cy="1066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40"/>
              <a:buNone/>
            </a:pPr>
            <a:r>
              <a:rPr lang="en-US" dirty="0"/>
              <a:t>Socket 1: (x, IP of sender, 5000, IP of receiver)</a:t>
            </a:r>
            <a:endParaRPr dirty="0"/>
          </a:p>
          <a:p>
            <a:pPr marL="0" lvl="0" indent="0" algn="l" rtl="0">
              <a:spcBef>
                <a:spcPts val="1000"/>
              </a:spcBef>
              <a:spcAft>
                <a:spcPts val="0"/>
              </a:spcAft>
              <a:buSzPts val="1440"/>
              <a:buNone/>
            </a:pPr>
            <a:r>
              <a:rPr lang="en-US" dirty="0"/>
              <a:t>Socket 2: (y, IP of sender, 5000, IP of receiver)</a:t>
            </a:r>
            <a:endParaRPr dirty="0"/>
          </a:p>
          <a:p>
            <a:pPr marL="0" lvl="0" indent="0" algn="l" rtl="0">
              <a:spcBef>
                <a:spcPts val="1000"/>
              </a:spcBef>
              <a:spcAft>
                <a:spcPts val="0"/>
              </a:spcAft>
              <a:buSzPts val="1440"/>
              <a:buNone/>
            </a:pPr>
            <a:endParaRPr dirty="0"/>
          </a:p>
        </p:txBody>
      </p:sp>
      <p:sp>
        <p:nvSpPr>
          <p:cNvPr id="235" name="Google Shape;235;p32"/>
          <p:cNvSpPr txBox="1"/>
          <p:nvPr/>
        </p:nvSpPr>
        <p:spPr>
          <a:xfrm>
            <a:off x="1801194" y="4717914"/>
            <a:ext cx="874894" cy="4193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1332"/>
              <a:buFont typeface="Noto Sans Symbols"/>
              <a:buNone/>
            </a:pPr>
            <a:r>
              <a:rPr lang="en-US" sz="1665" b="0" i="0" u="none" strike="noStrike" cap="none">
                <a:solidFill>
                  <a:srgbClr val="3F3F3F"/>
                </a:solidFill>
                <a:latin typeface="Trebuchet MS"/>
                <a:ea typeface="Trebuchet MS"/>
                <a:cs typeface="Trebuchet MS"/>
                <a:sym typeface="Trebuchet MS"/>
              </a:rPr>
              <a:t>Sender</a:t>
            </a:r>
            <a:endParaRPr sz="1665" b="0" i="0" u="none" strike="noStrike" cap="none">
              <a:solidFill>
                <a:srgbClr val="3F3F3F"/>
              </a:solidFill>
              <a:latin typeface="Trebuchet MS"/>
              <a:ea typeface="Trebuchet MS"/>
              <a:cs typeface="Trebuchet MS"/>
              <a:sym typeface="Trebuchet MS"/>
            </a:endParaRPr>
          </a:p>
        </p:txBody>
      </p:sp>
      <p:sp>
        <p:nvSpPr>
          <p:cNvPr id="236" name="Google Shape;236;p32"/>
          <p:cNvSpPr txBox="1"/>
          <p:nvPr/>
        </p:nvSpPr>
        <p:spPr>
          <a:xfrm>
            <a:off x="5888029" y="4717914"/>
            <a:ext cx="957387" cy="463686"/>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1224"/>
              <a:buFont typeface="Noto Sans Symbols"/>
              <a:buNone/>
            </a:pPr>
            <a:r>
              <a:rPr lang="en-US" sz="1530" b="0" i="0" u="none" strike="noStrike" cap="none">
                <a:solidFill>
                  <a:srgbClr val="3F3F3F"/>
                </a:solidFill>
                <a:latin typeface="Trebuchet MS"/>
                <a:ea typeface="Trebuchet MS"/>
                <a:cs typeface="Trebuchet MS"/>
                <a:sym typeface="Trebuchet MS"/>
              </a:rPr>
              <a:t>Receiver</a:t>
            </a:r>
            <a:endParaRPr sz="1530" b="0" i="0" u="none" strike="noStrike" cap="none">
              <a:solidFill>
                <a:srgbClr val="3F3F3F"/>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dirty="0"/>
              <a:t>Logic Used At Sender side</a:t>
            </a:r>
            <a:endParaRPr dirty="0"/>
          </a:p>
        </p:txBody>
      </p:sp>
      <p:pic>
        <p:nvPicPr>
          <p:cNvPr id="242" name="Google Shape;242;p33"/>
          <p:cNvPicPr preferRelativeResize="0"/>
          <p:nvPr/>
        </p:nvPicPr>
        <p:blipFill rotWithShape="1">
          <a:blip r:embed="rId3">
            <a:alphaModFix/>
          </a:blip>
          <a:srcRect/>
          <a:stretch/>
        </p:blipFill>
        <p:spPr>
          <a:xfrm>
            <a:off x="677334" y="1416908"/>
            <a:ext cx="5105400" cy="49122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937E-C4BF-4FD7-ABE3-9EBA2FD1488E}"/>
              </a:ext>
            </a:extLst>
          </p:cNvPr>
          <p:cNvSpPr>
            <a:spLocks noGrp="1"/>
          </p:cNvSpPr>
          <p:nvPr>
            <p:ph type="title"/>
          </p:nvPr>
        </p:nvSpPr>
        <p:spPr/>
        <p:txBody>
          <a:bodyPr/>
          <a:lstStyle/>
          <a:p>
            <a:r>
              <a:rPr lang="en-US" dirty="0"/>
              <a:t>How this provide some optimization?</a:t>
            </a:r>
            <a:endParaRPr lang="en-IN" dirty="0"/>
          </a:p>
        </p:txBody>
      </p:sp>
      <p:sp>
        <p:nvSpPr>
          <p:cNvPr id="3" name="Text Placeholder 2">
            <a:extLst>
              <a:ext uri="{FF2B5EF4-FFF2-40B4-BE49-F238E27FC236}">
                <a16:creationId xmlns:a16="http://schemas.microsoft.com/office/drawing/2014/main" id="{9F5E9190-0C6B-4B3B-88BE-4C168AC861DC}"/>
              </a:ext>
            </a:extLst>
          </p:cNvPr>
          <p:cNvSpPr>
            <a:spLocks noGrp="1"/>
          </p:cNvSpPr>
          <p:nvPr>
            <p:ph type="body" idx="1"/>
          </p:nvPr>
        </p:nvSpPr>
        <p:spPr>
          <a:xfrm>
            <a:off x="677334" y="2004070"/>
            <a:ext cx="8596668" cy="3880773"/>
          </a:xfrm>
        </p:spPr>
        <p:txBody>
          <a:bodyPr/>
          <a:lstStyle/>
          <a:p>
            <a:r>
              <a:rPr lang="en-US" dirty="0"/>
              <a:t>Utilizing full potential of underlying Hardware.</a:t>
            </a:r>
          </a:p>
          <a:p>
            <a:r>
              <a:rPr lang="en-US" dirty="0"/>
              <a:t>Possible Pipelining action in Hardware.</a:t>
            </a:r>
          </a:p>
          <a:p>
            <a:r>
              <a:rPr lang="en-US" dirty="0"/>
              <a:t>OS scheduling.</a:t>
            </a:r>
            <a:endParaRPr lang="en-IN" dirty="0"/>
          </a:p>
        </p:txBody>
      </p:sp>
    </p:spTree>
    <p:extLst>
      <p:ext uri="{BB962C8B-B14F-4D97-AF65-F5344CB8AC3E}">
        <p14:creationId xmlns:p14="http://schemas.microsoft.com/office/powerpoint/2010/main" val="3511704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Classes Used</a:t>
            </a:r>
            <a:endParaRPr/>
          </a:p>
        </p:txBody>
      </p:sp>
      <p:sp>
        <p:nvSpPr>
          <p:cNvPr id="254" name="Google Shape;254;p3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dirty="0"/>
              <a:t>Sender</a:t>
            </a:r>
            <a:endParaRPr dirty="0"/>
          </a:p>
          <a:p>
            <a:pPr marL="342900" lvl="0" indent="-342900" algn="l" rtl="0">
              <a:spcBef>
                <a:spcPts val="1000"/>
              </a:spcBef>
              <a:spcAft>
                <a:spcPts val="0"/>
              </a:spcAft>
              <a:buSzPts val="1440"/>
              <a:buChar char="►"/>
            </a:pPr>
            <a:r>
              <a:rPr lang="en-US" dirty="0" err="1"/>
              <a:t>SenderThread</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dirty="0"/>
              <a:t>Logic Used at Receiver Side</a:t>
            </a:r>
            <a:endParaRPr dirty="0"/>
          </a:p>
        </p:txBody>
      </p:sp>
      <p:sp>
        <p:nvSpPr>
          <p:cNvPr id="260" name="Google Shape;260;p36"/>
          <p:cNvSpPr txBox="1">
            <a:spLocks noGrp="1"/>
          </p:cNvSpPr>
          <p:nvPr>
            <p:ph type="body" idx="1"/>
          </p:nvPr>
        </p:nvSpPr>
        <p:spPr>
          <a:xfrm>
            <a:off x="669095" y="1576173"/>
            <a:ext cx="8763228" cy="478618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1440"/>
              <a:buChar char="►"/>
            </a:pPr>
            <a:r>
              <a:rPr lang="en-US" dirty="0"/>
              <a:t>Even though receiver port is common in all SOCKETS, still there will be multiple receiver threads to handle the data being sent by corresponding sender thread.</a:t>
            </a:r>
            <a:endParaRPr dirty="0"/>
          </a:p>
          <a:p>
            <a:pPr marL="342900" lvl="0" indent="-342900" algn="just" rtl="0">
              <a:spcBef>
                <a:spcPts val="1000"/>
              </a:spcBef>
              <a:spcAft>
                <a:spcPts val="0"/>
              </a:spcAft>
              <a:buSzPts val="1440"/>
              <a:buChar char="►"/>
            </a:pPr>
            <a:r>
              <a:rPr lang="en-US" dirty="0"/>
              <a:t>Several temporary files are created for each thread, every time some bytes are receive from the socket input stream they are added to corresponding file</a:t>
            </a:r>
            <a:endParaRPr dirty="0"/>
          </a:p>
          <a:p>
            <a:pPr marL="342900" lvl="0" indent="-342900" algn="just" rtl="0">
              <a:spcBef>
                <a:spcPts val="1000"/>
              </a:spcBef>
              <a:spcAft>
                <a:spcPts val="0"/>
              </a:spcAft>
              <a:buSzPts val="1440"/>
              <a:buChar char="►"/>
            </a:pPr>
            <a:r>
              <a:rPr lang="en-US" dirty="0"/>
              <a:t>after all the threads complete there transfer, a local operation of assembling temporary files in receiver side will occur.</a:t>
            </a:r>
            <a:endParaRPr dirty="0"/>
          </a:p>
          <a:p>
            <a:pPr marL="0" lvl="0" indent="0" algn="just" rtl="0">
              <a:spcBef>
                <a:spcPts val="1000"/>
              </a:spcBef>
              <a:spcAft>
                <a:spcPts val="0"/>
              </a:spcAft>
              <a:buSzPts val="1440"/>
              <a:buNone/>
            </a:pPr>
            <a:endParaRPr dirty="0"/>
          </a:p>
          <a:p>
            <a:pPr marL="0" lvl="0" indent="0" algn="just" rtl="0">
              <a:spcBef>
                <a:spcPts val="1000"/>
              </a:spcBef>
              <a:spcAft>
                <a:spcPts val="0"/>
              </a:spcAft>
              <a:buSzPts val="1440"/>
              <a:buNone/>
            </a:pPr>
            <a:endParaRPr dirty="0"/>
          </a:p>
        </p:txBody>
      </p:sp>
      <p:pic>
        <p:nvPicPr>
          <p:cNvPr id="3" name="Picture 2">
            <a:extLst>
              <a:ext uri="{FF2B5EF4-FFF2-40B4-BE49-F238E27FC236}">
                <a16:creationId xmlns:a16="http://schemas.microsoft.com/office/drawing/2014/main" id="{3F718DA0-C6EF-4B36-A470-A63701137BCC}"/>
              </a:ext>
            </a:extLst>
          </p:cNvPr>
          <p:cNvPicPr>
            <a:picLocks noChangeAspect="1"/>
          </p:cNvPicPr>
          <p:nvPr/>
        </p:nvPicPr>
        <p:blipFill>
          <a:blip r:embed="rId3"/>
          <a:stretch>
            <a:fillRect/>
          </a:stretch>
        </p:blipFill>
        <p:spPr>
          <a:xfrm>
            <a:off x="1250220" y="4201298"/>
            <a:ext cx="5819775" cy="235138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Classes Used</a:t>
            </a:r>
            <a:endParaRPr/>
          </a:p>
        </p:txBody>
      </p:sp>
      <p:sp>
        <p:nvSpPr>
          <p:cNvPr id="266" name="Google Shape;266;p3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1000"/>
              </a:spcBef>
              <a:spcAft>
                <a:spcPts val="0"/>
              </a:spcAft>
              <a:buSzPts val="1440"/>
              <a:buChar char="►"/>
            </a:pPr>
            <a:r>
              <a:rPr lang="en-US"/>
              <a:t>Receiver</a:t>
            </a:r>
            <a:endParaRPr/>
          </a:p>
          <a:p>
            <a:pPr marL="342900" lvl="0" indent="-342900" algn="l" rtl="0">
              <a:spcBef>
                <a:spcPts val="1000"/>
              </a:spcBef>
              <a:spcAft>
                <a:spcPts val="0"/>
              </a:spcAft>
              <a:buSzPts val="1440"/>
              <a:buChar char="►"/>
            </a:pPr>
            <a:r>
              <a:rPr lang="en-US"/>
              <a:t>ReceiverThread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Socket Programming</a:t>
            </a:r>
            <a:endParaRPr/>
          </a:p>
        </p:txBody>
      </p:sp>
      <p:sp>
        <p:nvSpPr>
          <p:cNvPr id="151" name="Google Shape;151;p19"/>
          <p:cNvSpPr txBox="1">
            <a:spLocks noGrp="1"/>
          </p:cNvSpPr>
          <p:nvPr>
            <p:ph type="body" idx="1"/>
          </p:nvPr>
        </p:nvSpPr>
        <p:spPr>
          <a:xfrm>
            <a:off x="677334" y="2160589"/>
            <a:ext cx="8222826"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latin typeface="Arial"/>
                <a:ea typeface="Arial"/>
                <a:cs typeface="Arial"/>
                <a:sym typeface="Arial"/>
              </a:rPr>
              <a:t>What is a socket? </a:t>
            </a:r>
            <a:endParaRPr/>
          </a:p>
          <a:p>
            <a:pPr marL="342900" lvl="0" indent="-342900" algn="l" rtl="0">
              <a:spcBef>
                <a:spcPts val="1000"/>
              </a:spcBef>
              <a:spcAft>
                <a:spcPts val="0"/>
              </a:spcAft>
              <a:buSzPts val="1440"/>
              <a:buChar char="►"/>
            </a:pPr>
            <a:r>
              <a:rPr lang="en-US">
                <a:latin typeface="Arial"/>
                <a:ea typeface="Arial"/>
                <a:cs typeface="Arial"/>
                <a:sym typeface="Arial"/>
              </a:rPr>
              <a:t> Socket: An interface between an application process and transport layer – The application process can send/receive messages to/from another application process (local or remote)via a socket </a:t>
            </a:r>
            <a:endParaRPr/>
          </a:p>
          <a:p>
            <a:pPr marL="342900" lvl="0" indent="-342900" algn="l" rtl="0">
              <a:spcBef>
                <a:spcPts val="1000"/>
              </a:spcBef>
              <a:spcAft>
                <a:spcPts val="0"/>
              </a:spcAft>
              <a:buSzPts val="1440"/>
              <a:buChar char="►"/>
            </a:pPr>
            <a:r>
              <a:rPr lang="en-US">
                <a:latin typeface="Arial"/>
                <a:ea typeface="Arial"/>
                <a:cs typeface="Arial"/>
                <a:sym typeface="Arial"/>
              </a:rPr>
              <a:t> In Unix jargon, a socket is a file descriptor – an integer associated with an open file </a:t>
            </a:r>
            <a:endParaRPr/>
          </a:p>
          <a:p>
            <a:pPr marL="342900" lvl="0" indent="-342900" algn="l" rtl="0">
              <a:spcBef>
                <a:spcPts val="1000"/>
              </a:spcBef>
              <a:spcAft>
                <a:spcPts val="0"/>
              </a:spcAft>
              <a:buSzPts val="1440"/>
              <a:buChar char="►"/>
            </a:pPr>
            <a:r>
              <a:rPr lang="en-US">
                <a:latin typeface="Arial"/>
                <a:ea typeface="Arial"/>
                <a:cs typeface="Arial"/>
                <a:sym typeface="Arial"/>
              </a:rPr>
              <a:t> Types of Sockets: </a:t>
            </a:r>
            <a:endParaRPr/>
          </a:p>
          <a:p>
            <a:pPr marL="342900" lvl="0" indent="-342900" algn="l" rtl="0">
              <a:spcBef>
                <a:spcPts val="1000"/>
              </a:spcBef>
              <a:spcAft>
                <a:spcPts val="0"/>
              </a:spcAft>
              <a:buSzPts val="1440"/>
              <a:buChar char="►"/>
            </a:pPr>
            <a:r>
              <a:rPr lang="en-US">
                <a:latin typeface="Arial"/>
                <a:ea typeface="Arial"/>
                <a:cs typeface="Arial"/>
                <a:sym typeface="Arial"/>
              </a:rPr>
              <a:t>Internet Sockets, unix sockets, X.25 sockets etc</a:t>
            </a:r>
            <a:endParaRPr>
              <a:latin typeface="Arial"/>
              <a:ea typeface="Arial"/>
              <a:cs typeface="Arial"/>
              <a:sym typeface="Arial"/>
            </a:endParaRPr>
          </a:p>
          <a:p>
            <a:pPr marL="342900" lvl="0" indent="-342900" algn="l" rtl="0">
              <a:spcBef>
                <a:spcPts val="1000"/>
              </a:spcBef>
              <a:spcAft>
                <a:spcPts val="0"/>
              </a:spcAft>
              <a:buSzPts val="1440"/>
              <a:buChar char="►"/>
            </a:pPr>
            <a:r>
              <a:rPr lang="en-US">
                <a:latin typeface="Arial"/>
                <a:ea typeface="Arial"/>
                <a:cs typeface="Arial"/>
                <a:sym typeface="Arial"/>
              </a:rPr>
              <a:t> – Internet sockets characterized by IP Address (4 bytes), port number (2 bytes)</a:t>
            </a:r>
            <a:r>
              <a:rPr lang="en-US" b="0" i="0">
                <a:latin typeface="Arial"/>
                <a:ea typeface="Arial"/>
                <a:cs typeface="Arial"/>
                <a:sym typeface="Arial"/>
              </a:rPr>
              <a:t> Socket</a:t>
            </a:r>
            <a:endParaRPr/>
          </a:p>
          <a:p>
            <a:pPr marL="342900" lvl="0" indent="-251459" algn="l" rtl="0">
              <a:spcBef>
                <a:spcPts val="1000"/>
              </a:spcBef>
              <a:spcAft>
                <a:spcPts val="0"/>
              </a:spcAft>
              <a:buSzPts val="1440"/>
              <a:buNone/>
            </a:pP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Result table</a:t>
            </a:r>
            <a:endParaRPr/>
          </a:p>
        </p:txBody>
      </p:sp>
      <p:sp>
        <p:nvSpPr>
          <p:cNvPr id="3" name="Text Placeholder 2">
            <a:extLst>
              <a:ext uri="{FF2B5EF4-FFF2-40B4-BE49-F238E27FC236}">
                <a16:creationId xmlns:a16="http://schemas.microsoft.com/office/drawing/2014/main" id="{B18F43C8-A5D8-4170-B292-688265EEF26B}"/>
              </a:ext>
            </a:extLst>
          </p:cNvPr>
          <p:cNvSpPr>
            <a:spLocks noGrp="1"/>
          </p:cNvSpPr>
          <p:nvPr>
            <p:ph type="body" idx="1"/>
          </p:nvPr>
        </p:nvSpPr>
        <p:spPr>
          <a:xfrm>
            <a:off x="1328122" y="4547287"/>
            <a:ext cx="3458061" cy="708454"/>
          </a:xfrm>
        </p:spPr>
        <p:txBody>
          <a:bodyPr/>
          <a:lstStyle/>
          <a:p>
            <a:pPr marL="137160" indent="0">
              <a:buNone/>
            </a:pPr>
            <a:r>
              <a:rPr lang="en-US" sz="1200" dirty="0"/>
              <a:t>Performance gain over Single Thread</a:t>
            </a:r>
            <a:endParaRPr lang="en-IN" sz="1200" dirty="0"/>
          </a:p>
        </p:txBody>
      </p:sp>
      <p:graphicFrame>
        <p:nvGraphicFramePr>
          <p:cNvPr id="272" name="Google Shape;272;p38"/>
          <p:cNvGraphicFramePr/>
          <p:nvPr>
            <p:extLst>
              <p:ext uri="{D42A27DB-BD31-4B8C-83A1-F6EECF244321}">
                <p14:modId xmlns:p14="http://schemas.microsoft.com/office/powerpoint/2010/main" val="2617512944"/>
              </p:ext>
            </p:extLst>
          </p:nvPr>
        </p:nvGraphicFramePr>
        <p:xfrm>
          <a:off x="677333" y="1470456"/>
          <a:ext cx="4759640" cy="2987090"/>
        </p:xfrm>
        <a:graphic>
          <a:graphicData uri="http://schemas.openxmlformats.org/drawingml/2006/table">
            <a:tbl>
              <a:tblPr firstRow="1" bandRow="1">
                <a:noFill/>
                <a:tableStyleId>{5C79A0AB-6E66-4967-A0DD-A3BF04940A6C}</a:tableStyleId>
              </a:tblPr>
              <a:tblGrid>
                <a:gridCol w="967640">
                  <a:extLst>
                    <a:ext uri="{9D8B030D-6E8A-4147-A177-3AD203B41FA5}">
                      <a16:colId xmlns:a16="http://schemas.microsoft.com/office/drawing/2014/main" val="20001"/>
                    </a:ext>
                  </a:extLst>
                </a:gridCol>
                <a:gridCol w="1010877">
                  <a:extLst>
                    <a:ext uri="{9D8B030D-6E8A-4147-A177-3AD203B41FA5}">
                      <a16:colId xmlns:a16="http://schemas.microsoft.com/office/drawing/2014/main" val="20002"/>
                    </a:ext>
                  </a:extLst>
                </a:gridCol>
                <a:gridCol w="581897">
                  <a:extLst>
                    <a:ext uri="{9D8B030D-6E8A-4147-A177-3AD203B41FA5}">
                      <a16:colId xmlns:a16="http://schemas.microsoft.com/office/drawing/2014/main" val="20003"/>
                    </a:ext>
                  </a:extLst>
                </a:gridCol>
                <a:gridCol w="1103658">
                  <a:extLst>
                    <a:ext uri="{9D8B030D-6E8A-4147-A177-3AD203B41FA5}">
                      <a16:colId xmlns:a16="http://schemas.microsoft.com/office/drawing/2014/main" val="20004"/>
                    </a:ext>
                  </a:extLst>
                </a:gridCol>
                <a:gridCol w="1095568">
                  <a:extLst>
                    <a:ext uri="{9D8B030D-6E8A-4147-A177-3AD203B41FA5}">
                      <a16:colId xmlns:a16="http://schemas.microsoft.com/office/drawing/2014/main" val="20005"/>
                    </a:ext>
                  </a:extLst>
                </a:gridCol>
              </a:tblGrid>
              <a:tr h="470584">
                <a:tc rowSpan="2">
                  <a:txBody>
                    <a:bodyPr/>
                    <a:lstStyle/>
                    <a:p>
                      <a:pPr marL="0" marR="0" lvl="0" indent="0" algn="ctr" rtl="0">
                        <a:spcBef>
                          <a:spcPts val="0"/>
                        </a:spcBef>
                        <a:spcAft>
                          <a:spcPts val="0"/>
                        </a:spcAft>
                        <a:buNone/>
                      </a:pPr>
                      <a:r>
                        <a:rPr lang="en-US" sz="1400" u="none" strike="noStrike" cap="none"/>
                        <a:t>File Size</a:t>
                      </a:r>
                      <a:endParaRPr sz="1400" u="none" strike="noStrike" cap="none"/>
                    </a:p>
                  </a:txBody>
                  <a:tcPr marL="91450" marR="91450" marT="45725" marB="45725"/>
                </a:tc>
                <a:tc>
                  <a:txBody>
                    <a:bodyPr/>
                    <a:lstStyle/>
                    <a:p>
                      <a:pPr marL="0" marR="0" lvl="0" indent="0" algn="ctr" rtl="0">
                        <a:spcBef>
                          <a:spcPts val="0"/>
                        </a:spcBef>
                        <a:spcAft>
                          <a:spcPts val="0"/>
                        </a:spcAft>
                        <a:buNone/>
                      </a:pPr>
                      <a:r>
                        <a:rPr lang="en-US" sz="1400" u="none" strike="noStrike" cap="none"/>
                        <a:t>Single -Thread</a:t>
                      </a:r>
                      <a:endParaRPr sz="1400" u="none" strike="noStrike" cap="none"/>
                    </a:p>
                  </a:txBody>
                  <a:tcPr marL="91450" marR="91450" marT="45725" marB="45725"/>
                </a:tc>
                <a:tc>
                  <a:txBody>
                    <a:bodyPr/>
                    <a:lstStyle/>
                    <a:p>
                      <a:pPr marL="0" marR="0" lvl="0" indent="0" algn="ctr" rtl="0">
                        <a:spcBef>
                          <a:spcPts val="0"/>
                        </a:spcBef>
                        <a:spcAft>
                          <a:spcPts val="0"/>
                        </a:spcAft>
                        <a:buNone/>
                      </a:pPr>
                      <a:r>
                        <a:rPr lang="en-US" sz="1400" u="none" strike="noStrike" cap="none"/>
                        <a:t>N</a:t>
                      </a:r>
                      <a:endParaRPr sz="1400" u="none" strike="noStrike" cap="none"/>
                    </a:p>
                  </a:txBody>
                  <a:tcPr marL="91450" marR="91450" marT="45725" marB="45725"/>
                </a:tc>
                <a:tc>
                  <a:txBody>
                    <a:bodyPr/>
                    <a:lstStyle/>
                    <a:p>
                      <a:pPr marL="0" marR="0" lvl="0" indent="0" algn="ctr" rtl="0">
                        <a:spcBef>
                          <a:spcPts val="0"/>
                        </a:spcBef>
                        <a:spcAft>
                          <a:spcPts val="0"/>
                        </a:spcAft>
                        <a:buNone/>
                      </a:pPr>
                      <a:r>
                        <a:rPr lang="en-US" sz="1400" u="none" strike="noStrike" cap="none"/>
                        <a:t>Multi -Thread</a:t>
                      </a:r>
                      <a:endParaRPr sz="1400" u="none" strike="noStrike" cap="none"/>
                    </a:p>
                  </a:txBody>
                  <a:tcPr marL="91450" marR="91450" marT="45725" marB="45725"/>
                </a:tc>
                <a:tc>
                  <a:txBody>
                    <a:bodyPr/>
                    <a:lstStyle/>
                    <a:p>
                      <a:pPr marL="0" marR="0" lvl="0" indent="0" algn="l" rtl="0">
                        <a:spcBef>
                          <a:spcPts val="0"/>
                        </a:spcBef>
                        <a:spcAft>
                          <a:spcPts val="0"/>
                        </a:spcAft>
                        <a:buNone/>
                      </a:pPr>
                      <a:r>
                        <a:rPr lang="en-US" sz="1200" u="none" strike="noStrike" cap="none"/>
                        <a:t>Performance gain (%)</a:t>
                      </a:r>
                      <a:endParaRPr sz="1200" u="none" strike="noStrike" cap="none"/>
                    </a:p>
                  </a:txBody>
                  <a:tcPr marL="91450" marR="91450" marT="45725" marB="45725"/>
                </a:tc>
                <a:extLst>
                  <a:ext uri="{0D108BD9-81ED-4DB2-BD59-A6C34878D82A}">
                    <a16:rowId xmlns:a16="http://schemas.microsoft.com/office/drawing/2014/main" val="10000"/>
                  </a:ext>
                </a:extLst>
              </a:tr>
              <a:tr h="996520">
                <a:tc v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1600"/>
                        <a:buFont typeface="Trebuchet MS"/>
                        <a:buNone/>
                      </a:pPr>
                      <a:r>
                        <a:rPr lang="en-US" sz="1600" u="none" strike="noStrike" cap="none"/>
                        <a:t>Send Time(in msec)</a:t>
                      </a:r>
                      <a:endParaRPr sz="1600" u="none" strike="noStrike" cap="none"/>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rebuchet MS"/>
                        <a:buNone/>
                      </a:pP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rebuchet MS"/>
                        <a:buNone/>
                      </a:pPr>
                      <a:r>
                        <a:rPr lang="en-US" sz="1600"/>
                        <a:t>Send Time(in msec) </a:t>
                      </a:r>
                      <a:endParaRPr sz="16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rebuchet MS"/>
                        <a:buNone/>
                      </a:pPr>
                      <a:endParaRPr sz="1800" dirty="0"/>
                    </a:p>
                  </a:txBody>
                  <a:tcPr marL="91450" marR="91450" marT="45725" marB="45725"/>
                </a:tc>
                <a:extLst>
                  <a:ext uri="{0D108BD9-81ED-4DB2-BD59-A6C34878D82A}">
                    <a16:rowId xmlns:a16="http://schemas.microsoft.com/office/drawing/2014/main" val="10001"/>
                  </a:ext>
                </a:extLst>
              </a:tr>
              <a:tr h="581307">
                <a:tc>
                  <a:txBody>
                    <a:bodyPr/>
                    <a:lstStyle/>
                    <a:p>
                      <a:pPr marL="0" marR="0" lvl="0" indent="0" algn="l" rtl="0">
                        <a:spcBef>
                          <a:spcPts val="0"/>
                        </a:spcBef>
                        <a:spcAft>
                          <a:spcPts val="0"/>
                        </a:spcAft>
                        <a:buNone/>
                      </a:pPr>
                      <a:r>
                        <a:rPr lang="en-US" sz="1800" dirty="0"/>
                        <a:t>13.5GB</a:t>
                      </a:r>
                      <a:endParaRPr sz="1800" dirty="0"/>
                    </a:p>
                  </a:txBody>
                  <a:tcPr marL="91450" marR="91450" marT="45725" marB="45725"/>
                </a:tc>
                <a:tc>
                  <a:txBody>
                    <a:bodyPr/>
                    <a:lstStyle/>
                    <a:p>
                      <a:pPr marL="0" marR="0" lvl="0" indent="0" algn="l" rtl="0">
                        <a:spcBef>
                          <a:spcPts val="0"/>
                        </a:spcBef>
                        <a:spcAft>
                          <a:spcPts val="0"/>
                        </a:spcAft>
                        <a:buNone/>
                      </a:pPr>
                      <a:r>
                        <a:rPr lang="en-US" sz="1800" dirty="0"/>
                        <a:t>2193794</a:t>
                      </a:r>
                      <a:endParaRPr sz="1800" dirty="0"/>
                    </a:p>
                  </a:txBody>
                  <a:tcPr marL="91450" marR="91450" marT="45725" marB="45725"/>
                </a:tc>
                <a:tc>
                  <a:txBody>
                    <a:bodyPr/>
                    <a:lstStyle/>
                    <a:p>
                      <a:pPr marL="0" marR="0" lvl="0" indent="0" algn="l" rtl="0">
                        <a:spcBef>
                          <a:spcPts val="0"/>
                        </a:spcBef>
                        <a:spcAft>
                          <a:spcPts val="0"/>
                        </a:spcAft>
                        <a:buNone/>
                      </a:pPr>
                      <a:r>
                        <a:rPr lang="en-US" sz="1800" dirty="0"/>
                        <a:t>4</a:t>
                      </a:r>
                      <a:endParaRPr sz="1800" dirty="0"/>
                    </a:p>
                  </a:txBody>
                  <a:tcPr marL="91450" marR="91450" marT="45725" marB="45725"/>
                </a:tc>
                <a:tc>
                  <a:txBody>
                    <a:bodyPr/>
                    <a:lstStyle/>
                    <a:p>
                      <a:pPr marL="0" marR="0" lvl="0" indent="0" algn="l" rtl="0">
                        <a:spcBef>
                          <a:spcPts val="0"/>
                        </a:spcBef>
                        <a:spcAft>
                          <a:spcPts val="0"/>
                        </a:spcAft>
                        <a:buNone/>
                      </a:pPr>
                      <a:r>
                        <a:rPr lang="en-US" sz="1800" dirty="0"/>
                        <a:t>2000237</a:t>
                      </a:r>
                      <a:endParaRPr sz="1800" dirty="0"/>
                    </a:p>
                  </a:txBody>
                  <a:tcPr marL="91450" marR="91450" marT="45725" marB="45725"/>
                </a:tc>
                <a:tc>
                  <a:txBody>
                    <a:bodyPr/>
                    <a:lstStyle/>
                    <a:p>
                      <a:pPr marL="0" marR="0" lvl="0" indent="0" algn="l" rtl="0">
                        <a:spcBef>
                          <a:spcPts val="0"/>
                        </a:spcBef>
                        <a:spcAft>
                          <a:spcPts val="0"/>
                        </a:spcAft>
                        <a:buNone/>
                      </a:pPr>
                      <a:r>
                        <a:rPr lang="en-US" sz="1800" dirty="0"/>
                        <a:t>9.677</a:t>
                      </a:r>
                      <a:endParaRPr sz="1800" dirty="0"/>
                    </a:p>
                  </a:txBody>
                  <a:tcPr marL="91450" marR="91450" marT="45725" marB="45725"/>
                </a:tc>
                <a:extLst>
                  <a:ext uri="{0D108BD9-81ED-4DB2-BD59-A6C34878D82A}">
                    <a16:rowId xmlns:a16="http://schemas.microsoft.com/office/drawing/2014/main" val="10002"/>
                  </a:ext>
                </a:extLst>
              </a:tr>
              <a:tr h="332179">
                <a:tc>
                  <a:txBody>
                    <a:bodyPr/>
                    <a:lstStyle/>
                    <a:p>
                      <a:pPr marL="0" marR="0" lvl="0" indent="0" algn="l" rtl="0">
                        <a:spcBef>
                          <a:spcPts val="0"/>
                        </a:spcBef>
                        <a:spcAft>
                          <a:spcPts val="0"/>
                        </a:spcAft>
                        <a:buNone/>
                      </a:pPr>
                      <a:r>
                        <a:rPr lang="en-US" sz="1800" dirty="0"/>
                        <a:t>3.34GB</a:t>
                      </a:r>
                      <a:endParaRPr sz="1800" dirty="0"/>
                    </a:p>
                  </a:txBody>
                  <a:tcPr marL="91450" marR="91450" marT="45725" marB="45725"/>
                </a:tc>
                <a:tc>
                  <a:txBody>
                    <a:bodyPr/>
                    <a:lstStyle/>
                    <a:p>
                      <a:pPr marL="0" marR="0" lvl="0" indent="0" algn="l" rtl="0">
                        <a:spcBef>
                          <a:spcPts val="0"/>
                        </a:spcBef>
                        <a:spcAft>
                          <a:spcPts val="0"/>
                        </a:spcAft>
                        <a:buNone/>
                      </a:pPr>
                      <a:r>
                        <a:rPr lang="en-US" sz="1800" dirty="0"/>
                        <a:t>606191</a:t>
                      </a:r>
                      <a:endParaRPr sz="1800" dirty="0"/>
                    </a:p>
                  </a:txBody>
                  <a:tcPr marL="91450" marR="91450" marT="45725" marB="45725"/>
                </a:tc>
                <a:tc>
                  <a:txBody>
                    <a:bodyPr/>
                    <a:lstStyle/>
                    <a:p>
                      <a:pPr marL="0" marR="0" lvl="0" indent="0" algn="l" rtl="0">
                        <a:spcBef>
                          <a:spcPts val="0"/>
                        </a:spcBef>
                        <a:spcAft>
                          <a:spcPts val="0"/>
                        </a:spcAft>
                        <a:buNone/>
                      </a:pPr>
                      <a:r>
                        <a:rPr lang="en-US" sz="1800" dirty="0"/>
                        <a:t>4</a:t>
                      </a:r>
                      <a:endParaRPr sz="1800" dirty="0"/>
                    </a:p>
                  </a:txBody>
                  <a:tcPr marL="91450" marR="91450" marT="45725" marB="45725"/>
                </a:tc>
                <a:tc>
                  <a:txBody>
                    <a:bodyPr/>
                    <a:lstStyle/>
                    <a:p>
                      <a:pPr marL="0" marR="0" lvl="0" indent="0" algn="l" rtl="0">
                        <a:spcBef>
                          <a:spcPts val="0"/>
                        </a:spcBef>
                        <a:spcAft>
                          <a:spcPts val="0"/>
                        </a:spcAft>
                        <a:buNone/>
                      </a:pPr>
                      <a:r>
                        <a:rPr lang="en-US" sz="1800" dirty="0"/>
                        <a:t>563688</a:t>
                      </a:r>
                      <a:endParaRPr sz="1800" dirty="0"/>
                    </a:p>
                  </a:txBody>
                  <a:tcPr marL="91450" marR="91450" marT="45725" marB="45725"/>
                </a:tc>
                <a:tc>
                  <a:txBody>
                    <a:bodyPr/>
                    <a:lstStyle/>
                    <a:p>
                      <a:pPr marL="0" marR="0" lvl="0" indent="0" algn="l" rtl="0">
                        <a:spcBef>
                          <a:spcPts val="0"/>
                        </a:spcBef>
                        <a:spcAft>
                          <a:spcPts val="0"/>
                        </a:spcAft>
                        <a:buNone/>
                      </a:pPr>
                      <a:r>
                        <a:rPr lang="en-US" sz="1800" dirty="0"/>
                        <a:t>7.540</a:t>
                      </a:r>
                      <a:endParaRPr sz="1800" dirty="0"/>
                    </a:p>
                  </a:txBody>
                  <a:tcPr marL="91450" marR="91450" marT="45725" marB="45725"/>
                </a:tc>
                <a:extLst>
                  <a:ext uri="{0D108BD9-81ED-4DB2-BD59-A6C34878D82A}">
                    <a16:rowId xmlns:a16="http://schemas.microsoft.com/office/drawing/2014/main" val="10003"/>
                  </a:ext>
                </a:extLst>
              </a:tr>
              <a:tr h="332179">
                <a:tc>
                  <a:txBody>
                    <a:bodyPr/>
                    <a:lstStyle/>
                    <a:p>
                      <a:pPr marL="0" marR="0" lvl="0" indent="0" algn="l" rtl="0">
                        <a:spcBef>
                          <a:spcPts val="0"/>
                        </a:spcBef>
                        <a:spcAft>
                          <a:spcPts val="0"/>
                        </a:spcAft>
                        <a:buNone/>
                      </a:pPr>
                      <a:r>
                        <a:rPr lang="en-US" sz="1800" dirty="0"/>
                        <a:t>749MB</a:t>
                      </a:r>
                      <a:endParaRPr sz="1800" dirty="0"/>
                    </a:p>
                  </a:txBody>
                  <a:tcPr marL="91450" marR="91450" marT="45725" marB="45725"/>
                </a:tc>
                <a:tc>
                  <a:txBody>
                    <a:bodyPr/>
                    <a:lstStyle/>
                    <a:p>
                      <a:pPr marL="0" marR="0" lvl="0" indent="0" algn="l" rtl="0">
                        <a:spcBef>
                          <a:spcPts val="0"/>
                        </a:spcBef>
                        <a:spcAft>
                          <a:spcPts val="0"/>
                        </a:spcAft>
                        <a:buNone/>
                      </a:pPr>
                      <a:r>
                        <a:rPr lang="en-US" sz="1800" dirty="0"/>
                        <a:t>199445</a:t>
                      </a:r>
                      <a:endParaRPr sz="1800" dirty="0"/>
                    </a:p>
                  </a:txBody>
                  <a:tcPr marL="91450" marR="91450" marT="45725" marB="45725"/>
                </a:tc>
                <a:tc>
                  <a:txBody>
                    <a:bodyPr/>
                    <a:lstStyle/>
                    <a:p>
                      <a:pPr marL="0" marR="0" lvl="0" indent="0" algn="l" rtl="0">
                        <a:spcBef>
                          <a:spcPts val="0"/>
                        </a:spcBef>
                        <a:spcAft>
                          <a:spcPts val="0"/>
                        </a:spcAft>
                        <a:buNone/>
                      </a:pPr>
                      <a:r>
                        <a:rPr lang="en-US" sz="1800" dirty="0"/>
                        <a:t>4</a:t>
                      </a:r>
                      <a:endParaRPr sz="1800" dirty="0"/>
                    </a:p>
                  </a:txBody>
                  <a:tcPr marL="91450" marR="91450" marT="45725" marB="45725"/>
                </a:tc>
                <a:tc>
                  <a:txBody>
                    <a:bodyPr/>
                    <a:lstStyle/>
                    <a:p>
                      <a:pPr marL="0" marR="0" lvl="0" indent="0" algn="l" rtl="0">
                        <a:spcBef>
                          <a:spcPts val="0"/>
                        </a:spcBef>
                        <a:spcAft>
                          <a:spcPts val="0"/>
                        </a:spcAft>
                        <a:buNone/>
                      </a:pPr>
                      <a:r>
                        <a:rPr lang="en-US" sz="1800" dirty="0"/>
                        <a:t>205153</a:t>
                      </a:r>
                      <a:endParaRPr sz="1800" dirty="0"/>
                    </a:p>
                  </a:txBody>
                  <a:tcPr marL="91450" marR="91450" marT="45725" marB="45725"/>
                </a:tc>
                <a:tc>
                  <a:txBody>
                    <a:bodyPr/>
                    <a:lstStyle/>
                    <a:p>
                      <a:pPr marL="0" marR="0" lvl="0" indent="0" algn="l" rtl="0">
                        <a:spcBef>
                          <a:spcPts val="0"/>
                        </a:spcBef>
                        <a:spcAft>
                          <a:spcPts val="0"/>
                        </a:spcAft>
                        <a:buNone/>
                      </a:pPr>
                      <a:r>
                        <a:rPr lang="en-US" sz="1800" dirty="0"/>
                        <a:t>-2.78</a:t>
                      </a:r>
                      <a:endParaRPr sz="1800" dirty="0"/>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2" name="Table 2">
            <a:extLst>
              <a:ext uri="{FF2B5EF4-FFF2-40B4-BE49-F238E27FC236}">
                <a16:creationId xmlns:a16="http://schemas.microsoft.com/office/drawing/2014/main" id="{F9DB5D8F-B80C-403B-9708-8F1ECFA2EB93}"/>
              </a:ext>
            </a:extLst>
          </p:cNvPr>
          <p:cNvGraphicFramePr>
            <a:graphicFrameLocks noGrp="1"/>
          </p:cNvGraphicFramePr>
          <p:nvPr>
            <p:extLst>
              <p:ext uri="{D42A27DB-BD31-4B8C-83A1-F6EECF244321}">
                <p14:modId xmlns:p14="http://schemas.microsoft.com/office/powerpoint/2010/main" val="1260968448"/>
              </p:ext>
            </p:extLst>
          </p:nvPr>
        </p:nvGraphicFramePr>
        <p:xfrm>
          <a:off x="5700582" y="1470456"/>
          <a:ext cx="4539051" cy="2982971"/>
        </p:xfrm>
        <a:graphic>
          <a:graphicData uri="http://schemas.openxmlformats.org/drawingml/2006/table">
            <a:tbl>
              <a:tblPr firstRow="1" bandRow="1">
                <a:tableStyleId>{5C79A0AB-6E66-4967-A0DD-A3BF04940A6C}</a:tableStyleId>
              </a:tblPr>
              <a:tblGrid>
                <a:gridCol w="811919">
                  <a:extLst>
                    <a:ext uri="{9D8B030D-6E8A-4147-A177-3AD203B41FA5}">
                      <a16:colId xmlns:a16="http://schemas.microsoft.com/office/drawing/2014/main" val="216810170"/>
                    </a:ext>
                  </a:extLst>
                </a:gridCol>
                <a:gridCol w="1323124">
                  <a:extLst>
                    <a:ext uri="{9D8B030D-6E8A-4147-A177-3AD203B41FA5}">
                      <a16:colId xmlns:a16="http://schemas.microsoft.com/office/drawing/2014/main" val="3155788127"/>
                    </a:ext>
                  </a:extLst>
                </a:gridCol>
                <a:gridCol w="2404008">
                  <a:extLst>
                    <a:ext uri="{9D8B030D-6E8A-4147-A177-3AD203B41FA5}">
                      <a16:colId xmlns:a16="http://schemas.microsoft.com/office/drawing/2014/main" val="343416348"/>
                    </a:ext>
                  </a:extLst>
                </a:gridCol>
              </a:tblGrid>
              <a:tr h="631931">
                <a:tc>
                  <a:txBody>
                    <a:bodyPr/>
                    <a:lstStyle/>
                    <a:p>
                      <a:r>
                        <a:rPr lang="en-US" dirty="0"/>
                        <a:t>File Size</a:t>
                      </a:r>
                      <a:endParaRPr lang="en-IN" dirty="0"/>
                    </a:p>
                  </a:txBody>
                  <a:tcPr/>
                </a:tc>
                <a:tc>
                  <a:txBody>
                    <a:bodyPr/>
                    <a:lstStyle/>
                    <a:p>
                      <a:r>
                        <a:rPr lang="en-US" dirty="0"/>
                        <a:t>No. of Threads</a:t>
                      </a:r>
                      <a:endParaRPr lang="en-IN" dirty="0"/>
                    </a:p>
                  </a:txBody>
                  <a:tcPr/>
                </a:tc>
                <a:tc>
                  <a:txBody>
                    <a:bodyPr/>
                    <a:lstStyle/>
                    <a:p>
                      <a:r>
                        <a:rPr lang="en-US" dirty="0"/>
                        <a:t>Transfer time (msec)</a:t>
                      </a:r>
                      <a:endParaRPr lang="en-IN" dirty="0"/>
                    </a:p>
                  </a:txBody>
                  <a:tcPr/>
                </a:tc>
                <a:extLst>
                  <a:ext uri="{0D108BD9-81ED-4DB2-BD59-A6C34878D82A}">
                    <a16:rowId xmlns:a16="http://schemas.microsoft.com/office/drawing/2014/main" val="604817254"/>
                  </a:ext>
                </a:extLst>
              </a:tr>
              <a:tr h="470208">
                <a:tc>
                  <a:txBody>
                    <a:bodyPr/>
                    <a:lstStyle/>
                    <a:p>
                      <a:r>
                        <a:rPr lang="en-US" dirty="0"/>
                        <a:t>3.82GB</a:t>
                      </a:r>
                      <a:endParaRPr lang="en-IN" dirty="0"/>
                    </a:p>
                  </a:txBody>
                  <a:tcPr/>
                </a:tc>
                <a:tc>
                  <a:txBody>
                    <a:bodyPr/>
                    <a:lstStyle/>
                    <a:p>
                      <a:r>
                        <a:rPr lang="en-US" dirty="0"/>
                        <a:t>2</a:t>
                      </a:r>
                      <a:endParaRPr lang="en-IN" dirty="0"/>
                    </a:p>
                  </a:txBody>
                  <a:tcPr/>
                </a:tc>
                <a:tc>
                  <a:txBody>
                    <a:bodyPr/>
                    <a:lstStyle/>
                    <a:p>
                      <a:r>
                        <a:rPr lang="en-US" dirty="0"/>
                        <a:t>703066 </a:t>
                      </a:r>
                      <a:r>
                        <a:rPr lang="en-IN" sz="1400" b="1" i="0" u="none" strike="noStrike" cap="none" dirty="0">
                          <a:solidFill>
                            <a:schemeClr val="dk1"/>
                          </a:solidFill>
                          <a:effectLst/>
                          <a:latin typeface="Trebuchet MS"/>
                          <a:ea typeface="Trebuchet MS"/>
                          <a:cs typeface="Trebuchet MS"/>
                          <a:sym typeface="Arial"/>
                        </a:rPr>
                        <a:t>≈</a:t>
                      </a:r>
                      <a:r>
                        <a:rPr lang="en-IN" sz="1400" b="0" i="0" u="none" strike="noStrike" cap="none" dirty="0">
                          <a:solidFill>
                            <a:schemeClr val="dk1"/>
                          </a:solidFill>
                          <a:effectLst/>
                          <a:latin typeface="Trebuchet MS"/>
                          <a:ea typeface="Trebuchet MS"/>
                          <a:cs typeface="Trebuchet MS"/>
                          <a:sym typeface="Arial"/>
                        </a:rPr>
                        <a:t> 11.71 min</a:t>
                      </a:r>
                      <a:endParaRPr lang="en-IN" dirty="0"/>
                    </a:p>
                  </a:txBody>
                  <a:tcPr/>
                </a:tc>
                <a:extLst>
                  <a:ext uri="{0D108BD9-81ED-4DB2-BD59-A6C34878D82A}">
                    <a16:rowId xmlns:a16="http://schemas.microsoft.com/office/drawing/2014/main" val="2637252181"/>
                  </a:ext>
                </a:extLst>
              </a:tr>
              <a:tr h="470208">
                <a:tc>
                  <a:txBody>
                    <a:bodyPr/>
                    <a:lstStyle/>
                    <a:p>
                      <a:r>
                        <a:rPr lang="en-US" dirty="0"/>
                        <a:t>3.82GB</a:t>
                      </a:r>
                      <a:endParaRPr lang="en-IN" dirty="0"/>
                    </a:p>
                  </a:txBody>
                  <a:tcPr/>
                </a:tc>
                <a:tc>
                  <a:txBody>
                    <a:bodyPr/>
                    <a:lstStyle/>
                    <a:p>
                      <a:r>
                        <a:rPr lang="en-US" dirty="0"/>
                        <a:t>4</a:t>
                      </a:r>
                      <a:endParaRPr lang="en-IN" dirty="0"/>
                    </a:p>
                  </a:txBody>
                  <a:tcPr/>
                </a:tc>
                <a:tc>
                  <a:txBody>
                    <a:bodyPr/>
                    <a:lstStyle/>
                    <a:p>
                      <a:r>
                        <a:rPr lang="en-US" dirty="0"/>
                        <a:t>695917 </a:t>
                      </a:r>
                      <a:r>
                        <a:rPr lang="en-IN" sz="1400" b="1" i="0" u="none" strike="noStrike" cap="none" dirty="0">
                          <a:solidFill>
                            <a:schemeClr val="dk1"/>
                          </a:solidFill>
                          <a:effectLst/>
                          <a:latin typeface="Trebuchet MS"/>
                          <a:ea typeface="Trebuchet MS"/>
                          <a:cs typeface="Trebuchet MS"/>
                          <a:sym typeface="Arial"/>
                        </a:rPr>
                        <a:t>≈</a:t>
                      </a:r>
                      <a:r>
                        <a:rPr lang="en-IN" sz="1400" b="0" i="0" u="none" strike="noStrike" cap="none" dirty="0">
                          <a:solidFill>
                            <a:schemeClr val="dk1"/>
                          </a:solidFill>
                          <a:effectLst/>
                          <a:latin typeface="Trebuchet MS"/>
                          <a:ea typeface="Trebuchet MS"/>
                          <a:cs typeface="Trebuchet MS"/>
                          <a:sym typeface="Arial"/>
                        </a:rPr>
                        <a:t> 11.59 min</a:t>
                      </a:r>
                      <a:endParaRPr lang="en-IN" dirty="0"/>
                    </a:p>
                  </a:txBody>
                  <a:tcPr/>
                </a:tc>
                <a:extLst>
                  <a:ext uri="{0D108BD9-81ED-4DB2-BD59-A6C34878D82A}">
                    <a16:rowId xmlns:a16="http://schemas.microsoft.com/office/drawing/2014/main" val="2502088300"/>
                  </a:ext>
                </a:extLst>
              </a:tr>
              <a:tr h="470208">
                <a:tc>
                  <a:txBody>
                    <a:bodyPr/>
                    <a:lstStyle/>
                    <a:p>
                      <a:r>
                        <a:rPr lang="en-US" dirty="0"/>
                        <a:t>3.82GB</a:t>
                      </a:r>
                      <a:endParaRPr lang="en-IN" dirty="0"/>
                    </a:p>
                  </a:txBody>
                  <a:tcPr/>
                </a:tc>
                <a:tc>
                  <a:txBody>
                    <a:bodyPr/>
                    <a:lstStyle/>
                    <a:p>
                      <a:r>
                        <a:rPr lang="en-US" dirty="0"/>
                        <a:t>8</a:t>
                      </a:r>
                      <a:endParaRPr lang="en-IN" dirty="0"/>
                    </a:p>
                  </a:txBody>
                  <a:tcPr/>
                </a:tc>
                <a:tc>
                  <a:txBody>
                    <a:bodyPr/>
                    <a:lstStyle/>
                    <a:p>
                      <a:r>
                        <a:rPr lang="en-US" dirty="0"/>
                        <a:t>685183 </a:t>
                      </a:r>
                      <a:r>
                        <a:rPr lang="en-IN" sz="1400" b="1" i="0" u="none" strike="noStrike" cap="none" dirty="0">
                          <a:solidFill>
                            <a:schemeClr val="dk1"/>
                          </a:solidFill>
                          <a:effectLst/>
                          <a:latin typeface="Trebuchet MS"/>
                          <a:ea typeface="Trebuchet MS"/>
                          <a:cs typeface="Trebuchet MS"/>
                          <a:sym typeface="Arial"/>
                        </a:rPr>
                        <a:t>≈</a:t>
                      </a:r>
                      <a:r>
                        <a:rPr lang="en-IN" sz="1400" b="0" i="0" u="none" strike="noStrike" cap="none" dirty="0">
                          <a:solidFill>
                            <a:schemeClr val="dk1"/>
                          </a:solidFill>
                          <a:effectLst/>
                          <a:latin typeface="Trebuchet MS"/>
                          <a:ea typeface="Trebuchet MS"/>
                          <a:cs typeface="Trebuchet MS"/>
                          <a:sym typeface="Arial"/>
                        </a:rPr>
                        <a:t> 11.41 min</a:t>
                      </a:r>
                      <a:endParaRPr lang="en-IN" dirty="0"/>
                    </a:p>
                  </a:txBody>
                  <a:tcPr/>
                </a:tc>
                <a:extLst>
                  <a:ext uri="{0D108BD9-81ED-4DB2-BD59-A6C34878D82A}">
                    <a16:rowId xmlns:a16="http://schemas.microsoft.com/office/drawing/2014/main" val="3704310707"/>
                  </a:ext>
                </a:extLst>
              </a:tr>
              <a:tr h="470208">
                <a:tc>
                  <a:txBody>
                    <a:bodyPr/>
                    <a:lstStyle/>
                    <a:p>
                      <a:r>
                        <a:rPr lang="en-US" dirty="0"/>
                        <a:t>3.82GB</a:t>
                      </a:r>
                      <a:endParaRPr lang="en-IN" dirty="0"/>
                    </a:p>
                  </a:txBody>
                  <a:tcPr/>
                </a:tc>
                <a:tc>
                  <a:txBody>
                    <a:bodyPr/>
                    <a:lstStyle/>
                    <a:p>
                      <a:r>
                        <a:rPr lang="en-US" dirty="0"/>
                        <a:t>64</a:t>
                      </a:r>
                      <a:endParaRPr lang="en-IN" dirty="0"/>
                    </a:p>
                  </a:txBody>
                  <a:tcPr/>
                </a:tc>
                <a:tc>
                  <a:txBody>
                    <a:bodyPr/>
                    <a:lstStyle/>
                    <a:p>
                      <a:r>
                        <a:rPr lang="en-US" dirty="0"/>
                        <a:t>753862 </a:t>
                      </a:r>
                      <a:r>
                        <a:rPr lang="en-IN" sz="1400" b="1" i="0" u="none" strike="noStrike" cap="none" dirty="0">
                          <a:solidFill>
                            <a:schemeClr val="dk1"/>
                          </a:solidFill>
                          <a:effectLst/>
                          <a:latin typeface="Trebuchet MS"/>
                          <a:ea typeface="Trebuchet MS"/>
                          <a:cs typeface="Trebuchet MS"/>
                          <a:sym typeface="Arial"/>
                        </a:rPr>
                        <a:t>≈</a:t>
                      </a:r>
                      <a:r>
                        <a:rPr lang="en-IN" sz="1400" b="0" i="0" u="none" strike="noStrike" cap="none" dirty="0">
                          <a:solidFill>
                            <a:schemeClr val="dk1"/>
                          </a:solidFill>
                          <a:effectLst/>
                          <a:latin typeface="Trebuchet MS"/>
                          <a:ea typeface="Trebuchet MS"/>
                          <a:cs typeface="Trebuchet MS"/>
                          <a:sym typeface="Arial"/>
                        </a:rPr>
                        <a:t> 12.56 min</a:t>
                      </a:r>
                      <a:endParaRPr lang="en-IN" dirty="0"/>
                    </a:p>
                  </a:txBody>
                  <a:tcPr/>
                </a:tc>
                <a:extLst>
                  <a:ext uri="{0D108BD9-81ED-4DB2-BD59-A6C34878D82A}">
                    <a16:rowId xmlns:a16="http://schemas.microsoft.com/office/drawing/2014/main" val="1220598828"/>
                  </a:ext>
                </a:extLst>
              </a:tr>
              <a:tr h="470208">
                <a:tc>
                  <a:txBody>
                    <a:bodyPr/>
                    <a:lstStyle/>
                    <a:p>
                      <a:r>
                        <a:rPr lang="en-US" dirty="0"/>
                        <a:t>3.82GB</a:t>
                      </a:r>
                      <a:endParaRPr lang="en-IN" dirty="0"/>
                    </a:p>
                  </a:txBody>
                  <a:tcPr/>
                </a:tc>
                <a:tc>
                  <a:txBody>
                    <a:bodyPr/>
                    <a:lstStyle/>
                    <a:p>
                      <a:r>
                        <a:rPr lang="en-US" dirty="0"/>
                        <a:t>128</a:t>
                      </a:r>
                      <a:endParaRPr lang="en-IN" dirty="0"/>
                    </a:p>
                  </a:txBody>
                  <a:tcPr/>
                </a:tc>
                <a:tc>
                  <a:txBody>
                    <a:bodyPr/>
                    <a:lstStyle/>
                    <a:p>
                      <a:r>
                        <a:rPr lang="en-US" dirty="0"/>
                        <a:t>964423 </a:t>
                      </a:r>
                      <a:r>
                        <a:rPr lang="en-IN" sz="1400" b="1" i="0" u="none" strike="noStrike" cap="none" dirty="0">
                          <a:solidFill>
                            <a:schemeClr val="dk1"/>
                          </a:solidFill>
                          <a:effectLst/>
                          <a:latin typeface="Trebuchet MS"/>
                          <a:ea typeface="Trebuchet MS"/>
                          <a:cs typeface="Trebuchet MS"/>
                          <a:sym typeface="Arial"/>
                        </a:rPr>
                        <a:t>≈</a:t>
                      </a:r>
                      <a:r>
                        <a:rPr lang="en-IN" sz="1400" b="0" i="0" u="none" strike="noStrike" cap="none" dirty="0">
                          <a:solidFill>
                            <a:schemeClr val="dk1"/>
                          </a:solidFill>
                          <a:effectLst/>
                          <a:latin typeface="Trebuchet MS"/>
                          <a:ea typeface="Trebuchet MS"/>
                          <a:cs typeface="Trebuchet MS"/>
                          <a:sym typeface="Arial"/>
                        </a:rPr>
                        <a:t> 16.07 min</a:t>
                      </a:r>
                      <a:endParaRPr lang="en-IN" dirty="0"/>
                    </a:p>
                  </a:txBody>
                  <a:tcPr/>
                </a:tc>
                <a:extLst>
                  <a:ext uri="{0D108BD9-81ED-4DB2-BD59-A6C34878D82A}">
                    <a16:rowId xmlns:a16="http://schemas.microsoft.com/office/drawing/2014/main" val="2597381828"/>
                  </a:ext>
                </a:extLst>
              </a:tr>
            </a:tbl>
          </a:graphicData>
        </a:graphic>
      </p:graphicFrame>
      <p:sp>
        <p:nvSpPr>
          <p:cNvPr id="6" name="Text Placeholder 2">
            <a:extLst>
              <a:ext uri="{FF2B5EF4-FFF2-40B4-BE49-F238E27FC236}">
                <a16:creationId xmlns:a16="http://schemas.microsoft.com/office/drawing/2014/main" id="{6157D165-D872-445C-BBB9-F6EEDF4D03ED}"/>
              </a:ext>
            </a:extLst>
          </p:cNvPr>
          <p:cNvSpPr txBox="1">
            <a:spLocks/>
          </p:cNvSpPr>
          <p:nvPr/>
        </p:nvSpPr>
        <p:spPr>
          <a:xfrm>
            <a:off x="6151376" y="4605829"/>
            <a:ext cx="3458061" cy="70845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20040" algn="l" rtl="0">
              <a:lnSpc>
                <a:spcPct val="100000"/>
              </a:lnSpc>
              <a:spcBef>
                <a:spcPts val="1000"/>
              </a:spcBef>
              <a:spcAft>
                <a:spcPts val="0"/>
              </a:spcAft>
              <a:buClr>
                <a:schemeClr val="accent1"/>
              </a:buClr>
              <a:buSzPts val="144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320039" algn="l" rtl="0">
              <a:lnSpc>
                <a:spcPct val="100000"/>
              </a:lnSpc>
              <a:spcBef>
                <a:spcPts val="1000"/>
              </a:spcBef>
              <a:spcAft>
                <a:spcPts val="0"/>
              </a:spcAft>
              <a:buClr>
                <a:schemeClr val="accent1"/>
              </a:buClr>
              <a:buSzPts val="144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9pPr>
          </a:lstStyle>
          <a:p>
            <a:pPr marL="137160" indent="0">
              <a:buFont typeface="Noto Sans Symbols"/>
              <a:buNone/>
            </a:pPr>
            <a:r>
              <a:rPr lang="en-US" sz="1200" dirty="0"/>
              <a:t>Variable behavior of Multiple Threads model</a:t>
            </a:r>
            <a:endParaRPr lang="en-IN"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Conclusion</a:t>
            </a:r>
            <a:endParaRPr/>
          </a:p>
        </p:txBody>
      </p:sp>
      <p:sp>
        <p:nvSpPr>
          <p:cNvPr id="278" name="Google Shape;278;p3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t>Multithreaded Sharing may give performance gain over Single-threaded sharing, but underlying hardware plays an important role.</a:t>
            </a:r>
            <a:endParaRPr/>
          </a:p>
          <a:p>
            <a:pPr marL="0" lvl="0" indent="0" algn="l" rtl="0">
              <a:spcBef>
                <a:spcPts val="1000"/>
              </a:spcBef>
              <a:spcAft>
                <a:spcPts val="0"/>
              </a:spcAft>
              <a:buSzPts val="144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References</a:t>
            </a:r>
            <a:endParaRPr/>
          </a:p>
        </p:txBody>
      </p:sp>
      <p:sp>
        <p:nvSpPr>
          <p:cNvPr id="284" name="Google Shape;284;p40"/>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Font typeface="Courier New"/>
              <a:buChar char="o"/>
            </a:pPr>
            <a:r>
              <a:rPr lang="en-US" u="sng">
                <a:solidFill>
                  <a:schemeClr val="hlink"/>
                </a:solidFill>
                <a:hlinkClick r:id="rId3"/>
              </a:rPr>
              <a:t>https://docs.oracle.com/javase/</a:t>
            </a:r>
            <a:endParaRPr/>
          </a:p>
          <a:p>
            <a:pPr marL="342900" lvl="0" indent="-342900" algn="l" rtl="0">
              <a:spcBef>
                <a:spcPts val="1000"/>
              </a:spcBef>
              <a:spcAft>
                <a:spcPts val="0"/>
              </a:spcAft>
              <a:buSzPts val="1440"/>
              <a:buFont typeface="Courier New"/>
              <a:buChar char="o"/>
            </a:pPr>
            <a:r>
              <a:rPr lang="en-US" u="sng">
                <a:solidFill>
                  <a:schemeClr val="hlink"/>
                </a:solidFill>
                <a:hlinkClick r:id="rId4"/>
              </a:rPr>
              <a:t>https://www.geeksforgeeks.org/</a:t>
            </a:r>
            <a:endParaRPr/>
          </a:p>
          <a:p>
            <a:pPr marL="342900" lvl="0" indent="-342900" algn="l" rtl="0">
              <a:spcBef>
                <a:spcPts val="1000"/>
              </a:spcBef>
              <a:spcAft>
                <a:spcPts val="0"/>
              </a:spcAft>
              <a:buSzPts val="1440"/>
              <a:buFont typeface="Courier New"/>
              <a:buChar char="o"/>
            </a:pPr>
            <a:r>
              <a:rPr lang="en-US" u="sng">
                <a:solidFill>
                  <a:schemeClr val="hlink"/>
                </a:solidFill>
                <a:hlinkClick r:id="rId5"/>
              </a:rPr>
              <a:t>https://en.wikipedia.org/wiki/Internet_Download_Manager</a:t>
            </a:r>
            <a:endParaRPr/>
          </a:p>
          <a:p>
            <a:pPr marL="342900" lvl="0" indent="-251459" algn="l" rtl="0">
              <a:spcBef>
                <a:spcPts val="1000"/>
              </a:spcBef>
              <a:spcAft>
                <a:spcPts val="0"/>
              </a:spcAft>
              <a:buSzPts val="1440"/>
              <a:buFont typeface="Courier New"/>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Major Built-in Classes of JAVA used:</a:t>
            </a:r>
            <a:endParaRPr/>
          </a:p>
        </p:txBody>
      </p:sp>
      <p:sp>
        <p:nvSpPr>
          <p:cNvPr id="163" name="Google Shape;163;p21"/>
          <p:cNvSpPr txBox="1">
            <a:spLocks noGrp="1"/>
          </p:cNvSpPr>
          <p:nvPr>
            <p:ph type="body" idx="1"/>
          </p:nvPr>
        </p:nvSpPr>
        <p:spPr>
          <a:xfrm>
            <a:off x="677334" y="1831075"/>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t>Socket</a:t>
            </a:r>
            <a:endParaRPr/>
          </a:p>
          <a:p>
            <a:pPr marL="342900" lvl="0" indent="-342900" algn="l" rtl="0">
              <a:spcBef>
                <a:spcPts val="1000"/>
              </a:spcBef>
              <a:spcAft>
                <a:spcPts val="0"/>
              </a:spcAft>
              <a:buSzPts val="1440"/>
              <a:buChar char="►"/>
            </a:pPr>
            <a:r>
              <a:rPr lang="en-US"/>
              <a:t>ServerSocket</a:t>
            </a:r>
            <a:endParaRPr/>
          </a:p>
          <a:p>
            <a:pPr marL="342900" lvl="0" indent="-342900" algn="l" rtl="0">
              <a:spcBef>
                <a:spcPts val="1000"/>
              </a:spcBef>
              <a:spcAft>
                <a:spcPts val="0"/>
              </a:spcAft>
              <a:buSzPts val="1440"/>
              <a:buChar char="►"/>
            </a:pPr>
            <a:r>
              <a:rPr lang="en-US"/>
              <a:t>InputStream</a:t>
            </a:r>
            <a:endParaRPr/>
          </a:p>
          <a:p>
            <a:pPr marL="342900" lvl="0" indent="-342900" algn="l" rtl="0">
              <a:spcBef>
                <a:spcPts val="1000"/>
              </a:spcBef>
              <a:spcAft>
                <a:spcPts val="0"/>
              </a:spcAft>
              <a:buSzPts val="1440"/>
              <a:buChar char="►"/>
            </a:pPr>
            <a:r>
              <a:rPr lang="en-US"/>
              <a:t>OutputStream</a:t>
            </a:r>
            <a:endParaRPr/>
          </a:p>
          <a:p>
            <a:pPr marL="342900" lvl="0" indent="-342900" algn="l" rtl="0">
              <a:spcBef>
                <a:spcPts val="1000"/>
              </a:spcBef>
              <a:spcAft>
                <a:spcPts val="0"/>
              </a:spcAft>
              <a:buSzPts val="1440"/>
              <a:buChar char="►"/>
            </a:pPr>
            <a:r>
              <a:rPr lang="en-US"/>
              <a:t>Thread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TYPES OF SOCKET</a:t>
            </a:r>
            <a:endParaRPr/>
          </a:p>
        </p:txBody>
      </p:sp>
      <p:sp>
        <p:nvSpPr>
          <p:cNvPr id="187" name="Google Shape;187;p25"/>
          <p:cNvSpPr txBox="1">
            <a:spLocks noGrp="1"/>
          </p:cNvSpPr>
          <p:nvPr>
            <p:ph type="body" idx="1"/>
          </p:nvPr>
        </p:nvSpPr>
        <p:spPr>
          <a:xfrm>
            <a:off x="677334" y="1686859"/>
            <a:ext cx="8743500" cy="45891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500" b="1" dirty="0">
                <a:solidFill>
                  <a:srgbClr val="000000"/>
                </a:solidFill>
                <a:latin typeface="Arial"/>
                <a:ea typeface="Arial"/>
                <a:cs typeface="Arial"/>
                <a:sym typeface="Arial"/>
              </a:rPr>
              <a:t>SOCK_DGRAM</a:t>
            </a:r>
            <a:endParaRPr sz="15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500"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US" sz="1500" dirty="0">
                <a:solidFill>
                  <a:srgbClr val="000000"/>
                </a:solidFill>
                <a:latin typeface="Arial"/>
                <a:ea typeface="Arial"/>
                <a:cs typeface="Arial"/>
                <a:sym typeface="Arial"/>
              </a:rPr>
              <a:t>Provides datagrams, which are connectionless messages of a fixed maximum length.</a:t>
            </a:r>
            <a:endParaRPr sz="1500" dirty="0">
              <a:solidFill>
                <a:srgbClr val="000000"/>
              </a:solidFill>
              <a:latin typeface="Arial"/>
              <a:ea typeface="Arial"/>
              <a:cs typeface="Arial"/>
              <a:sym typeface="Arial"/>
            </a:endParaRPr>
          </a:p>
          <a:p>
            <a:pPr marL="0" lvl="0" indent="0" algn="l" rtl="0">
              <a:lnSpc>
                <a:spcPct val="115000"/>
              </a:lnSpc>
              <a:spcBef>
                <a:spcPts val="1000"/>
              </a:spcBef>
              <a:spcAft>
                <a:spcPts val="0"/>
              </a:spcAft>
              <a:buNone/>
            </a:pPr>
            <a:r>
              <a:rPr lang="en-US" sz="1500" b="1" dirty="0">
                <a:solidFill>
                  <a:schemeClr val="dk1"/>
                </a:solidFill>
                <a:highlight>
                  <a:srgbClr val="FCFBF0"/>
                </a:highlight>
                <a:latin typeface="Arial"/>
                <a:ea typeface="Arial"/>
                <a:cs typeface="Arial"/>
                <a:sym typeface="Arial"/>
              </a:rPr>
              <a:t>SOCK_STREAM</a:t>
            </a:r>
            <a:endParaRPr sz="1500" b="1" dirty="0">
              <a:solidFill>
                <a:schemeClr val="dk1"/>
              </a:solidFill>
              <a:highlight>
                <a:srgbClr val="FCFBF0"/>
              </a:highlight>
              <a:latin typeface="Arial"/>
              <a:ea typeface="Arial"/>
              <a:cs typeface="Arial"/>
              <a:sym typeface="Arial"/>
            </a:endParaRPr>
          </a:p>
          <a:p>
            <a:pPr marL="0" lvl="0" indent="0" algn="l" rtl="0">
              <a:lnSpc>
                <a:spcPct val="115000"/>
              </a:lnSpc>
              <a:spcBef>
                <a:spcPts val="1000"/>
              </a:spcBef>
              <a:spcAft>
                <a:spcPts val="0"/>
              </a:spcAft>
              <a:buNone/>
            </a:pPr>
            <a:r>
              <a:rPr lang="en-US" sz="1500" dirty="0">
                <a:solidFill>
                  <a:schemeClr val="dk1"/>
                </a:solidFill>
                <a:highlight>
                  <a:srgbClr val="FCFBF0"/>
                </a:highlight>
                <a:latin typeface="Arial"/>
                <a:ea typeface="Arial"/>
                <a:cs typeface="Arial"/>
                <a:sym typeface="Arial"/>
              </a:rPr>
              <a:t>A stream socket provides for the bidirectional, reliable, sequenced, and unduplicated flow of data without record boundaries.</a:t>
            </a:r>
            <a:endParaRPr sz="1500" dirty="0">
              <a:solidFill>
                <a:schemeClr val="dk1"/>
              </a:solidFill>
              <a:highlight>
                <a:srgbClr val="FCFBF0"/>
              </a:highlight>
              <a:latin typeface="Arial"/>
              <a:ea typeface="Arial"/>
              <a:cs typeface="Arial"/>
              <a:sym typeface="Arial"/>
            </a:endParaRPr>
          </a:p>
          <a:p>
            <a:pPr marL="0" lvl="0" indent="0" algn="l" rtl="0">
              <a:lnSpc>
                <a:spcPct val="115000"/>
              </a:lnSpc>
              <a:spcBef>
                <a:spcPts val="1000"/>
              </a:spcBef>
              <a:spcAft>
                <a:spcPts val="0"/>
              </a:spcAft>
              <a:buNone/>
            </a:pPr>
            <a:r>
              <a:rPr lang="en-US" sz="1500" b="1" dirty="0">
                <a:solidFill>
                  <a:schemeClr val="dk1"/>
                </a:solidFill>
                <a:highlight>
                  <a:srgbClr val="FCFBF0"/>
                </a:highlight>
                <a:latin typeface="Arial"/>
                <a:ea typeface="Arial"/>
                <a:cs typeface="Arial"/>
                <a:sym typeface="Arial"/>
              </a:rPr>
              <a:t>SOCK_RAW</a:t>
            </a:r>
            <a:endParaRPr sz="1500" b="1" dirty="0">
              <a:solidFill>
                <a:schemeClr val="dk1"/>
              </a:solidFill>
              <a:highlight>
                <a:srgbClr val="FCFBF0"/>
              </a:highlight>
              <a:latin typeface="Arial"/>
              <a:ea typeface="Arial"/>
              <a:cs typeface="Arial"/>
              <a:sym typeface="Arial"/>
            </a:endParaRPr>
          </a:p>
          <a:p>
            <a:pPr marL="0" lvl="0" indent="0" algn="l" rtl="0">
              <a:lnSpc>
                <a:spcPct val="115000"/>
              </a:lnSpc>
              <a:spcBef>
                <a:spcPts val="1000"/>
              </a:spcBef>
              <a:spcAft>
                <a:spcPts val="0"/>
              </a:spcAft>
              <a:buNone/>
            </a:pPr>
            <a:r>
              <a:rPr lang="en-US" sz="1500" dirty="0">
                <a:solidFill>
                  <a:schemeClr val="dk1"/>
                </a:solidFill>
                <a:highlight>
                  <a:srgbClr val="FCFBF0"/>
                </a:highlight>
                <a:latin typeface="Arial"/>
                <a:ea typeface="Arial"/>
                <a:cs typeface="Arial"/>
                <a:sym typeface="Arial"/>
              </a:rPr>
              <a:t>Raw sockets are normally datagram-oriented, though their exact characteristics are dependent on the interface provided by the protocol.</a:t>
            </a:r>
            <a:endParaRPr sz="1500" dirty="0">
              <a:solidFill>
                <a:schemeClr val="dk1"/>
              </a:solidFill>
              <a:highlight>
                <a:srgbClr val="FCFBF0"/>
              </a:highlight>
              <a:latin typeface="Arial"/>
              <a:ea typeface="Arial"/>
              <a:cs typeface="Arial"/>
              <a:sym typeface="Arial"/>
            </a:endParaRPr>
          </a:p>
          <a:p>
            <a:pPr marL="0" lvl="0" indent="0" algn="l" rtl="0">
              <a:lnSpc>
                <a:spcPct val="115000"/>
              </a:lnSpc>
              <a:spcBef>
                <a:spcPts val="1000"/>
              </a:spcBef>
              <a:spcAft>
                <a:spcPts val="0"/>
              </a:spcAft>
              <a:buNone/>
            </a:pPr>
            <a:r>
              <a:rPr lang="en-US" sz="1500" b="1" dirty="0">
                <a:solidFill>
                  <a:schemeClr val="dk1"/>
                </a:solidFill>
                <a:highlight>
                  <a:srgbClr val="FCFBF0"/>
                </a:highlight>
                <a:latin typeface="Arial"/>
                <a:ea typeface="Arial"/>
                <a:cs typeface="Arial"/>
                <a:sym typeface="Arial"/>
              </a:rPr>
              <a:t>SOCK_CONN_DGRAM</a:t>
            </a:r>
            <a:endParaRPr sz="1500" b="1" dirty="0">
              <a:solidFill>
                <a:schemeClr val="dk1"/>
              </a:solidFill>
              <a:highlight>
                <a:srgbClr val="FCFBF0"/>
              </a:highlight>
              <a:latin typeface="Arial"/>
              <a:ea typeface="Arial"/>
              <a:cs typeface="Arial"/>
              <a:sym typeface="Arial"/>
            </a:endParaRPr>
          </a:p>
          <a:p>
            <a:pPr marL="0" lvl="0" indent="0" algn="l" rtl="0">
              <a:lnSpc>
                <a:spcPct val="115000"/>
              </a:lnSpc>
              <a:spcBef>
                <a:spcPts val="1000"/>
              </a:spcBef>
              <a:spcAft>
                <a:spcPts val="0"/>
              </a:spcAft>
              <a:buNone/>
            </a:pPr>
            <a:r>
              <a:rPr lang="en-US" sz="1500" dirty="0">
                <a:solidFill>
                  <a:schemeClr val="dk1"/>
                </a:solidFill>
                <a:highlight>
                  <a:srgbClr val="FCFBF0"/>
                </a:highlight>
                <a:latin typeface="Arial"/>
                <a:ea typeface="Arial"/>
                <a:cs typeface="Arial"/>
                <a:sym typeface="Arial"/>
              </a:rPr>
              <a:t>Provides connection-oriented datagram service. This type of socket supports the bidirectional flow of data, which is sequenced and unduplicated, but is not </a:t>
            </a:r>
            <a:r>
              <a:rPr lang="en-US" sz="1500" dirty="0" err="1">
                <a:solidFill>
                  <a:schemeClr val="dk1"/>
                </a:solidFill>
                <a:highlight>
                  <a:srgbClr val="FCFBF0"/>
                </a:highlight>
                <a:latin typeface="Arial"/>
                <a:ea typeface="Arial"/>
                <a:cs typeface="Arial"/>
                <a:sym typeface="Arial"/>
              </a:rPr>
              <a:t>reliable.Currently</a:t>
            </a:r>
            <a:r>
              <a:rPr lang="en-US" sz="1500" dirty="0">
                <a:solidFill>
                  <a:schemeClr val="dk1"/>
                </a:solidFill>
                <a:highlight>
                  <a:srgbClr val="FCFBF0"/>
                </a:highlight>
                <a:latin typeface="Arial"/>
                <a:ea typeface="Arial"/>
                <a:cs typeface="Arial"/>
                <a:sym typeface="Arial"/>
              </a:rPr>
              <a:t>, only the Asynchronous Transfer Mode (ATM) protocol in the Network Device Driver (NDD) domain supports this socket type.</a:t>
            </a:r>
            <a:endParaRPr sz="1500" dirty="0">
              <a:solidFill>
                <a:schemeClr val="dk1"/>
              </a:solidFill>
              <a:highlight>
                <a:srgbClr val="FCFBF0"/>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Socket Programming</a:t>
            </a:r>
            <a:endParaRPr/>
          </a:p>
        </p:txBody>
      </p:sp>
      <p:sp>
        <p:nvSpPr>
          <p:cNvPr id="169" name="Google Shape;169;p22"/>
          <p:cNvSpPr txBox="1">
            <a:spLocks noGrp="1"/>
          </p:cNvSpPr>
          <p:nvPr>
            <p:ph type="body" idx="1"/>
          </p:nvPr>
        </p:nvSpPr>
        <p:spPr>
          <a:xfrm>
            <a:off x="677334" y="2160589"/>
            <a:ext cx="3103834"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b="0" i="0">
                <a:latin typeface="Arial"/>
                <a:ea typeface="Arial"/>
                <a:cs typeface="Arial"/>
                <a:sym typeface="Arial"/>
              </a:rPr>
              <a:t>Network Socket</a:t>
            </a:r>
            <a:endParaRPr/>
          </a:p>
          <a:p>
            <a:pPr marL="342900" lvl="0" indent="-342900" algn="l" rtl="0">
              <a:spcBef>
                <a:spcPts val="1000"/>
              </a:spcBef>
              <a:spcAft>
                <a:spcPts val="0"/>
              </a:spcAft>
              <a:buSzPts val="1440"/>
              <a:buChar char="►"/>
            </a:pPr>
            <a:r>
              <a:rPr lang="en-US">
                <a:latin typeface="Arial"/>
                <a:ea typeface="Arial"/>
                <a:cs typeface="Arial"/>
                <a:sym typeface="Arial"/>
              </a:rPr>
              <a:t>Client</a:t>
            </a:r>
            <a:endParaRPr/>
          </a:p>
          <a:p>
            <a:pPr marL="342900" lvl="0" indent="-342900" algn="l" rtl="0">
              <a:spcBef>
                <a:spcPts val="1000"/>
              </a:spcBef>
              <a:spcAft>
                <a:spcPts val="0"/>
              </a:spcAft>
              <a:buSzPts val="1440"/>
              <a:buChar char="►"/>
            </a:pPr>
            <a:r>
              <a:rPr lang="en-US" b="0" i="0">
                <a:latin typeface="Arial"/>
                <a:ea typeface="Arial"/>
                <a:cs typeface="Arial"/>
                <a:sym typeface="Arial"/>
              </a:rPr>
              <a:t>Server</a:t>
            </a:r>
            <a:endParaRPr/>
          </a:p>
          <a:p>
            <a:pPr marL="342900" lvl="0" indent="-251459" algn="l" rtl="0">
              <a:spcBef>
                <a:spcPts val="1000"/>
              </a:spcBef>
              <a:spcAft>
                <a:spcPts val="0"/>
              </a:spcAft>
              <a:buSzPts val="1440"/>
              <a:buNone/>
            </a:pPr>
            <a:endParaRPr/>
          </a:p>
        </p:txBody>
      </p:sp>
      <p:pic>
        <p:nvPicPr>
          <p:cNvPr id="170" name="Google Shape;170;p22"/>
          <p:cNvPicPr preferRelativeResize="0"/>
          <p:nvPr/>
        </p:nvPicPr>
        <p:blipFill rotWithShape="1">
          <a:blip r:embed="rId3">
            <a:alphaModFix/>
          </a:blip>
          <a:srcRect/>
          <a:stretch/>
        </p:blipFill>
        <p:spPr>
          <a:xfrm>
            <a:off x="4878602" y="1930400"/>
            <a:ext cx="3143250" cy="3571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body" idx="1"/>
          </p:nvPr>
        </p:nvSpPr>
        <p:spPr>
          <a:xfrm>
            <a:off x="677334" y="499731"/>
            <a:ext cx="8860072" cy="55416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24"/>
              <a:buNone/>
            </a:pPr>
            <a:r>
              <a:rPr lang="en-US" sz="1530">
                <a:latin typeface="Arial"/>
                <a:ea typeface="Arial"/>
                <a:cs typeface="Arial"/>
                <a:sym typeface="Arial"/>
              </a:rPr>
              <a:t> </a:t>
            </a:r>
            <a:endParaRPr/>
          </a:p>
          <a:p>
            <a:pPr marL="342900" lvl="0" indent="-342900" algn="l" rtl="0">
              <a:lnSpc>
                <a:spcPct val="90000"/>
              </a:lnSpc>
              <a:spcBef>
                <a:spcPts val="1000"/>
              </a:spcBef>
              <a:spcAft>
                <a:spcPts val="0"/>
              </a:spcAft>
              <a:buSzPts val="1224"/>
              <a:buChar char="►"/>
            </a:pPr>
            <a:r>
              <a:rPr lang="en-US" sz="1530" b="1" i="0" u="sng">
                <a:latin typeface="Arial"/>
                <a:ea typeface="Arial"/>
                <a:cs typeface="Arial"/>
                <a:sym typeface="Arial"/>
              </a:rPr>
              <a:t>How to Make Client</a:t>
            </a:r>
            <a:endParaRPr/>
          </a:p>
          <a:p>
            <a:pPr marL="342900" lvl="0" indent="-342900" algn="just" rtl="0">
              <a:lnSpc>
                <a:spcPct val="90000"/>
              </a:lnSpc>
              <a:spcBef>
                <a:spcPts val="1000"/>
              </a:spcBef>
              <a:spcAft>
                <a:spcPts val="0"/>
              </a:spcAft>
              <a:buSzPts val="1224"/>
              <a:buChar char="►"/>
            </a:pPr>
            <a:r>
              <a:rPr lang="en-US" sz="1530" b="0" i="0">
                <a:solidFill>
                  <a:srgbClr val="000000"/>
                </a:solidFill>
                <a:latin typeface="Arial"/>
                <a:ea typeface="Arial"/>
                <a:cs typeface="Arial"/>
                <a:sym typeface="Arial"/>
              </a:rPr>
              <a:t>The system calls for establishing a connection are somewhat different for the client and the server, but both involve the basic construct of a socket. Both the processes establish their own sockets.</a:t>
            </a:r>
            <a:endParaRPr/>
          </a:p>
          <a:p>
            <a:pPr marL="342900" lvl="0" indent="-342900" algn="just" rtl="0">
              <a:lnSpc>
                <a:spcPct val="90000"/>
              </a:lnSpc>
              <a:spcBef>
                <a:spcPts val="1000"/>
              </a:spcBef>
              <a:spcAft>
                <a:spcPts val="0"/>
              </a:spcAft>
              <a:buSzPts val="1224"/>
              <a:buChar char="►"/>
            </a:pPr>
            <a:r>
              <a:rPr lang="en-US" sz="1530" b="0" i="0">
                <a:solidFill>
                  <a:srgbClr val="000000"/>
                </a:solidFill>
                <a:latin typeface="Arial"/>
                <a:ea typeface="Arial"/>
                <a:cs typeface="Arial"/>
                <a:sym typeface="Arial"/>
              </a:rPr>
              <a:t>The steps involved in establishing a socket on the client side are as follows −</a:t>
            </a:r>
            <a:endParaRPr/>
          </a:p>
          <a:p>
            <a:pPr marL="342900" lvl="0" indent="-342900" algn="just" rtl="0">
              <a:lnSpc>
                <a:spcPct val="90000"/>
              </a:lnSpc>
              <a:spcBef>
                <a:spcPts val="1000"/>
              </a:spcBef>
              <a:spcAft>
                <a:spcPts val="0"/>
              </a:spcAft>
              <a:buSzPts val="1224"/>
              <a:buFont typeface="Arial"/>
              <a:buChar char="•"/>
            </a:pPr>
            <a:r>
              <a:rPr lang="en-US" sz="1530" b="0" i="0">
                <a:solidFill>
                  <a:srgbClr val="000000"/>
                </a:solidFill>
                <a:latin typeface="Arial"/>
                <a:ea typeface="Arial"/>
                <a:cs typeface="Arial"/>
                <a:sym typeface="Arial"/>
              </a:rPr>
              <a:t>Create a socket with the </a:t>
            </a:r>
            <a:r>
              <a:rPr lang="en-US" sz="1530" b="1" i="0">
                <a:solidFill>
                  <a:srgbClr val="000000"/>
                </a:solidFill>
                <a:latin typeface="Arial"/>
                <a:ea typeface="Arial"/>
                <a:cs typeface="Arial"/>
                <a:sym typeface="Arial"/>
              </a:rPr>
              <a:t>socket()</a:t>
            </a:r>
            <a:r>
              <a:rPr lang="en-US" sz="1530" b="0" i="0">
                <a:solidFill>
                  <a:srgbClr val="000000"/>
                </a:solidFill>
                <a:latin typeface="Arial"/>
                <a:ea typeface="Arial"/>
                <a:cs typeface="Arial"/>
                <a:sym typeface="Arial"/>
              </a:rPr>
              <a:t> system call.</a:t>
            </a:r>
            <a:endParaRPr/>
          </a:p>
          <a:p>
            <a:pPr marL="342900" lvl="0" indent="-342900" algn="just" rtl="0">
              <a:lnSpc>
                <a:spcPct val="90000"/>
              </a:lnSpc>
              <a:spcBef>
                <a:spcPts val="1000"/>
              </a:spcBef>
              <a:spcAft>
                <a:spcPts val="0"/>
              </a:spcAft>
              <a:buSzPts val="1224"/>
              <a:buFont typeface="Arial"/>
              <a:buChar char="•"/>
            </a:pPr>
            <a:r>
              <a:rPr lang="en-US" sz="1530" b="0" i="0">
                <a:solidFill>
                  <a:srgbClr val="000000"/>
                </a:solidFill>
                <a:latin typeface="Arial"/>
                <a:ea typeface="Arial"/>
                <a:cs typeface="Arial"/>
                <a:sym typeface="Arial"/>
              </a:rPr>
              <a:t>Connect the socket to the address of the server using the </a:t>
            </a:r>
            <a:r>
              <a:rPr lang="en-US" sz="1530" b="1" i="0">
                <a:solidFill>
                  <a:srgbClr val="000000"/>
                </a:solidFill>
                <a:latin typeface="Arial"/>
                <a:ea typeface="Arial"/>
                <a:cs typeface="Arial"/>
                <a:sym typeface="Arial"/>
              </a:rPr>
              <a:t>connect()</a:t>
            </a:r>
            <a:r>
              <a:rPr lang="en-US" sz="1530" b="0" i="0">
                <a:solidFill>
                  <a:srgbClr val="000000"/>
                </a:solidFill>
                <a:latin typeface="Arial"/>
                <a:ea typeface="Arial"/>
                <a:cs typeface="Arial"/>
                <a:sym typeface="Arial"/>
              </a:rPr>
              <a:t> system call.</a:t>
            </a:r>
            <a:endParaRPr/>
          </a:p>
          <a:p>
            <a:pPr marL="342900" lvl="0" indent="-342900" algn="just" rtl="0">
              <a:lnSpc>
                <a:spcPct val="90000"/>
              </a:lnSpc>
              <a:spcBef>
                <a:spcPts val="1000"/>
              </a:spcBef>
              <a:spcAft>
                <a:spcPts val="0"/>
              </a:spcAft>
              <a:buSzPts val="1224"/>
              <a:buFont typeface="Arial"/>
              <a:buChar char="•"/>
            </a:pPr>
            <a:r>
              <a:rPr lang="en-US" sz="1530" b="0" i="0">
                <a:solidFill>
                  <a:srgbClr val="000000"/>
                </a:solidFill>
                <a:latin typeface="Arial"/>
                <a:ea typeface="Arial"/>
                <a:cs typeface="Arial"/>
                <a:sym typeface="Arial"/>
              </a:rPr>
              <a:t>Send and receive data. There are a number of ways to do this, but the simplest way is to use the </a:t>
            </a:r>
            <a:r>
              <a:rPr lang="en-US" sz="1530" b="1" i="0">
                <a:solidFill>
                  <a:srgbClr val="000000"/>
                </a:solidFill>
                <a:latin typeface="Arial"/>
                <a:ea typeface="Arial"/>
                <a:cs typeface="Arial"/>
                <a:sym typeface="Arial"/>
              </a:rPr>
              <a:t>read()</a:t>
            </a:r>
            <a:r>
              <a:rPr lang="en-US" sz="1530" b="0" i="0">
                <a:solidFill>
                  <a:srgbClr val="000000"/>
                </a:solidFill>
                <a:latin typeface="Arial"/>
                <a:ea typeface="Arial"/>
                <a:cs typeface="Arial"/>
                <a:sym typeface="Arial"/>
              </a:rPr>
              <a:t> and </a:t>
            </a:r>
            <a:r>
              <a:rPr lang="en-US" sz="1530" b="1" i="0">
                <a:solidFill>
                  <a:srgbClr val="000000"/>
                </a:solidFill>
                <a:latin typeface="Arial"/>
                <a:ea typeface="Arial"/>
                <a:cs typeface="Arial"/>
                <a:sym typeface="Arial"/>
              </a:rPr>
              <a:t>write()</a:t>
            </a:r>
            <a:r>
              <a:rPr lang="en-US" sz="1530" b="0" i="0">
                <a:solidFill>
                  <a:srgbClr val="000000"/>
                </a:solidFill>
                <a:latin typeface="Arial"/>
                <a:ea typeface="Arial"/>
                <a:cs typeface="Arial"/>
                <a:sym typeface="Arial"/>
              </a:rPr>
              <a:t> system calls.</a:t>
            </a:r>
            <a:endParaRPr/>
          </a:p>
          <a:p>
            <a:pPr marL="342900" lvl="0" indent="-342900" algn="l" rtl="0">
              <a:lnSpc>
                <a:spcPct val="90000"/>
              </a:lnSpc>
              <a:spcBef>
                <a:spcPts val="1000"/>
              </a:spcBef>
              <a:spcAft>
                <a:spcPts val="0"/>
              </a:spcAft>
              <a:buSzPts val="1224"/>
              <a:buChar char="►"/>
            </a:pPr>
            <a:r>
              <a:rPr lang="en-US" sz="1530" b="1" i="0" u="sng">
                <a:latin typeface="Arial"/>
                <a:ea typeface="Arial"/>
                <a:cs typeface="Arial"/>
                <a:sym typeface="Arial"/>
              </a:rPr>
              <a:t>How to make a Server</a:t>
            </a:r>
            <a:endParaRPr/>
          </a:p>
          <a:p>
            <a:pPr marL="342900" lvl="0" indent="-342900" algn="just" rtl="0">
              <a:lnSpc>
                <a:spcPct val="90000"/>
              </a:lnSpc>
              <a:spcBef>
                <a:spcPts val="1000"/>
              </a:spcBef>
              <a:spcAft>
                <a:spcPts val="0"/>
              </a:spcAft>
              <a:buSzPts val="1224"/>
              <a:buChar char="►"/>
            </a:pPr>
            <a:r>
              <a:rPr lang="en-US" sz="1530" b="0" i="0">
                <a:solidFill>
                  <a:srgbClr val="000000"/>
                </a:solidFill>
                <a:latin typeface="Arial"/>
                <a:ea typeface="Arial"/>
                <a:cs typeface="Arial"/>
                <a:sym typeface="Arial"/>
              </a:rPr>
              <a:t>The steps involved in establishing a socket on the server side are as follows −</a:t>
            </a:r>
            <a:endParaRPr/>
          </a:p>
          <a:p>
            <a:pPr marL="342900" lvl="0" indent="-342900" algn="just" rtl="0">
              <a:lnSpc>
                <a:spcPct val="90000"/>
              </a:lnSpc>
              <a:spcBef>
                <a:spcPts val="1000"/>
              </a:spcBef>
              <a:spcAft>
                <a:spcPts val="0"/>
              </a:spcAft>
              <a:buSzPts val="1224"/>
              <a:buFont typeface="Arial"/>
              <a:buChar char="•"/>
            </a:pPr>
            <a:r>
              <a:rPr lang="en-US" sz="1530" b="0" i="0">
                <a:solidFill>
                  <a:srgbClr val="000000"/>
                </a:solidFill>
                <a:latin typeface="Arial"/>
                <a:ea typeface="Arial"/>
                <a:cs typeface="Arial"/>
                <a:sym typeface="Arial"/>
              </a:rPr>
              <a:t>Create a socket with the </a:t>
            </a:r>
            <a:r>
              <a:rPr lang="en-US" sz="1530" b="1" i="0">
                <a:solidFill>
                  <a:srgbClr val="000000"/>
                </a:solidFill>
                <a:latin typeface="Arial"/>
                <a:ea typeface="Arial"/>
                <a:cs typeface="Arial"/>
                <a:sym typeface="Arial"/>
              </a:rPr>
              <a:t>socket()</a:t>
            </a:r>
            <a:r>
              <a:rPr lang="en-US" sz="1530" b="0" i="0">
                <a:solidFill>
                  <a:srgbClr val="000000"/>
                </a:solidFill>
                <a:latin typeface="Arial"/>
                <a:ea typeface="Arial"/>
                <a:cs typeface="Arial"/>
                <a:sym typeface="Arial"/>
              </a:rPr>
              <a:t> system call.</a:t>
            </a:r>
            <a:endParaRPr/>
          </a:p>
          <a:p>
            <a:pPr marL="342900" lvl="0" indent="-342900" algn="just" rtl="0">
              <a:lnSpc>
                <a:spcPct val="90000"/>
              </a:lnSpc>
              <a:spcBef>
                <a:spcPts val="1000"/>
              </a:spcBef>
              <a:spcAft>
                <a:spcPts val="0"/>
              </a:spcAft>
              <a:buSzPts val="1224"/>
              <a:buFont typeface="Arial"/>
              <a:buChar char="•"/>
            </a:pPr>
            <a:r>
              <a:rPr lang="en-US" sz="1530" b="0" i="0">
                <a:solidFill>
                  <a:srgbClr val="000000"/>
                </a:solidFill>
                <a:latin typeface="Arial"/>
                <a:ea typeface="Arial"/>
                <a:cs typeface="Arial"/>
                <a:sym typeface="Arial"/>
              </a:rPr>
              <a:t>Bind the socket to an address using the </a:t>
            </a:r>
            <a:r>
              <a:rPr lang="en-US" sz="1530" b="1" i="0">
                <a:solidFill>
                  <a:srgbClr val="000000"/>
                </a:solidFill>
                <a:latin typeface="Arial"/>
                <a:ea typeface="Arial"/>
                <a:cs typeface="Arial"/>
                <a:sym typeface="Arial"/>
              </a:rPr>
              <a:t>bind()</a:t>
            </a:r>
            <a:r>
              <a:rPr lang="en-US" sz="1530" b="0" i="0">
                <a:solidFill>
                  <a:srgbClr val="000000"/>
                </a:solidFill>
                <a:latin typeface="Arial"/>
                <a:ea typeface="Arial"/>
                <a:cs typeface="Arial"/>
                <a:sym typeface="Arial"/>
              </a:rPr>
              <a:t> system call. For a server socket on the Internet, an address consists of a port number on the host machine.</a:t>
            </a:r>
            <a:endParaRPr/>
          </a:p>
          <a:p>
            <a:pPr marL="342900" lvl="0" indent="-342900" algn="just" rtl="0">
              <a:lnSpc>
                <a:spcPct val="90000"/>
              </a:lnSpc>
              <a:spcBef>
                <a:spcPts val="1000"/>
              </a:spcBef>
              <a:spcAft>
                <a:spcPts val="0"/>
              </a:spcAft>
              <a:buSzPts val="1224"/>
              <a:buFont typeface="Arial"/>
              <a:buChar char="•"/>
            </a:pPr>
            <a:r>
              <a:rPr lang="en-US" sz="1530" b="0" i="0">
                <a:solidFill>
                  <a:srgbClr val="000000"/>
                </a:solidFill>
                <a:latin typeface="Arial"/>
                <a:ea typeface="Arial"/>
                <a:cs typeface="Arial"/>
                <a:sym typeface="Arial"/>
              </a:rPr>
              <a:t>Listen for connections with the </a:t>
            </a:r>
            <a:r>
              <a:rPr lang="en-US" sz="1530" b="1" i="0">
                <a:solidFill>
                  <a:srgbClr val="000000"/>
                </a:solidFill>
                <a:latin typeface="Arial"/>
                <a:ea typeface="Arial"/>
                <a:cs typeface="Arial"/>
                <a:sym typeface="Arial"/>
              </a:rPr>
              <a:t>listen()</a:t>
            </a:r>
            <a:r>
              <a:rPr lang="en-US" sz="1530" b="0" i="0">
                <a:solidFill>
                  <a:srgbClr val="000000"/>
                </a:solidFill>
                <a:latin typeface="Arial"/>
                <a:ea typeface="Arial"/>
                <a:cs typeface="Arial"/>
                <a:sym typeface="Arial"/>
              </a:rPr>
              <a:t> system call.</a:t>
            </a:r>
            <a:endParaRPr/>
          </a:p>
          <a:p>
            <a:pPr marL="342900" lvl="0" indent="-342900" algn="just" rtl="0">
              <a:lnSpc>
                <a:spcPct val="90000"/>
              </a:lnSpc>
              <a:spcBef>
                <a:spcPts val="1000"/>
              </a:spcBef>
              <a:spcAft>
                <a:spcPts val="0"/>
              </a:spcAft>
              <a:buSzPts val="1224"/>
              <a:buFont typeface="Arial"/>
              <a:buChar char="•"/>
            </a:pPr>
            <a:r>
              <a:rPr lang="en-US" sz="1530" b="0" i="0">
                <a:solidFill>
                  <a:srgbClr val="000000"/>
                </a:solidFill>
                <a:latin typeface="Arial"/>
                <a:ea typeface="Arial"/>
                <a:cs typeface="Arial"/>
                <a:sym typeface="Arial"/>
              </a:rPr>
              <a:t>Accept a connection with the </a:t>
            </a:r>
            <a:r>
              <a:rPr lang="en-US" sz="1530" b="1" i="0">
                <a:solidFill>
                  <a:srgbClr val="000000"/>
                </a:solidFill>
                <a:latin typeface="Arial"/>
                <a:ea typeface="Arial"/>
                <a:cs typeface="Arial"/>
                <a:sym typeface="Arial"/>
              </a:rPr>
              <a:t>accept()</a:t>
            </a:r>
            <a:r>
              <a:rPr lang="en-US" sz="1530" b="0" i="0">
                <a:solidFill>
                  <a:srgbClr val="000000"/>
                </a:solidFill>
                <a:latin typeface="Arial"/>
                <a:ea typeface="Arial"/>
                <a:cs typeface="Arial"/>
                <a:sym typeface="Arial"/>
              </a:rPr>
              <a:t> system call. This call typically blocks the connection until a client connects with the server.</a:t>
            </a:r>
            <a:endParaRPr/>
          </a:p>
          <a:p>
            <a:pPr marL="342900" lvl="0" indent="-342900" algn="just" rtl="0">
              <a:lnSpc>
                <a:spcPct val="90000"/>
              </a:lnSpc>
              <a:spcBef>
                <a:spcPts val="1000"/>
              </a:spcBef>
              <a:spcAft>
                <a:spcPts val="0"/>
              </a:spcAft>
              <a:buSzPts val="1224"/>
              <a:buFont typeface="Arial"/>
              <a:buChar char="•"/>
            </a:pPr>
            <a:r>
              <a:rPr lang="en-US" sz="1530" b="0" i="0">
                <a:solidFill>
                  <a:srgbClr val="000000"/>
                </a:solidFill>
                <a:latin typeface="Arial"/>
                <a:ea typeface="Arial"/>
                <a:cs typeface="Arial"/>
                <a:sym typeface="Arial"/>
              </a:rPr>
              <a:t>Send and receive data using the </a:t>
            </a:r>
            <a:r>
              <a:rPr lang="en-US" sz="1530" b="1" i="0">
                <a:solidFill>
                  <a:srgbClr val="000000"/>
                </a:solidFill>
                <a:latin typeface="Arial"/>
                <a:ea typeface="Arial"/>
                <a:cs typeface="Arial"/>
                <a:sym typeface="Arial"/>
              </a:rPr>
              <a:t>read()</a:t>
            </a:r>
            <a:r>
              <a:rPr lang="en-US" sz="1530" b="0" i="0">
                <a:solidFill>
                  <a:srgbClr val="000000"/>
                </a:solidFill>
                <a:latin typeface="Arial"/>
                <a:ea typeface="Arial"/>
                <a:cs typeface="Arial"/>
                <a:sym typeface="Arial"/>
              </a:rPr>
              <a:t> and </a:t>
            </a:r>
            <a:r>
              <a:rPr lang="en-US" sz="1530" b="1" i="0">
                <a:solidFill>
                  <a:srgbClr val="000000"/>
                </a:solidFill>
                <a:latin typeface="Arial"/>
                <a:ea typeface="Arial"/>
                <a:cs typeface="Arial"/>
                <a:sym typeface="Arial"/>
              </a:rPr>
              <a:t>write()</a:t>
            </a:r>
            <a:r>
              <a:rPr lang="en-US" sz="1530" b="0" i="0">
                <a:solidFill>
                  <a:srgbClr val="000000"/>
                </a:solidFill>
                <a:latin typeface="Arial"/>
                <a:ea typeface="Arial"/>
                <a:cs typeface="Arial"/>
                <a:sym typeface="Arial"/>
              </a:rPr>
              <a:t> system calls.</a:t>
            </a:r>
            <a:endParaRPr/>
          </a:p>
          <a:p>
            <a:pPr marL="342900" lvl="0" indent="-265176" algn="l" rtl="0">
              <a:lnSpc>
                <a:spcPct val="90000"/>
              </a:lnSpc>
              <a:spcBef>
                <a:spcPts val="1000"/>
              </a:spcBef>
              <a:spcAft>
                <a:spcPts val="0"/>
              </a:spcAft>
              <a:buSzPts val="1224"/>
              <a:buNone/>
            </a:pPr>
            <a:endParaRPr sz="153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dirty="0"/>
              <a:t>Files</a:t>
            </a:r>
            <a:endParaRPr dirty="0"/>
          </a:p>
        </p:txBody>
      </p:sp>
      <p:sp>
        <p:nvSpPr>
          <p:cNvPr id="181" name="Google Shape;181;p24"/>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dirty="0"/>
              <a:t>Binary in nature</a:t>
            </a:r>
            <a:endParaRPr dirty="0"/>
          </a:p>
          <a:p>
            <a:pPr marL="342900" lvl="0" indent="-342900" algn="l" rtl="0">
              <a:spcBef>
                <a:spcPts val="1000"/>
              </a:spcBef>
              <a:spcAft>
                <a:spcPts val="0"/>
              </a:spcAft>
              <a:buSzPts val="1440"/>
              <a:buChar char="►"/>
            </a:pPr>
            <a:r>
              <a:rPr lang="en-US" dirty="0"/>
              <a:t>Text files</a:t>
            </a:r>
            <a:endParaRPr dirty="0"/>
          </a:p>
          <a:p>
            <a:pPr marL="342900" lvl="0" indent="-342900" algn="l" rtl="0">
              <a:spcBef>
                <a:spcPts val="1000"/>
              </a:spcBef>
              <a:spcAft>
                <a:spcPts val="0"/>
              </a:spcAft>
              <a:buSzPts val="1440"/>
              <a:buChar char="►"/>
            </a:pPr>
            <a:r>
              <a:rPr lang="en-US" dirty="0"/>
              <a:t>Encoding</a:t>
            </a:r>
            <a:endParaRPr dirty="0"/>
          </a:p>
          <a:p>
            <a:pPr marL="342900" lvl="0" indent="-342900" algn="l" rtl="0">
              <a:spcBef>
                <a:spcPts val="1000"/>
              </a:spcBef>
              <a:spcAft>
                <a:spcPts val="0"/>
              </a:spcAft>
              <a:buSzPts val="1440"/>
              <a:buChar char="►"/>
            </a:pPr>
            <a:r>
              <a:rPr lang="en-US" dirty="0"/>
              <a:t>Decoding</a:t>
            </a:r>
            <a:endParaRPr dirty="0"/>
          </a:p>
          <a:p>
            <a:pPr marL="342900" lvl="0" indent="-342900" algn="l" rtl="0">
              <a:spcBef>
                <a:spcPts val="1000"/>
              </a:spcBef>
              <a:spcAft>
                <a:spcPts val="0"/>
              </a:spcAft>
              <a:buSzPts val="1440"/>
              <a:buChar char="►"/>
            </a:pPr>
            <a:r>
              <a:rPr lang="en-US" dirty="0"/>
              <a:t>Multimedia files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Connecting Two Nodes</a:t>
            </a:r>
            <a:endParaRPr/>
          </a:p>
        </p:txBody>
      </p:sp>
      <p:sp>
        <p:nvSpPr>
          <p:cNvPr id="193" name="Google Shape;193;p26"/>
          <p:cNvSpPr txBox="1">
            <a:spLocks noGrp="1"/>
          </p:cNvSpPr>
          <p:nvPr>
            <p:ph type="body" idx="1"/>
          </p:nvPr>
        </p:nvSpPr>
        <p:spPr>
          <a:xfrm>
            <a:off x="551935" y="3783632"/>
            <a:ext cx="3155092" cy="46709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224"/>
              <a:buNone/>
            </a:pPr>
            <a:r>
              <a:rPr lang="en-US" sz="1530"/>
              <a:t>Device creating Hotspot/Receiver</a:t>
            </a:r>
            <a:endParaRPr sz="1530"/>
          </a:p>
        </p:txBody>
      </p:sp>
      <p:pic>
        <p:nvPicPr>
          <p:cNvPr id="194" name="Google Shape;194;p26" descr="Transparent wireless tower clipart - Wi Fi Computer Icons Hotspot Signal Free - Wifi Signal Png "/>
          <p:cNvPicPr preferRelativeResize="0"/>
          <p:nvPr/>
        </p:nvPicPr>
        <p:blipFill rotWithShape="1">
          <a:blip r:embed="rId3">
            <a:alphaModFix/>
          </a:blip>
          <a:srcRect/>
          <a:stretch/>
        </p:blipFill>
        <p:spPr>
          <a:xfrm>
            <a:off x="840260" y="1930400"/>
            <a:ext cx="2281880" cy="1581664"/>
          </a:xfrm>
          <a:prstGeom prst="rect">
            <a:avLst/>
          </a:prstGeom>
          <a:noFill/>
          <a:ln>
            <a:noFill/>
          </a:ln>
        </p:spPr>
      </p:pic>
      <p:pic>
        <p:nvPicPr>
          <p:cNvPr id="195" name="Google Shape;195;p26" descr="Free Animated Computer Images, Download Free Clip Art, Free Clip Art on  Clipart Library"/>
          <p:cNvPicPr preferRelativeResize="0"/>
          <p:nvPr/>
        </p:nvPicPr>
        <p:blipFill rotWithShape="1">
          <a:blip r:embed="rId4">
            <a:alphaModFix/>
          </a:blip>
          <a:srcRect/>
          <a:stretch/>
        </p:blipFill>
        <p:spPr>
          <a:xfrm>
            <a:off x="6096000" y="1768732"/>
            <a:ext cx="2400300" cy="1905000"/>
          </a:xfrm>
          <a:prstGeom prst="rect">
            <a:avLst/>
          </a:prstGeom>
          <a:noFill/>
          <a:ln>
            <a:noFill/>
          </a:ln>
        </p:spPr>
      </p:pic>
      <p:sp>
        <p:nvSpPr>
          <p:cNvPr id="196" name="Google Shape;196;p26"/>
          <p:cNvSpPr txBox="1"/>
          <p:nvPr/>
        </p:nvSpPr>
        <p:spPr>
          <a:xfrm>
            <a:off x="5718604" y="3783632"/>
            <a:ext cx="3155092" cy="4670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1224"/>
              <a:buFont typeface="Noto Sans Symbols"/>
              <a:buNone/>
            </a:pPr>
            <a:r>
              <a:rPr lang="en-US" sz="1530" b="0" i="0" u="none" strike="noStrike" cap="none">
                <a:solidFill>
                  <a:srgbClr val="3F3F3F"/>
                </a:solidFill>
                <a:latin typeface="Trebuchet MS"/>
                <a:ea typeface="Trebuchet MS"/>
                <a:cs typeface="Trebuchet MS"/>
                <a:sym typeface="Trebuchet MS"/>
              </a:rPr>
              <a:t>Connecting through wi-fi/Sender</a:t>
            </a:r>
            <a:endParaRPr sz="1530" b="0" i="0" u="none" strike="noStrike" cap="none">
              <a:solidFill>
                <a:srgbClr val="3F3F3F"/>
              </a:solidFill>
              <a:latin typeface="Trebuchet MS"/>
              <a:ea typeface="Trebuchet MS"/>
              <a:cs typeface="Trebuchet MS"/>
              <a:sym typeface="Trebuchet MS"/>
            </a:endParaRPr>
          </a:p>
        </p:txBody>
      </p:sp>
      <p:pic>
        <p:nvPicPr>
          <p:cNvPr id="197" name="Google Shape;197;p26"/>
          <p:cNvPicPr preferRelativeResize="0"/>
          <p:nvPr/>
        </p:nvPicPr>
        <p:blipFill rotWithShape="1">
          <a:blip r:embed="rId5">
            <a:alphaModFix/>
          </a:blip>
          <a:srcRect/>
          <a:stretch/>
        </p:blipFill>
        <p:spPr>
          <a:xfrm>
            <a:off x="1981200" y="4522292"/>
            <a:ext cx="6124575" cy="1581150"/>
          </a:xfrm>
          <a:prstGeom prst="rect">
            <a:avLst/>
          </a:prstGeom>
          <a:noFill/>
          <a:ln>
            <a:noFill/>
          </a:ln>
        </p:spPr>
      </p:pic>
      <p:cxnSp>
        <p:nvCxnSpPr>
          <p:cNvPr id="198" name="Google Shape;198;p26"/>
          <p:cNvCxnSpPr/>
          <p:nvPr/>
        </p:nvCxnSpPr>
        <p:spPr>
          <a:xfrm flipH="1">
            <a:off x="6557319" y="2594919"/>
            <a:ext cx="1252151" cy="2858530"/>
          </a:xfrm>
          <a:prstGeom prst="straightConnector1">
            <a:avLst/>
          </a:prstGeom>
          <a:noFill/>
          <a:ln w="12700" cap="rnd" cmpd="sng">
            <a:solidFill>
              <a:schemeClr val="accent3"/>
            </a:solidFill>
            <a:prstDash val="solid"/>
            <a:round/>
            <a:headEnd type="none" w="sm" len="sm"/>
            <a:tailEnd type="triangle" w="med" len="med"/>
          </a:ln>
        </p:spPr>
      </p:cxnSp>
      <p:cxnSp>
        <p:nvCxnSpPr>
          <p:cNvPr id="199" name="Google Shape;199;p26"/>
          <p:cNvCxnSpPr/>
          <p:nvPr/>
        </p:nvCxnSpPr>
        <p:spPr>
          <a:xfrm>
            <a:off x="1843216" y="3251200"/>
            <a:ext cx="572530" cy="2564714"/>
          </a:xfrm>
          <a:prstGeom prst="straightConnector1">
            <a:avLst/>
          </a:prstGeom>
          <a:noFill/>
          <a:ln w="12700" cap="rnd" cmpd="sng">
            <a:solidFill>
              <a:schemeClr val="accent3"/>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1"/>
              </a:buClr>
              <a:buSzPts val="3600"/>
              <a:buFont typeface="Trebuchet MS"/>
              <a:buNone/>
            </a:pPr>
            <a:r>
              <a:rPr lang="en-US"/>
              <a:t>File Sharing</a:t>
            </a:r>
            <a:endParaRPr/>
          </a:p>
        </p:txBody>
      </p:sp>
      <p:sp>
        <p:nvSpPr>
          <p:cNvPr id="205" name="Google Shape;205;p2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Char char="►"/>
            </a:pPr>
            <a:r>
              <a:rPr lang="en-US"/>
              <a:t>Single-Threaded model</a:t>
            </a:r>
            <a:endParaRPr/>
          </a:p>
          <a:p>
            <a:pPr marL="342900" lvl="0" indent="-342900" algn="l" rtl="0">
              <a:spcBef>
                <a:spcPts val="1000"/>
              </a:spcBef>
              <a:spcAft>
                <a:spcPts val="0"/>
              </a:spcAft>
              <a:buSzPts val="1440"/>
              <a:buChar char="►"/>
            </a:pPr>
            <a:r>
              <a:rPr lang="en-US"/>
              <a:t>Multithreaded model</a:t>
            </a:r>
            <a:endParaRPr/>
          </a:p>
          <a:p>
            <a:pPr marL="342900" lvl="0" indent="-251459" algn="l" rtl="0">
              <a:spcBef>
                <a:spcPts val="1000"/>
              </a:spcBef>
              <a:spcAft>
                <a:spcPts val="0"/>
              </a:spcAft>
              <a:buSzPts val="1440"/>
              <a:buNone/>
            </a:pPr>
            <a:endParaRPr/>
          </a:p>
          <a:p>
            <a:pPr marL="342900" lvl="0" indent="-342900" algn="l" rtl="0">
              <a:spcBef>
                <a:spcPts val="1000"/>
              </a:spcBef>
              <a:spcAft>
                <a:spcPts val="0"/>
              </a:spcAft>
              <a:buSzPts val="1440"/>
              <a:buFont typeface="Noto Sans Symbols"/>
              <a:buChar char="❖"/>
            </a:pPr>
            <a:r>
              <a:rPr lang="en-US"/>
              <a:t>How multithread model may provide better throughput?</a:t>
            </a:r>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1099</Words>
  <Application>Microsoft Office PowerPoint</Application>
  <PresentationFormat>Widescreen</PresentationFormat>
  <Paragraphs>159</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Courier New</vt:lpstr>
      <vt:lpstr>Noto Sans Symbols</vt:lpstr>
      <vt:lpstr>Trebuchet MS</vt:lpstr>
      <vt:lpstr>Facet</vt:lpstr>
      <vt:lpstr>ACN PRESENTATION Multimedia File Sharing Using Socket Programming</vt:lpstr>
      <vt:lpstr>Socket Programming</vt:lpstr>
      <vt:lpstr>Major Built-in Classes of JAVA used:</vt:lpstr>
      <vt:lpstr>TYPES OF SOCKET</vt:lpstr>
      <vt:lpstr>Socket Programming</vt:lpstr>
      <vt:lpstr>PowerPoint Presentation</vt:lpstr>
      <vt:lpstr>Files</vt:lpstr>
      <vt:lpstr>Connecting Two Nodes</vt:lpstr>
      <vt:lpstr>File Sharing</vt:lpstr>
      <vt:lpstr>Single Threaded File Sharing  Here only one thread is being used to transfer the data. i.e. there is only one channel of communication between sender and receiver.  The sender tries to connect to the same port which the receiver is listening to.  if the receiver is not already receiving any file it accepts the connection.  following is a simple flow of messages and functions involved:- </vt:lpstr>
      <vt:lpstr>PowerPoint Presentation</vt:lpstr>
      <vt:lpstr>Single Threaded File Sharing  </vt:lpstr>
      <vt:lpstr>Single threaded sharing</vt:lpstr>
      <vt:lpstr>Multithreaded File Sharing  Main Thread works along with other thread in each process</vt:lpstr>
      <vt:lpstr>Logic Used At Sender side</vt:lpstr>
      <vt:lpstr>How this provide some optimization?</vt:lpstr>
      <vt:lpstr>Classes Used</vt:lpstr>
      <vt:lpstr>Logic Used at Receiver Side</vt:lpstr>
      <vt:lpstr>Classes Used</vt:lpstr>
      <vt:lpstr>Result table</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ACN PRESENTATION Multimedia File Sharing Using Socket Programming</dc:title>
  <cp:lastModifiedBy>Ayushi Adhikari</cp:lastModifiedBy>
  <cp:revision>15</cp:revision>
  <dcterms:modified xsi:type="dcterms:W3CDTF">2020-11-18T19:21:39Z</dcterms:modified>
</cp:coreProperties>
</file>