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DFC63C-E276-4DB1-9247-3C0CBA6F5FED}"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FC63C-E276-4DB1-9247-3C0CBA6F5FED}"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FC63C-E276-4DB1-9247-3C0CBA6F5FED}"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FC63C-E276-4DB1-9247-3C0CBA6F5FED}"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FC63C-E276-4DB1-9247-3C0CBA6F5FED}"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DFC63C-E276-4DB1-9247-3C0CBA6F5FED}"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DFC63C-E276-4DB1-9247-3C0CBA6F5FED}"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FC63C-E276-4DB1-9247-3C0CBA6F5FED}"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FC63C-E276-4DB1-9247-3C0CBA6F5FED}"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FC63C-E276-4DB1-9247-3C0CBA6F5FED}"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FC63C-E276-4DB1-9247-3C0CBA6F5FED}"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B47E-BA05-4E6A-A30D-03FAF97C24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C63C-E276-4DB1-9247-3C0CBA6F5FED}" type="datetimeFigureOut">
              <a:rPr lang="en-US" smtClean="0"/>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EB47E-BA05-4E6A-A30D-03FAF97C24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FLIP ROBO TECHNOLOGIES INTERNSHIP ASSIGNMENT</a:t>
            </a:r>
            <a:endParaRPr lang="en-US" dirty="0"/>
          </a:p>
        </p:txBody>
      </p:sp>
      <p:sp>
        <p:nvSpPr>
          <p:cNvPr id="3" name="Subtitle 2"/>
          <p:cNvSpPr>
            <a:spLocks noGrp="1"/>
          </p:cNvSpPr>
          <p:nvPr>
            <p:ph type="subTitle" idx="1"/>
          </p:nvPr>
        </p:nvSpPr>
        <p:spPr/>
        <p:txBody>
          <a:bodyPr>
            <a:normAutofit fontScale="62500" lnSpcReduction="20000"/>
          </a:bodyPr>
          <a:lstStyle/>
          <a:p>
            <a:r>
              <a:rPr lang="en-IN" b="1" dirty="0">
                <a:solidFill>
                  <a:schemeClr val="tx1"/>
                </a:solidFill>
                <a:latin typeface="Georgia" panose="02040502050405020303" pitchFamily="18" charset="0"/>
                <a:ea typeface="Calibri" panose="020F0502020204030204" pitchFamily="34" charset="0"/>
                <a:cs typeface="Calibri" panose="020F0502020204030204" pitchFamily="34" charset="0"/>
              </a:rPr>
              <a:t>E-retail factors for customer activation and retention: A case study from Indian e-commerce </a:t>
            </a:r>
            <a:r>
              <a:rPr lang="en-IN" b="1" dirty="0" smtClean="0">
                <a:solidFill>
                  <a:schemeClr val="tx1"/>
                </a:solidFill>
                <a:latin typeface="Georgia" panose="02040502050405020303" pitchFamily="18" charset="0"/>
                <a:ea typeface="Calibri" panose="020F0502020204030204" pitchFamily="34" charset="0"/>
                <a:cs typeface="Calibri" panose="020F0502020204030204" pitchFamily="34" charset="0"/>
              </a:rPr>
              <a:t>customers</a:t>
            </a:r>
          </a:p>
          <a:p>
            <a:endParaRPr lang="en-IN" b="1" dirty="0">
              <a:solidFill>
                <a:schemeClr val="tx1"/>
              </a:solidFill>
              <a:latin typeface="Georgia" panose="02040502050405020303" pitchFamily="18" charset="0"/>
              <a:cs typeface="Calibri" panose="020F0502020204030204" pitchFamily="34" charset="0"/>
            </a:endParaRPr>
          </a:p>
          <a:p>
            <a:r>
              <a:rPr lang="en-IN" b="1" dirty="0" smtClean="0">
                <a:solidFill>
                  <a:schemeClr val="tx1"/>
                </a:solidFill>
                <a:latin typeface="Georgia" panose="02040502050405020303" pitchFamily="18" charset="0"/>
                <a:cs typeface="Calibri" panose="020F0502020204030204" pitchFamily="34" charset="0"/>
              </a:rPr>
              <a:t>SUBMITTED BY-: ABHISHEK KUMAR</a:t>
            </a:r>
          </a:p>
          <a:p>
            <a:r>
              <a:rPr lang="en-IN" b="1" dirty="0" smtClean="0">
                <a:solidFill>
                  <a:schemeClr val="tx1"/>
                </a:solidFill>
                <a:latin typeface="Georgia" panose="02040502050405020303" pitchFamily="18" charset="0"/>
                <a:cs typeface="Calibri" panose="020F0502020204030204" pitchFamily="34" charset="0"/>
              </a:rPr>
              <a:t>BATCH- DS0622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DF FOR DISPLAYING POSITIVE FEEDBACK</a:t>
            </a:r>
            <a:endParaRPr lang="en-US" dirty="0"/>
          </a:p>
        </p:txBody>
      </p:sp>
      <p:pic>
        <p:nvPicPr>
          <p:cNvPr id="4" name="Content Placeholder 3" descr="8.JPG"/>
          <p:cNvPicPr>
            <a:picLocks noGrp="1" noChangeAspect="1"/>
          </p:cNvPicPr>
          <p:nvPr>
            <p:ph idx="1"/>
          </p:nvPr>
        </p:nvPicPr>
        <p:blipFill>
          <a:blip r:embed="rId2" cstate="print"/>
          <a:stretch>
            <a:fillRect/>
          </a:stretch>
        </p:blipFill>
        <p:spPr>
          <a:xfrm>
            <a:off x="304800" y="1600200"/>
            <a:ext cx="8839200" cy="5105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DF FOR DISPLAYING –VE FEEDBACK</a:t>
            </a:r>
            <a:endParaRPr lang="en-US" dirty="0"/>
          </a:p>
        </p:txBody>
      </p:sp>
      <p:pic>
        <p:nvPicPr>
          <p:cNvPr id="4" name="Content Placeholder 3" descr="9.JPG"/>
          <p:cNvPicPr>
            <a:picLocks noGrp="1" noChangeAspect="1"/>
          </p:cNvPicPr>
          <p:nvPr>
            <p:ph idx="1"/>
          </p:nvPr>
        </p:nvPicPr>
        <p:blipFill>
          <a:blip r:embed="rId2" cstate="print"/>
          <a:stretch>
            <a:fillRect/>
          </a:stretch>
        </p:blipFill>
        <p:spPr>
          <a:xfrm>
            <a:off x="0" y="1653732"/>
            <a:ext cx="9144000" cy="497566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ANALYSING THE –VE </a:t>
            </a:r>
            <a:br>
              <a:rPr lang="en-US" dirty="0" smtClean="0"/>
            </a:br>
            <a:r>
              <a:rPr lang="en-US" dirty="0" smtClean="0"/>
              <a:t>FEEDBACKS, CREATING  DF AND TRANSPOSING THE DF</a:t>
            </a:r>
            <a:endParaRPr lang="en-US" dirty="0"/>
          </a:p>
        </p:txBody>
      </p:sp>
      <p:pic>
        <p:nvPicPr>
          <p:cNvPr id="4" name="Content Placeholder 3" descr="2222.JPG"/>
          <p:cNvPicPr>
            <a:picLocks noGrp="1" noChangeAspect="1"/>
          </p:cNvPicPr>
          <p:nvPr>
            <p:ph idx="1"/>
          </p:nvPr>
        </p:nvPicPr>
        <p:blipFill>
          <a:blip r:embed="rId2" cstate="print"/>
          <a:stretch>
            <a:fillRect/>
          </a:stretch>
        </p:blipFill>
        <p:spPr>
          <a:xfrm>
            <a:off x="228600" y="1600200"/>
            <a:ext cx="8915400" cy="5257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4191000" cy="1143000"/>
          </a:xfrm>
        </p:spPr>
        <p:txBody>
          <a:bodyPr>
            <a:normAutofit fontScale="90000"/>
          </a:bodyPr>
          <a:lstStyle/>
          <a:p>
            <a:r>
              <a:rPr lang="en-US" dirty="0" smtClean="0"/>
              <a:t>DATA VISUALIZATION</a:t>
            </a:r>
            <a:endParaRPr lang="en-US" dirty="0"/>
          </a:p>
        </p:txBody>
      </p:sp>
      <p:pic>
        <p:nvPicPr>
          <p:cNvPr id="6" name="Content Placeholder 5" descr="33.JPG"/>
          <p:cNvPicPr>
            <a:picLocks noGrp="1" noChangeAspect="1"/>
          </p:cNvPicPr>
          <p:nvPr>
            <p:ph idx="1"/>
          </p:nvPr>
        </p:nvPicPr>
        <p:blipFill>
          <a:blip r:embed="rId2" cstate="print"/>
          <a:stretch>
            <a:fillRect/>
          </a:stretch>
        </p:blipFill>
        <p:spPr>
          <a:xfrm>
            <a:off x="457200" y="1724819"/>
            <a:ext cx="8458199" cy="513318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EXTRACTING FEATURE WISE COMAPRISON FROM –VE FEEDBACK</a:t>
            </a:r>
            <a:endParaRPr lang="en-US" dirty="0"/>
          </a:p>
        </p:txBody>
      </p:sp>
      <p:pic>
        <p:nvPicPr>
          <p:cNvPr id="4" name="Content Placeholder 3" descr="333.JPG"/>
          <p:cNvPicPr>
            <a:picLocks noGrp="1" noChangeAspect="1"/>
          </p:cNvPicPr>
          <p:nvPr>
            <p:ph idx="1"/>
          </p:nvPr>
        </p:nvPicPr>
        <p:blipFill>
          <a:blip r:embed="rId2" cstate="print"/>
          <a:stretch>
            <a:fillRect/>
          </a:stretch>
        </p:blipFill>
        <p:spPr>
          <a:xfrm>
            <a:off x="0" y="1858048"/>
            <a:ext cx="9144000" cy="499995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ANALYSING +VE FEEDBACK SEPARATELY, CREATING DF AND TRANPOSING</a:t>
            </a:r>
            <a:endParaRPr lang="en-US" dirty="0"/>
          </a:p>
        </p:txBody>
      </p:sp>
      <p:pic>
        <p:nvPicPr>
          <p:cNvPr id="4" name="Content Placeholder 3" descr="3333.JPG"/>
          <p:cNvPicPr>
            <a:picLocks noGrp="1" noChangeAspect="1"/>
          </p:cNvPicPr>
          <p:nvPr>
            <p:ph idx="1"/>
          </p:nvPr>
        </p:nvPicPr>
        <p:blipFill>
          <a:blip r:embed="rId2" cstate="print"/>
          <a:stretch>
            <a:fillRect/>
          </a:stretch>
        </p:blipFill>
        <p:spPr>
          <a:xfrm>
            <a:off x="0" y="1600200"/>
            <a:ext cx="9144000" cy="52578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EXTRACTING FEATURE WISE COMPARISON FROM +VE FEEDBACK</a:t>
            </a:r>
            <a:endParaRPr lang="en-US" dirty="0"/>
          </a:p>
        </p:txBody>
      </p:sp>
      <p:pic>
        <p:nvPicPr>
          <p:cNvPr id="4" name="Content Placeholder 3" descr="5555.JPG"/>
          <p:cNvPicPr>
            <a:picLocks noGrp="1" noChangeAspect="1"/>
          </p:cNvPicPr>
          <p:nvPr>
            <p:ph idx="1"/>
          </p:nvPr>
        </p:nvPicPr>
        <p:blipFill>
          <a:blip r:embed="rId2" cstate="print"/>
          <a:stretch>
            <a:fillRect/>
          </a:stretch>
        </p:blipFill>
        <p:spPr>
          <a:xfrm>
            <a:off x="0" y="1600200"/>
            <a:ext cx="9144000" cy="52578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pic>
        <p:nvPicPr>
          <p:cNvPr id="4" name="Content Placeholder 3" descr="66.JPG"/>
          <p:cNvPicPr>
            <a:picLocks noGrp="1" noChangeAspect="1"/>
          </p:cNvPicPr>
          <p:nvPr>
            <p:ph idx="1"/>
          </p:nvPr>
        </p:nvPicPr>
        <p:blipFill>
          <a:blip r:embed="rId2" cstate="print"/>
          <a:stretch>
            <a:fillRect/>
          </a:stretch>
        </p:blipFill>
        <p:spPr>
          <a:xfrm>
            <a:off x="228600" y="1524000"/>
            <a:ext cx="8610600"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IN" sz="2000" dirty="0" smtClean="0">
                <a:solidFill>
                  <a:srgbClr val="000000"/>
                </a:solidFill>
                <a:effectLst/>
                <a:latin typeface="Times New Roman" pitchFamily="18" charset="0"/>
                <a:ea typeface="Calibri" panose="020F0502020204030204" pitchFamily="34" charset="0"/>
                <a:cs typeface="Times New Roman"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itchFamily="2" charset="2"/>
              <a:buChar char="q"/>
            </a:pPr>
            <a:r>
              <a:rPr lang="en-IN" sz="2000" dirty="0" smtClean="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 comprehensive review of the literature, theories and models have been carried out to propose the models for customer activation and customer retention. </a:t>
            </a:r>
            <a:endParaRPr lang="en-IN" sz="2000" dirty="0" smtClean="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itchFamily="2" charset="2"/>
              <a:buChar char="q"/>
            </a:pPr>
            <a:r>
              <a:rPr lang="en-IN" sz="2000" dirty="0" smtClean="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itchFamily="2" charset="2"/>
              <a:buChar char="q"/>
            </a:pPr>
            <a:r>
              <a:rPr lang="en-IN" sz="2000" dirty="0" smtClean="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sz="2000" dirty="0" smtClean="0">
              <a:solidFill>
                <a:srgbClr val="000000"/>
              </a:solidFill>
              <a:effectLst/>
              <a:latin typeface="Times New Roman" pitchFamily="18" charset="0"/>
              <a:ea typeface="Calibri" panose="020F0502020204030204" pitchFamily="34"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r>
            <a:br>
              <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b="1"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Conceptual Background of the Domain Problem</a:t>
            </a:r>
            <a:r>
              <a:rPr lang="en-IN" sz="2800" dirty="0" smtClean="0">
                <a:effectLst/>
                <a:latin typeface="Calibri" panose="020F0502020204030204" pitchFamily="34" charset="0"/>
                <a:ea typeface="Calibri" panose="020F0502020204030204" pitchFamily="34" charset="0"/>
                <a:cs typeface="Times New Roman" panose="02020603050405020304" pitchFamily="18" charset="0"/>
              </a:rPr>
              <a:t/>
            </a:r>
            <a:br>
              <a:rPr lang="en-IN" sz="2800" dirty="0" smtClean="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07000"/>
              </a:lnSpc>
              <a:spcAft>
                <a:spcPts val="800"/>
              </a:spcAft>
              <a:buFont typeface="Wingdings" pitchFamily="2" charset="2"/>
              <a:buChar char="q"/>
            </a:pPr>
            <a:r>
              <a:rPr lang="en-IN" dirty="0" smtClean="0">
                <a:solidFill>
                  <a:srgbClr val="111111"/>
                </a:solidFill>
                <a:effectLst/>
                <a:latin typeface="Georgia" panose="02040502050405020303" pitchFamily="18" charset="0"/>
                <a:ea typeface="Calibri" panose="020F0502020204030204" pitchFamily="34" charset="0"/>
                <a:cs typeface="Calibri" panose="020F0502020204030204" pitchFamily="34" charset="0"/>
              </a:rPr>
              <a:t>The data is collected from the Indian online shoppers. Results indicate the e-retail success factors, which are very much critical for customer satisfaction.</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itchFamily="2" charset="2"/>
              <a:buChar char="q"/>
            </a:pPr>
            <a:r>
              <a:rPr lang="en-IN" b="1" dirty="0" smtClean="0">
                <a:effectLst/>
                <a:latin typeface="Georgia" panose="02040502050405020303" pitchFamily="18" charset="0"/>
                <a:ea typeface="Calibri" panose="020F0502020204030204" pitchFamily="34" charset="0"/>
                <a:cs typeface="Times New Roman" panose="02020603050405020304" pitchFamily="18" charset="0"/>
              </a:rPr>
              <a:t> </a:t>
            </a:r>
            <a:r>
              <a:rPr lang="en-IN" dirty="0" smtClean="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p>
          <a:p>
            <a:pPr algn="just">
              <a:buFont typeface="Wingdings" pitchFamily="2" charset="2"/>
              <a:buChar char="q"/>
            </a:pPr>
            <a:r>
              <a:rPr lang="en-IN" dirty="0" smtClean="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Diagrammatic Representation of Customer Retention</a:t>
            </a:r>
            <a:endParaRPr lang="en-US" b="1" dirty="0"/>
          </a:p>
        </p:txBody>
      </p:sp>
      <p:pic>
        <p:nvPicPr>
          <p:cNvPr id="4" name="Content Placeholder 3">
            <a:extLst>
              <a:ext uri="{FF2B5EF4-FFF2-40B4-BE49-F238E27FC236}">
                <a16:creationId xmlns:a16="http://schemas.microsoft.com/office/drawing/2014/main" xmlns="" id="{65055101-BAA9-4F3A-A0AA-9BD69580C59D}"/>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524001"/>
            <a:ext cx="8305800" cy="502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Data Sources and their formats</a:t>
            </a:r>
            <a:endParaRPr lang="en-US" b="1" dirty="0"/>
          </a:p>
        </p:txBody>
      </p:sp>
      <p:sp>
        <p:nvSpPr>
          <p:cNvPr id="5" name="Content Placeholder 4"/>
          <p:cNvSpPr>
            <a:spLocks noGrp="1"/>
          </p:cNvSpPr>
          <p:nvPr>
            <p:ph sz="half" idx="1"/>
          </p:nvPr>
        </p:nvSpPr>
        <p:spPr/>
        <p:txBody>
          <a:bodyPr>
            <a:normAutofit fontScale="62500" lnSpcReduction="20000"/>
          </a:bodyPr>
          <a:lstStyle/>
          <a:p>
            <a:pPr>
              <a:buFont typeface="Wingdings" pitchFamily="2" charset="2"/>
              <a:buChar char="§"/>
            </a:pPr>
            <a:r>
              <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data is been given by a highly-confidential company and they gave it to us in an excel file. </a:t>
            </a:r>
          </a:p>
          <a:p>
            <a:pPr>
              <a:buFont typeface="Wingdings" pitchFamily="2" charset="2"/>
              <a:buChar char="§"/>
            </a:pPr>
            <a:r>
              <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They also had provided the problem statement by explaining what they need from us and also the required criteria to be satisfied.</a:t>
            </a:r>
          </a:p>
          <a:p>
            <a:pPr>
              <a:buFont typeface="Wingdings" pitchFamily="2" charset="2"/>
              <a:buChar char="§"/>
            </a:pPr>
            <a:r>
              <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Let’s check the data now. I have attached the snapshot below to give an overview.</a:t>
            </a:r>
          </a:p>
          <a:p>
            <a:pPr>
              <a:spcBef>
                <a:spcPts val="1200"/>
              </a:spcBef>
              <a:buFont typeface="Wingdings" pitchFamily="2" charset="2"/>
              <a:buChar char="§"/>
            </a:pPr>
            <a:r>
              <a:rPr lang="en-IN" dirty="0" smtClean="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There are totally 269 rows and 71 columns in this dataset</a:t>
            </a:r>
            <a:endParaRPr lang="en-IN" dirty="0" smtClean="0">
              <a:solidFill>
                <a:schemeClr val="tx1"/>
              </a:solidFill>
              <a:effectLst/>
              <a:latin typeface="Georgia" panose="02040502050405020303" pitchFamily="18" charset="0"/>
              <a:ea typeface="Times New Roman" panose="02020603050405020304" pitchFamily="18" charset="0"/>
            </a:endParaRPr>
          </a:p>
          <a:p>
            <a:pPr>
              <a:spcBef>
                <a:spcPts val="1200"/>
              </a:spcBef>
              <a:buFont typeface="Wingdings" pitchFamily="2" charset="2"/>
              <a:buChar char="§"/>
            </a:pPr>
            <a:r>
              <a:rPr lang="en-IN" dirty="0" smtClean="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Our objective is to find the insights of the data and to do thorough data analysis.</a:t>
            </a:r>
            <a:endParaRPr lang="en-IN" dirty="0" smtClean="0">
              <a:solidFill>
                <a:schemeClr val="tx1"/>
              </a:solidFill>
              <a:effectLst/>
              <a:latin typeface="Georgia" panose="02040502050405020303" pitchFamily="18" charset="0"/>
              <a:ea typeface="Times New Roman" panose="02020603050405020304" pitchFamily="18" charset="0"/>
            </a:endParaRPr>
          </a:p>
          <a:p>
            <a:endParaRPr lang="en-US" dirty="0"/>
          </a:p>
        </p:txBody>
      </p:sp>
      <p:pic>
        <p:nvPicPr>
          <p:cNvPr id="7" name="Content Placeholder 6" descr="2.JPG"/>
          <p:cNvPicPr>
            <a:picLocks noGrp="1" noChangeAspect="1"/>
          </p:cNvPicPr>
          <p:nvPr>
            <p:ph sz="half" idx="2"/>
          </p:nvPr>
        </p:nvPicPr>
        <p:blipFill>
          <a:blip r:embed="rId2" cstate="print"/>
          <a:stretch>
            <a:fillRect/>
          </a:stretch>
        </p:blipFill>
        <p:spPr>
          <a:xfrm>
            <a:off x="4419600" y="1676400"/>
            <a:ext cx="4724400" cy="5029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8229600" cy="1143000"/>
          </a:xfrm>
        </p:spPr>
        <p:txBody>
          <a:bodyPr/>
          <a:lstStyle/>
          <a:p>
            <a:r>
              <a:rPr lang="en-US" dirty="0" smtClean="0"/>
              <a:t>DATA ANALYSIS</a:t>
            </a:r>
            <a:endParaRPr lang="en-US" dirty="0"/>
          </a:p>
        </p:txBody>
      </p:sp>
      <p:pic>
        <p:nvPicPr>
          <p:cNvPr id="7" name="Content Placeholder 6" descr="3.JPG"/>
          <p:cNvPicPr>
            <a:picLocks noGrp="1" noChangeAspect="1"/>
          </p:cNvPicPr>
          <p:nvPr>
            <p:ph idx="4294967295"/>
          </p:nvPr>
        </p:nvPicPr>
        <p:blipFill>
          <a:blip r:embed="rId2" cstate="print"/>
          <a:stretch>
            <a:fillRect/>
          </a:stretch>
        </p:blipFill>
        <p:spPr>
          <a:xfrm>
            <a:off x="0" y="1219200"/>
            <a:ext cx="9144000" cy="51054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pic>
        <p:nvPicPr>
          <p:cNvPr id="4" name="Content Placeholder 3" descr="5.JPG"/>
          <p:cNvPicPr>
            <a:picLocks noGrp="1" noChangeAspect="1"/>
          </p:cNvPicPr>
          <p:nvPr>
            <p:ph idx="1"/>
          </p:nvPr>
        </p:nvPicPr>
        <p:blipFill>
          <a:blip r:embed="rId2" cstate="print"/>
          <a:stretch>
            <a:fillRect/>
          </a:stretch>
        </p:blipFill>
        <p:spPr>
          <a:xfrm>
            <a:off x="228600" y="1219201"/>
            <a:ext cx="8915400" cy="5638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PLOTTING COUNTPLOT ACCORDING TO GENDER</a:t>
            </a:r>
            <a:endParaRPr lang="en-US" dirty="0"/>
          </a:p>
        </p:txBody>
      </p:sp>
      <p:pic>
        <p:nvPicPr>
          <p:cNvPr id="4" name="Content Placeholder 3" descr="6.JPG"/>
          <p:cNvPicPr>
            <a:picLocks noGrp="1" noChangeAspect="1"/>
          </p:cNvPicPr>
          <p:nvPr>
            <p:ph idx="1"/>
          </p:nvPr>
        </p:nvPicPr>
        <p:blipFill>
          <a:blip r:embed="rId2" cstate="print"/>
          <a:stretch>
            <a:fillRect/>
          </a:stretch>
        </p:blipFill>
        <p:spPr>
          <a:xfrm>
            <a:off x="0" y="1600200"/>
            <a:ext cx="9144000" cy="5257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OF FEEDBACK OBTAINED FROM WEBSITES</a:t>
            </a:r>
            <a:endParaRPr lang="en-US" dirty="0"/>
          </a:p>
        </p:txBody>
      </p:sp>
      <p:pic>
        <p:nvPicPr>
          <p:cNvPr id="4" name="Content Placeholder 3" descr="7.JPG"/>
          <p:cNvPicPr>
            <a:picLocks noGrp="1" noChangeAspect="1"/>
          </p:cNvPicPr>
          <p:nvPr>
            <p:ph idx="1"/>
          </p:nvPr>
        </p:nvPicPr>
        <p:blipFill>
          <a:blip r:embed="rId2" cstate="print"/>
          <a:stretch>
            <a:fillRect/>
          </a:stretch>
        </p:blipFill>
        <p:spPr>
          <a:xfrm>
            <a:off x="228600" y="1600200"/>
            <a:ext cx="8915400" cy="48768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344</Words>
  <Application>Microsoft Office PowerPoint</Application>
  <PresentationFormat>On-screen Show (4:3)</PresentationFormat>
  <Paragraphs>33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FLIP ROBO TECHNOLOGIES INTERNSHIP ASSIGNMENT</vt:lpstr>
      <vt:lpstr>INTRODUCTION</vt:lpstr>
      <vt:lpstr> Conceptual Background of the Domain Problem </vt:lpstr>
      <vt:lpstr>Diagrammatic Representation of Customer Retention</vt:lpstr>
      <vt:lpstr>Data Sources and their formats</vt:lpstr>
      <vt:lpstr>DATA ANALYSIS</vt:lpstr>
      <vt:lpstr>EXPLORATORY DATA ANALYSIS</vt:lpstr>
      <vt:lpstr>PLOTTING COUNTPLOT ACCORDING TO GENDER</vt:lpstr>
      <vt:lpstr>ANALYSIS OF FEEDBACK OBTAINED FROM WEBSITES</vt:lpstr>
      <vt:lpstr>NEW DF FOR DISPLAYING POSITIVE FEEDBACK</vt:lpstr>
      <vt:lpstr>NEW DF FOR DISPLAYING –VE FEEDBACK</vt:lpstr>
      <vt:lpstr>ANALYSING THE –VE  FEEDBACKS, CREATING  DF AND TRANSPOSING THE DF</vt:lpstr>
      <vt:lpstr>DATA VISUALIZATION</vt:lpstr>
      <vt:lpstr>EXTRACTING FEATURE WISE COMAPRISON FROM –VE FEEDBACK</vt:lpstr>
      <vt:lpstr>ANALYSING +VE FEEDBACK SEPARATELY, CREATING DF AND TRANPOSING</vt:lpstr>
      <vt:lpstr>EXTRACTING FEATURE WISE COMPARISON FROM +VE FEEDBACK</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ROBO TECHNOLOGIES INTERNSHIP ASSIGNMENT</dc:title>
  <dc:creator>Hp</dc:creator>
  <cp:lastModifiedBy>Hp</cp:lastModifiedBy>
  <cp:revision>5</cp:revision>
  <dcterms:created xsi:type="dcterms:W3CDTF">2023-01-12T16:10:04Z</dcterms:created>
  <dcterms:modified xsi:type="dcterms:W3CDTF">2023-01-12T16:56:32Z</dcterms:modified>
</cp:coreProperties>
</file>