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60" r:id="rId5"/>
    <p:sldId id="259" r:id="rId6"/>
    <p:sldId id="261" r:id="rId7"/>
    <p:sldId id="262" r:id="rId8"/>
    <p:sldId id="263" r:id="rId9"/>
    <p:sldId id="264" r:id="rId10"/>
    <p:sldId id="265" r:id="rId1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34"/>
        <p:cNvGrpSpPr/>
        <p:nvPr/>
      </p:nvGrpSpPr>
      <p:grpSpPr>
        <a:xfrm>
          <a:off x="0" y="0"/>
          <a:ext cx="0" cy="0"/>
          <a:chOff x="0" y="0"/>
          <a:chExt cx="0" cy="0"/>
        </a:xfrm>
      </p:grpSpPr>
      <p:sp>
        <p:nvSpPr>
          <p:cNvPr id="35" name="Shape 35"/>
          <p:cNvSpPr>
            <a:spLocks noGrp="1" noRot="1" noChangeAspect="1"/>
          </p:cNvSpPr>
          <p:nvPr>
            <p:ph type="sldImg" idx="2"/>
          </p:nvPr>
        </p:nvSpPr>
        <p:spPr>
          <a:xfrm>
            <a:off x="1143225" y="685800"/>
            <a:ext cx="4572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 name="Shape 3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rtl="0">
              <a:spcBef>
                <a:spcPts val="0"/>
              </a:spcBef>
              <a:buSzPct val="100000"/>
              <a:buChar char="●"/>
              <a:defRPr sz="1100"/>
            </a:lvl1pPr>
            <a:lvl2pPr lvl="1" rtl="0">
              <a:spcBef>
                <a:spcPts val="0"/>
              </a:spcBef>
              <a:buSzPct val="100000"/>
              <a:buChar char="○"/>
              <a:defRPr sz="1100"/>
            </a:lvl2pPr>
            <a:lvl3pPr lvl="2" rtl="0">
              <a:spcBef>
                <a:spcPts val="0"/>
              </a:spcBef>
              <a:buSzPct val="100000"/>
              <a:buChar char="■"/>
              <a:defRPr sz="1100"/>
            </a:lvl3pPr>
            <a:lvl4pPr lvl="3" rtl="0">
              <a:spcBef>
                <a:spcPts val="0"/>
              </a:spcBef>
              <a:buSzPct val="100000"/>
              <a:buChar char="●"/>
              <a:defRPr sz="1100"/>
            </a:lvl4pPr>
            <a:lvl5pPr lvl="4" rtl="0">
              <a:spcBef>
                <a:spcPts val="0"/>
              </a:spcBef>
              <a:buSzPct val="100000"/>
              <a:buChar char="○"/>
              <a:defRPr sz="1100"/>
            </a:lvl5pPr>
            <a:lvl6pPr lvl="5" rtl="0">
              <a:spcBef>
                <a:spcPts val="0"/>
              </a:spcBef>
              <a:buSzPct val="100000"/>
              <a:buChar char="■"/>
              <a:defRPr sz="1100"/>
            </a:lvl6pPr>
            <a:lvl7pPr lvl="6" rtl="0">
              <a:spcBef>
                <a:spcPts val="0"/>
              </a:spcBef>
              <a:buSzPct val="100000"/>
              <a:buChar char="●"/>
              <a:defRPr sz="1100"/>
            </a:lvl7pPr>
            <a:lvl8pPr lvl="7" rtl="0">
              <a:spcBef>
                <a:spcPts val="0"/>
              </a:spcBef>
              <a:buSzPct val="100000"/>
              <a:buChar char="○"/>
              <a:defRPr sz="1100"/>
            </a:lvl8pPr>
            <a:lvl9pPr lvl="8" rtl="0">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 name="Shape 39"/>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6AB4A8A-4959-46B1-AB30-15BEB6714484}" type="datetimeFigureOut">
              <a:rPr lang="en-US" smtClean="0"/>
              <a:t>10/7/2017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8D15065-4013-4A44-9B45-1CEDDFEED39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AB4A8A-4959-46B1-AB30-15BEB6714484}"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15065-4013-4A44-9B45-1CEDDFEED3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AB4A8A-4959-46B1-AB30-15BEB6714484}"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15065-4013-4A44-9B45-1CEDDFEED3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AB4A8A-4959-46B1-AB30-15BEB6714484}"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15065-4013-4A44-9B45-1CEDDFEED3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6AB4A8A-4959-46B1-AB30-15BEB6714484}" type="datetimeFigureOut">
              <a:rPr lang="en-US" smtClean="0"/>
              <a:t>10/7/2017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D15065-4013-4A44-9B45-1CEDDFEED39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AB4A8A-4959-46B1-AB30-15BEB6714484}" type="datetimeFigureOut">
              <a:rPr lang="en-US" smtClean="0"/>
              <a:t>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15065-4013-4A44-9B45-1CEDDFEED3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6AB4A8A-4959-46B1-AB30-15BEB6714484}" type="datetimeFigureOut">
              <a:rPr lang="en-US" smtClean="0"/>
              <a:t>10/7/2017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D15065-4013-4A44-9B45-1CEDDFEED3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6AB4A8A-4959-46B1-AB30-15BEB6714484}" type="datetimeFigureOut">
              <a:rPr lang="en-US" smtClean="0"/>
              <a:t>10/7/2017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D15065-4013-4A44-9B45-1CEDDFEED3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AB4A8A-4959-46B1-AB30-15BEB6714484}" type="datetimeFigureOut">
              <a:rPr lang="en-US" smtClean="0"/>
              <a:t>10/7/2017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D15065-4013-4A44-9B45-1CEDDFEED3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6AB4A8A-4959-46B1-AB30-15BEB6714484}" type="datetimeFigureOut">
              <a:rPr lang="en-US" smtClean="0"/>
              <a:t>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D15065-4013-4A44-9B45-1CEDDFEED39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6AB4A8A-4959-46B1-AB30-15BEB6714484}" type="datetimeFigureOut">
              <a:rPr lang="en-US" smtClean="0"/>
              <a:t>10/7/2017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8D15065-4013-4A44-9B45-1CEDDFEED39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6AB4A8A-4959-46B1-AB30-15BEB6714484}" type="datetimeFigureOut">
              <a:rPr lang="en-US" smtClean="0"/>
              <a:t>10/7/2017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8D15065-4013-4A44-9B45-1CEDDFEED39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229600" cy="1466088"/>
          </a:xfrm>
        </p:spPr>
        <p:txBody>
          <a:bodyPr>
            <a:normAutofit fontScale="90000"/>
          </a:bodyPr>
          <a:lstStyle/>
          <a:p>
            <a:pPr algn="ctr"/>
            <a:r>
              <a:rPr lang="en-US" u="sng" dirty="0" smtClean="0">
                <a:solidFill>
                  <a:schemeClr val="accent1">
                    <a:lumMod val="50000"/>
                  </a:schemeClr>
                </a:solidFill>
              </a:rPr>
              <a:t>COLLEGE DROPOUT PREDICTION      ALGORITHM</a:t>
            </a:r>
            <a:endParaRPr lang="en-US" u="sng" dirty="0">
              <a:solidFill>
                <a:schemeClr val="accent1">
                  <a:lumMod val="50000"/>
                </a:schemeClr>
              </a:solidFill>
            </a:endParaRPr>
          </a:p>
        </p:txBody>
      </p:sp>
      <p:sp>
        <p:nvSpPr>
          <p:cNvPr id="5" name="Content Placeholder 4"/>
          <p:cNvSpPr>
            <a:spLocks noGrp="1"/>
          </p:cNvSpPr>
          <p:nvPr>
            <p:ph idx="1"/>
          </p:nvPr>
        </p:nvSpPr>
        <p:spPr/>
        <p:txBody>
          <a:bodyPr/>
          <a:lstStyle/>
          <a:p>
            <a:pPr algn="ctr">
              <a:buNone/>
            </a:pPr>
            <a:r>
              <a:rPr lang="en-US" dirty="0" smtClean="0">
                <a:solidFill>
                  <a:schemeClr val="tx1">
                    <a:lumMod val="95000"/>
                    <a:lumOff val="5000"/>
                  </a:schemeClr>
                </a:solidFill>
              </a:rPr>
              <a:t> </a:t>
            </a:r>
          </a:p>
          <a:p>
            <a:pPr algn="ctr">
              <a:buNone/>
            </a:pPr>
            <a:r>
              <a:rPr lang="en-US" u="sng" dirty="0" smtClean="0">
                <a:solidFill>
                  <a:srgbClr val="FF0000"/>
                </a:solidFill>
              </a:rPr>
              <a:t>GROUP  MEMBERS:</a:t>
            </a:r>
          </a:p>
          <a:p>
            <a:pPr algn="ctr">
              <a:buNone/>
            </a:pPr>
            <a:endParaRPr lang="en-US" dirty="0" smtClean="0">
              <a:solidFill>
                <a:schemeClr val="tx1">
                  <a:lumMod val="95000"/>
                  <a:lumOff val="5000"/>
                </a:schemeClr>
              </a:solidFill>
            </a:endParaRPr>
          </a:p>
          <a:p>
            <a:pPr algn="ctr">
              <a:buNone/>
            </a:pPr>
            <a:r>
              <a:rPr lang="en-US" dirty="0" smtClean="0">
                <a:solidFill>
                  <a:schemeClr val="tx1">
                    <a:lumMod val="95000"/>
                    <a:lumOff val="5000"/>
                  </a:schemeClr>
                </a:solidFill>
              </a:rPr>
              <a:t>SHREYAS BIRAJDAR</a:t>
            </a:r>
          </a:p>
          <a:p>
            <a:pPr algn="ctr">
              <a:buNone/>
            </a:pPr>
            <a:r>
              <a:rPr lang="en-US" dirty="0" smtClean="0">
                <a:solidFill>
                  <a:schemeClr val="tx1">
                    <a:lumMod val="95000"/>
                    <a:lumOff val="5000"/>
                  </a:schemeClr>
                </a:solidFill>
              </a:rPr>
              <a:t>ABHISHEK DIXIT </a:t>
            </a:r>
          </a:p>
          <a:p>
            <a:pPr algn="ctr">
              <a:buNone/>
            </a:pPr>
            <a:r>
              <a:rPr lang="en-US" dirty="0" smtClean="0">
                <a:solidFill>
                  <a:schemeClr val="tx1">
                    <a:lumMod val="95000"/>
                    <a:lumOff val="5000"/>
                  </a:schemeClr>
                </a:solidFill>
              </a:rPr>
              <a:t>CHINMAY GIRNARKAR</a:t>
            </a:r>
          </a:p>
          <a:p>
            <a:pPr algn="ctr">
              <a:buNone/>
            </a:pPr>
            <a:r>
              <a:rPr lang="en-US" dirty="0" smtClean="0">
                <a:solidFill>
                  <a:schemeClr val="tx1">
                    <a:lumMod val="95000"/>
                    <a:lumOff val="5000"/>
                  </a:schemeClr>
                </a:solidFill>
              </a:rPr>
              <a:t>VYAS KUMAR</a:t>
            </a:r>
          </a:p>
          <a:p>
            <a:pPr algn="ctr">
              <a:buNone/>
            </a:pPr>
            <a:r>
              <a:rPr lang="en-US" dirty="0" smtClean="0">
                <a:solidFill>
                  <a:schemeClr val="tx1">
                    <a:lumMod val="95000"/>
                    <a:lumOff val="5000"/>
                  </a:schemeClr>
                </a:solidFill>
              </a:rPr>
              <a:t>SAHIL KADU</a:t>
            </a:r>
          </a:p>
          <a:p>
            <a:pPr algn="ctr">
              <a:buNone/>
            </a:pPr>
            <a:endParaRPr lang="en-US" dirty="0" smtClean="0">
              <a:solidFill>
                <a:schemeClr val="tx1">
                  <a:lumMod val="95000"/>
                  <a:lumOff val="5000"/>
                </a:schemeClr>
              </a:solidFill>
            </a:endParaRPr>
          </a:p>
          <a:p>
            <a:pPr algn="ctr">
              <a:buNone/>
            </a:pPr>
            <a:endParaRPr lang="en-US" dirty="0">
              <a:solidFill>
                <a:schemeClr val="tx1">
                  <a:lumMod val="95000"/>
                  <a:lumOff val="5000"/>
                </a:schemeClr>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a:buNone/>
            </a:pPr>
            <a:r>
              <a:rPr lang="en-US" u="sng" dirty="0" smtClean="0">
                <a:solidFill>
                  <a:srgbClr val="FF0000"/>
                </a:solidFill>
              </a:rPr>
              <a:t>CREDITS:</a:t>
            </a:r>
          </a:p>
          <a:p>
            <a:pPr>
              <a:buNone/>
            </a:pPr>
            <a:r>
              <a:rPr lang="en-US" dirty="0" smtClean="0">
                <a:solidFill>
                  <a:schemeClr val="tx1">
                    <a:lumMod val="95000"/>
                    <a:lumOff val="5000"/>
                  </a:schemeClr>
                </a:solidFill>
              </a:rPr>
              <a:t>   We would like to thank all the faculties who guided us throughout the project, </a:t>
            </a:r>
            <a:r>
              <a:rPr lang="en-US" i="1" dirty="0" smtClean="0">
                <a:solidFill>
                  <a:schemeClr val="tx1">
                    <a:lumMod val="95000"/>
                    <a:lumOff val="5000"/>
                  </a:schemeClr>
                </a:solidFill>
              </a:rPr>
              <a:t>Mr. Aju Palleri, Mr. Harshall Lamba, Mr. Dhiraj Amin</a:t>
            </a:r>
            <a:r>
              <a:rPr lang="en-US" dirty="0" smtClean="0">
                <a:solidFill>
                  <a:schemeClr val="tx1">
                    <a:lumMod val="95000"/>
                    <a:lumOff val="5000"/>
                  </a:schemeClr>
                </a:solidFill>
              </a:rPr>
              <a:t>, for their continued guidance and support.</a:t>
            </a:r>
          </a:p>
          <a:p>
            <a:pPr>
              <a:buNone/>
            </a:pPr>
            <a:r>
              <a:rPr lang="en-US" dirty="0" smtClean="0">
                <a:solidFill>
                  <a:schemeClr val="tx1">
                    <a:lumMod val="95000"/>
                    <a:lumOff val="5000"/>
                  </a:schemeClr>
                </a:solidFill>
              </a:rPr>
              <a:t>   Special thanks to </a:t>
            </a:r>
            <a:r>
              <a:rPr lang="en-US" i="1" dirty="0" smtClean="0">
                <a:solidFill>
                  <a:schemeClr val="tx1">
                    <a:lumMod val="95000"/>
                    <a:lumOff val="5000"/>
                  </a:schemeClr>
                </a:solidFill>
              </a:rPr>
              <a:t>Dr. Vasudevan Pillai </a:t>
            </a:r>
            <a:r>
              <a:rPr lang="en-US" dirty="0" smtClean="0">
                <a:solidFill>
                  <a:schemeClr val="tx1">
                    <a:lumMod val="95000"/>
                    <a:lumOff val="5000"/>
                  </a:schemeClr>
                </a:solidFill>
              </a:rPr>
              <a:t>and our Principal </a:t>
            </a:r>
            <a:r>
              <a:rPr lang="en-US" i="1" dirty="0" smtClean="0">
                <a:solidFill>
                  <a:schemeClr val="tx1">
                    <a:lumMod val="95000"/>
                    <a:lumOff val="5000"/>
                  </a:schemeClr>
                </a:solidFill>
              </a:rPr>
              <a:t>Dr. RIK Moorthy </a:t>
            </a:r>
            <a:r>
              <a:rPr lang="en-US" dirty="0" smtClean="0">
                <a:solidFill>
                  <a:schemeClr val="tx1">
                    <a:lumMod val="95000"/>
                    <a:lumOff val="5000"/>
                  </a:schemeClr>
                </a:solidFill>
              </a:rPr>
              <a:t>and the Head of IT Department, </a:t>
            </a:r>
            <a:r>
              <a:rPr lang="en-US" i="1" dirty="0" smtClean="0">
                <a:solidFill>
                  <a:schemeClr val="tx1">
                    <a:lumMod val="95000"/>
                    <a:lumOff val="5000"/>
                  </a:schemeClr>
                </a:solidFill>
              </a:rPr>
              <a:t>Mrs. Sharvari Govilkar </a:t>
            </a:r>
            <a:r>
              <a:rPr lang="en-US" dirty="0" smtClean="0">
                <a:solidFill>
                  <a:schemeClr val="tx1">
                    <a:lumMod val="95000"/>
                    <a:lumOff val="5000"/>
                  </a:schemeClr>
                </a:solidFill>
              </a:rPr>
              <a:t>for giving us an opportunity to learn many new concepts by conducting the Project Based Learning.</a:t>
            </a:r>
          </a:p>
          <a:p>
            <a:pPr>
              <a:buNone/>
            </a:pPr>
            <a:r>
              <a:rPr lang="en-US" i="1" dirty="0" smtClean="0">
                <a:solidFill>
                  <a:schemeClr val="tx1">
                    <a:lumMod val="95000"/>
                    <a:lumOff val="5000"/>
                  </a:schemeClr>
                </a:solidFill>
              </a:rPr>
              <a:t>    </a:t>
            </a:r>
          </a:p>
          <a:p>
            <a:pPr>
              <a:buNone/>
            </a:pPr>
            <a:r>
              <a:rPr lang="en-US" i="1" dirty="0" smtClean="0">
                <a:solidFill>
                  <a:schemeClr val="tx1">
                    <a:lumMod val="95000"/>
                    <a:lumOff val="5000"/>
                  </a:schemeClr>
                </a:solidFill>
              </a:rPr>
              <a:t>                                                                              </a:t>
            </a:r>
            <a:r>
              <a:rPr lang="en-US" b="1" dirty="0" smtClean="0">
                <a:solidFill>
                  <a:schemeClr val="tx1">
                    <a:lumMod val="95000"/>
                    <a:lumOff val="5000"/>
                  </a:schemeClr>
                </a:solidFill>
              </a:rPr>
              <a:t>Thank You</a:t>
            </a:r>
            <a:r>
              <a:rPr lang="en-US" i="1" dirty="0" smtClean="0">
                <a:solidFill>
                  <a:schemeClr val="tx1">
                    <a:lumMod val="95000"/>
                    <a:lumOff val="5000"/>
                  </a:schemeClr>
                </a:solidFill>
              </a:rPr>
              <a:t>.</a:t>
            </a:r>
          </a:p>
          <a:p>
            <a:pPr>
              <a:buNone/>
            </a:pPr>
            <a:endParaRPr lang="en-US" dirty="0" smtClean="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PROBLEM</a:t>
            </a:r>
            <a:r>
              <a:rPr lang="en-US" dirty="0" smtClean="0"/>
              <a:t> </a:t>
            </a:r>
            <a:r>
              <a:rPr lang="en-US" u="sng" dirty="0" smtClean="0"/>
              <a:t>STATEMENT</a:t>
            </a:r>
            <a:endParaRPr lang="en-US" u="sng" dirty="0"/>
          </a:p>
        </p:txBody>
      </p:sp>
      <p:sp>
        <p:nvSpPr>
          <p:cNvPr id="3" name="Content Placeholder 2"/>
          <p:cNvSpPr>
            <a:spLocks noGrp="1"/>
          </p:cNvSpPr>
          <p:nvPr>
            <p:ph idx="1"/>
          </p:nvPr>
        </p:nvSpPr>
        <p:spPr/>
        <p:txBody>
          <a:bodyPr>
            <a:normAutofit lnSpcReduction="10000"/>
          </a:bodyPr>
          <a:lstStyle/>
          <a:p>
            <a:endParaRPr lang="en-US" dirty="0" smtClean="0"/>
          </a:p>
          <a:p>
            <a:pPr>
              <a:buNone/>
            </a:pPr>
            <a:r>
              <a:rPr lang="en-US" dirty="0" smtClean="0"/>
              <a:t>    Predict the dropout percentage of college based on different parameters such as current and previous marks, historical records of previous dropout.</a:t>
            </a:r>
          </a:p>
          <a:p>
            <a:pPr>
              <a:buNone/>
            </a:pPr>
            <a:r>
              <a:rPr lang="en-US" dirty="0" smtClean="0"/>
              <a:t> </a:t>
            </a:r>
          </a:p>
          <a:p>
            <a:pPr>
              <a:buNone/>
            </a:pPr>
            <a:r>
              <a:rPr lang="en-US" dirty="0" smtClean="0"/>
              <a:t>    </a:t>
            </a:r>
            <a:r>
              <a:rPr lang="en-US" u="sng" dirty="0" smtClean="0">
                <a:solidFill>
                  <a:srgbClr val="FF0000"/>
                </a:solidFill>
              </a:rPr>
              <a:t>SUBJECTS</a:t>
            </a:r>
            <a:r>
              <a:rPr lang="en-US" dirty="0" smtClean="0">
                <a:solidFill>
                  <a:srgbClr val="FF0000"/>
                </a:solidFill>
              </a:rPr>
              <a:t> </a:t>
            </a:r>
            <a:r>
              <a:rPr lang="en-US" u="sng" dirty="0" smtClean="0">
                <a:solidFill>
                  <a:srgbClr val="FF0000"/>
                </a:solidFill>
              </a:rPr>
              <a:t>COVERED</a:t>
            </a:r>
            <a:r>
              <a:rPr lang="en-US" dirty="0" smtClean="0">
                <a:solidFill>
                  <a:srgbClr val="FF0000"/>
                </a:solidFill>
              </a:rPr>
              <a:t>:</a:t>
            </a:r>
          </a:p>
          <a:p>
            <a:pPr marL="514350" indent="-514350">
              <a:buFont typeface="+mj-lt"/>
              <a:buAutoNum type="arabicPeriod"/>
            </a:pPr>
            <a:r>
              <a:rPr lang="en-US" dirty="0" smtClean="0"/>
              <a:t>Java programming</a:t>
            </a:r>
          </a:p>
          <a:p>
            <a:pPr marL="514350" indent="-514350">
              <a:buFont typeface="+mj-lt"/>
              <a:buAutoNum type="arabicPeriod"/>
            </a:pPr>
            <a:r>
              <a:rPr lang="en-US" dirty="0" smtClean="0"/>
              <a:t>Database Management System</a:t>
            </a:r>
          </a:p>
          <a:p>
            <a:pPr marL="514350" indent="-514350">
              <a:buFont typeface="+mj-lt"/>
              <a:buAutoNum type="arabicPeriod"/>
            </a:pPr>
            <a:r>
              <a:rPr lang="en-US" dirty="0" smtClean="0"/>
              <a:t>Data Structures and Analysis</a:t>
            </a:r>
          </a:p>
          <a:p>
            <a:pPr marL="514350" indent="-514350">
              <a:buFont typeface="+mj-lt"/>
              <a:buAutoNum type="arabicPeriod"/>
            </a:pPr>
            <a:r>
              <a:rPr lang="en-US" dirty="0" smtClean="0"/>
              <a:t>Applied Mathematics III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INTRODUCTION</a:t>
            </a:r>
            <a:endParaRPr lang="en-US" u="sng" dirty="0"/>
          </a:p>
        </p:txBody>
      </p:sp>
      <p:sp>
        <p:nvSpPr>
          <p:cNvPr id="3" name="Content Placeholder 2"/>
          <p:cNvSpPr>
            <a:spLocks noGrp="1"/>
          </p:cNvSpPr>
          <p:nvPr>
            <p:ph idx="1"/>
          </p:nvPr>
        </p:nvSpPr>
        <p:spPr/>
        <p:txBody>
          <a:bodyPr/>
          <a:lstStyle/>
          <a:p>
            <a:pPr>
              <a:buNone/>
            </a:pPr>
            <a:r>
              <a:rPr lang="en-US" dirty="0" smtClean="0"/>
              <a:t>   The monitoring and support of the college students is a topic that is considered very important at many educational institutions. At some of the faculties yearly student enrollment for a bachelor program or for the continuity of a specific course can be lower than desired, and when coupled with a high drop out rate the need in effective approaches for predicting student drop out as well as identifying the factors affecting it speaks for itself.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p:nvPr/>
        </p:nvSpPr>
        <p:spPr>
          <a:xfrm>
            <a:off x="0" y="1140750"/>
            <a:ext cx="9144000" cy="45765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lvl="0" rtl="0">
              <a:spcBef>
                <a:spcPts val="0"/>
              </a:spcBef>
              <a:buNone/>
            </a:pPr>
            <a:endParaRPr/>
          </a:p>
          <a:p>
            <a:pPr lvl="0" rtl="0">
              <a:spcBef>
                <a:spcPts val="0"/>
              </a:spcBef>
              <a:buNone/>
            </a:pPr>
            <a:r>
              <a:rPr lang="en-US" b="1" u="sng">
                <a:solidFill>
                  <a:srgbClr val="FF0000"/>
                </a:solidFill>
              </a:rPr>
              <a:t>METHODOLOGY</a:t>
            </a:r>
            <a:r>
              <a:rPr lang="en-US"/>
              <a:t> :- </a:t>
            </a:r>
          </a:p>
          <a:p>
            <a:pPr lvl="0" rtl="0">
              <a:spcBef>
                <a:spcPts val="0"/>
              </a:spcBef>
              <a:buNone/>
            </a:pPr>
            <a:r>
              <a:rPr lang="en-US"/>
              <a:t>Created a database using mysql</a:t>
            </a:r>
          </a:p>
          <a:p>
            <a:pPr lvl="0" rtl="0">
              <a:spcBef>
                <a:spcPts val="0"/>
              </a:spcBef>
              <a:buNone/>
            </a:pPr>
            <a:r>
              <a:rPr lang="en-US"/>
              <a:t>Performed the program using JavaSwing</a:t>
            </a:r>
          </a:p>
          <a:p>
            <a:pPr lvl="0" rtl="0">
              <a:spcBef>
                <a:spcPts val="0"/>
              </a:spcBef>
              <a:buNone/>
            </a:pPr>
            <a:r>
              <a:rPr lang="en-US"/>
              <a:t>Connected the database and javacode using JDBC Connectivity</a:t>
            </a:r>
          </a:p>
          <a:p>
            <a:pPr lvl="0" rtl="0">
              <a:spcBef>
                <a:spcPts val="0"/>
              </a:spcBef>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body" idx="1"/>
          </p:nvPr>
        </p:nvSpPr>
        <p:spPr>
          <a:xfrm>
            <a:off x="457200" y="685800"/>
            <a:ext cx="8229600" cy="5638800"/>
          </a:xfrm>
          <a:prstGeom prst="rect">
            <a:avLst/>
          </a:prstGeom>
          <a:noFill/>
          <a:ln>
            <a:noFill/>
          </a:ln>
        </p:spPr>
        <p:txBody>
          <a:bodyPr wrap="square" lIns="91425" tIns="45700" rIns="91425" bIns="45700" anchor="t" anchorCtr="0">
            <a:normAutofit/>
          </a:bodyPr>
          <a:lstStyle/>
          <a:p>
            <a:pPr marL="274320" lvl="0" indent="-274320" algn="l" rtl="0">
              <a:spcBef>
                <a:spcPts val="0"/>
              </a:spcBef>
              <a:spcAft>
                <a:spcPts val="0"/>
              </a:spcAft>
              <a:buSzPct val="25000"/>
              <a:buNone/>
            </a:pPr>
            <a:r>
              <a:rPr lang="en-US" u="sng">
                <a:solidFill>
                  <a:srgbClr val="FF0000"/>
                </a:solidFill>
              </a:rPr>
              <a:t>SCOPE:</a:t>
            </a:r>
          </a:p>
          <a:p>
            <a:pPr marL="274320" lvl="0" indent="-274320" algn="l" rtl="0">
              <a:spcBef>
                <a:spcPts val="520"/>
              </a:spcBef>
              <a:spcAft>
                <a:spcPts val="0"/>
              </a:spcAft>
              <a:buSzPct val="25000"/>
              <a:buNone/>
            </a:pPr>
            <a:r>
              <a:rPr lang="en-US">
                <a:solidFill>
                  <a:srgbClr val="000000"/>
                </a:solidFill>
              </a:rPr>
              <a:t>The use of our project in future or near future is that this prediction algorithm(using AI or machine learning) can be used to predict  every other relatable attribute regarding studies, extra curricular activities, academics of a child pursuing education to know whether he/she is successfully going to pursue his/her education through distinction or below distinction.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lgn="ctr">
              <a:buNone/>
            </a:pPr>
            <a:r>
              <a:rPr lang="en-US" u="sng" dirty="0" smtClean="0">
                <a:solidFill>
                  <a:srgbClr val="FF0000"/>
                </a:solidFill>
              </a:rPr>
              <a:t>HARDWARE AND SOFTWARE </a:t>
            </a:r>
          </a:p>
          <a:p>
            <a:pPr algn="ctr">
              <a:buNone/>
            </a:pPr>
            <a:r>
              <a:rPr lang="en-US" u="sng" dirty="0" smtClean="0">
                <a:solidFill>
                  <a:srgbClr val="FF0000"/>
                </a:solidFill>
              </a:rPr>
              <a:t>SPECIFICATIONS</a:t>
            </a:r>
          </a:p>
          <a:p>
            <a:pPr algn="ctr">
              <a:buNone/>
            </a:pPr>
            <a:endParaRPr lang="en-US" u="sng" dirty="0" smtClean="0">
              <a:solidFill>
                <a:srgbClr val="FF0000"/>
              </a:solidFill>
            </a:endParaRPr>
          </a:p>
          <a:p>
            <a:pPr algn="ctr">
              <a:buNone/>
            </a:pPr>
            <a:endParaRPr lang="en-US" u="sng"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solidFill>
                  <a:srgbClr val="FF0000"/>
                </a:solidFill>
              </a:rPr>
              <a:t>JAVA</a:t>
            </a:r>
            <a:endParaRPr lang="en-US" u="sng" dirty="0">
              <a:solidFill>
                <a:srgbClr val="FF0000"/>
              </a:solidFill>
            </a:endParaRPr>
          </a:p>
        </p:txBody>
      </p:sp>
      <p:sp>
        <p:nvSpPr>
          <p:cNvPr id="3" name="Content Placeholder 2"/>
          <p:cNvSpPr>
            <a:spLocks noGrp="1"/>
          </p:cNvSpPr>
          <p:nvPr>
            <p:ph idx="1"/>
          </p:nvPr>
        </p:nvSpPr>
        <p:spPr/>
        <p:txBody>
          <a:bodyPr>
            <a:normAutofit/>
          </a:bodyPr>
          <a:lstStyle/>
          <a:p>
            <a:pPr>
              <a:buNone/>
            </a:pPr>
            <a:r>
              <a:rPr lang="en-US" b="1" dirty="0" smtClean="0"/>
              <a:t>    Java</a:t>
            </a:r>
            <a:r>
              <a:rPr lang="en-US" dirty="0" smtClean="0"/>
              <a:t> is a general-purpose computer programming language that is concurrent, class-based, object-oriented. A compiled Java code can run on all platforms that support Java without the need for recompilation.</a:t>
            </a:r>
            <a:r>
              <a:rPr lang="en-US" baseline="30000" dirty="0" smtClean="0"/>
              <a:t>[ </a:t>
            </a:r>
            <a:r>
              <a:rPr lang="en-US" dirty="0" smtClean="0"/>
              <a:t>Java applications are typically compiled to byte code that can run on any Java virtual machine (JVM) regardless of computer architecture. As of 2016, Java is one of the most popular programming languages in use.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u="sng" dirty="0" smtClean="0">
                <a:solidFill>
                  <a:srgbClr val="FF0000"/>
                </a:solidFill>
              </a:rPr>
              <a:t>DATA STRUCTURES</a:t>
            </a:r>
            <a:endParaRPr lang="en-US" u="sng" dirty="0">
              <a:solidFill>
                <a:srgbClr val="FF0000"/>
              </a:solidFill>
            </a:endParaRPr>
          </a:p>
        </p:txBody>
      </p:sp>
      <p:sp>
        <p:nvSpPr>
          <p:cNvPr id="3" name="Content Placeholder 2"/>
          <p:cNvSpPr>
            <a:spLocks noGrp="1"/>
          </p:cNvSpPr>
          <p:nvPr>
            <p:ph idx="1"/>
          </p:nvPr>
        </p:nvSpPr>
        <p:spPr>
          <a:xfrm>
            <a:off x="457200" y="1905000"/>
            <a:ext cx="8229600" cy="4389120"/>
          </a:xfrm>
        </p:spPr>
        <p:txBody>
          <a:bodyPr>
            <a:normAutofit lnSpcReduction="10000"/>
          </a:bodyPr>
          <a:lstStyle/>
          <a:p>
            <a:pPr>
              <a:buNone/>
            </a:pPr>
            <a:r>
              <a:rPr lang="en-US" dirty="0" smtClean="0"/>
              <a:t>   Data structures are generally based on the ability of a computer to fetch and store data at any place in its memory, specified by a pointer, representing a memory address, that can be itself stored in memory and manipulated by the program. Thus, the array and record data structures are based on computing the addresses of data items with arithmetic operations; while the linked data structures are based on storing addresses of data items within the structure itself. Many data structures use both principles, sometimes combined in non-trivial ways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u="sng" dirty="0" smtClean="0">
                <a:solidFill>
                  <a:srgbClr val="FF0000"/>
                </a:solidFill>
              </a:rPr>
              <a:t>DATABASE MANAGEMENT SYSTEM</a:t>
            </a:r>
            <a:endParaRPr lang="en-US" u="sng" dirty="0">
              <a:solidFill>
                <a:srgbClr val="FF0000"/>
              </a:solidFill>
            </a:endParaRPr>
          </a:p>
        </p:txBody>
      </p:sp>
      <p:sp>
        <p:nvSpPr>
          <p:cNvPr id="3" name="Content Placeholder 2"/>
          <p:cNvSpPr>
            <a:spLocks noGrp="1"/>
          </p:cNvSpPr>
          <p:nvPr>
            <p:ph idx="1"/>
          </p:nvPr>
        </p:nvSpPr>
        <p:spPr/>
        <p:txBody>
          <a:bodyPr/>
          <a:lstStyle/>
          <a:p>
            <a:r>
              <a:rPr lang="en-US" dirty="0" smtClean="0"/>
              <a:t>A DBMS makes it possible for end users to create, read, update and delete data in a database. The DBMS essentially serves as an interface between the database and end users or application</a:t>
            </a:r>
            <a:r>
              <a:rPr lang="en-US" u="sng" dirty="0" smtClean="0"/>
              <a:t> </a:t>
            </a:r>
            <a:r>
              <a:rPr lang="en-US" dirty="0" smtClean="0"/>
              <a:t>programs, ensuring that data is consistently organized and remains easily accessible.</a:t>
            </a:r>
          </a:p>
          <a:p>
            <a:r>
              <a:rPr lang="en-US" dirty="0" smtClean="0"/>
              <a:t>The DBMS manages three important things: the data, the database engine that allows data to be accessed, locked and modified and the database schema, which defines the database’s logical structure</a:t>
            </a:r>
          </a:p>
          <a:p>
            <a:pPr>
              <a:buNone/>
            </a:pPr>
            <a:endParaRPr lang="en-US" dirty="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365</Words>
  <Application>Microsoft Office PowerPoint</Application>
  <PresentationFormat>On-screen Show (4:3)</PresentationFormat>
  <Paragraphs>41</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Constantia</vt:lpstr>
      <vt:lpstr>Wingdings 2</vt:lpstr>
      <vt:lpstr>Flow</vt:lpstr>
      <vt:lpstr>COLLEGE DROPOUT PREDICTION      ALGORITHM</vt:lpstr>
      <vt:lpstr>PROBLEM STATEMENT</vt:lpstr>
      <vt:lpstr>INTRODUCTION</vt:lpstr>
      <vt:lpstr>PowerPoint Presentation</vt:lpstr>
      <vt:lpstr>PowerPoint Presentation</vt:lpstr>
      <vt:lpstr>PowerPoint Presentation</vt:lpstr>
      <vt:lpstr>JAVA</vt:lpstr>
      <vt:lpstr>DATA STRUCTURES</vt:lpstr>
      <vt:lpstr>DATABASE MANAGEMENT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DROPOUT PREDICTION      ALGORITHM</dc:title>
  <cp:lastModifiedBy>MANISH DIXIT</cp:lastModifiedBy>
  <cp:revision>3</cp:revision>
  <dcterms:modified xsi:type="dcterms:W3CDTF">2017-10-07T08:08:55Z</dcterms:modified>
</cp:coreProperties>
</file>