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a:srgbClr val="000000"/>
    <a:srgbClr val="C41308"/>
    <a:srgbClr val="DC4D3A"/>
    <a:srgbClr val="B1251C"/>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74"/>
  </p:normalViewPr>
  <p:slideViewPr>
    <p:cSldViewPr snapToObjects="1">
      <p:cViewPr varScale="1">
        <p:scale>
          <a:sx n="17" d="100"/>
          <a:sy n="17" d="100"/>
        </p:scale>
        <p:origin x="1781" y="11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Sheet1!$B$1</c:f>
              <c:strCache>
                <c:ptCount val="1"/>
                <c:pt idx="0">
                  <c:v>Land</c:v>
                </c:pt>
              </c:strCache>
            </c:strRef>
          </c:tx>
          <c:spPr>
            <a:solidFill>
              <a:schemeClr val="accent5">
                <a:shade val="76000"/>
              </a:schemeClr>
            </a:solidFill>
            <a:ln>
              <a:noFill/>
            </a:ln>
            <a:effectLst/>
          </c:spPr>
          <c:invertIfNegative val="0"/>
          <c:cat>
            <c:strRef>
              <c:f>Sheet1!$A$2:$A$11</c:f>
              <c:strCache>
                <c:ptCount val="10"/>
                <c:pt idx="0">
                  <c:v>Linear Regression</c:v>
                </c:pt>
                <c:pt idx="1">
                  <c:v>Polynomial Regression D1</c:v>
                </c:pt>
                <c:pt idx="2">
                  <c:v>Polynomial Regression D2</c:v>
                </c:pt>
                <c:pt idx="3">
                  <c:v>Polynomial Regression D3</c:v>
                </c:pt>
                <c:pt idx="4">
                  <c:v>Polynomial Regression D4</c:v>
                </c:pt>
                <c:pt idx="5">
                  <c:v>Random Forest</c:v>
                </c:pt>
                <c:pt idx="6">
                  <c:v>Gradient Boosting</c:v>
                </c:pt>
                <c:pt idx="7">
                  <c:v>SVM</c:v>
                </c:pt>
                <c:pt idx="8">
                  <c:v>KNN</c:v>
                </c:pt>
                <c:pt idx="9">
                  <c:v>XGBoost</c:v>
                </c:pt>
              </c:strCache>
            </c:strRef>
          </c:cat>
          <c:val>
            <c:numRef>
              <c:f>Sheet1!$B$2:$B$11</c:f>
              <c:numCache>
                <c:formatCode>General</c:formatCode>
                <c:ptCount val="10"/>
                <c:pt idx="0">
                  <c:v>0.76519999999999999</c:v>
                </c:pt>
                <c:pt idx="1">
                  <c:v>0.76519999999999999</c:v>
                </c:pt>
                <c:pt idx="2">
                  <c:v>0.76519999999999999</c:v>
                </c:pt>
                <c:pt idx="3">
                  <c:v>0.7651</c:v>
                </c:pt>
                <c:pt idx="4">
                  <c:v>0.76500000000000001</c:v>
                </c:pt>
                <c:pt idx="5">
                  <c:v>0.84009999999999996</c:v>
                </c:pt>
                <c:pt idx="6">
                  <c:v>0.69869999999999999</c:v>
                </c:pt>
                <c:pt idx="7">
                  <c:v>0.5665</c:v>
                </c:pt>
                <c:pt idx="8">
                  <c:v>0.75880000000000003</c:v>
                </c:pt>
                <c:pt idx="9">
                  <c:v>1.9900000000000001E-2</c:v>
                </c:pt>
              </c:numCache>
            </c:numRef>
          </c:val>
          <c:extLst>
            <c:ext xmlns:c16="http://schemas.microsoft.com/office/drawing/2014/chart" uri="{C3380CC4-5D6E-409C-BE32-E72D297353CC}">
              <c16:uniqueId val="{00000000-58E6-4E17-8291-112DE5AA7F1F}"/>
            </c:ext>
          </c:extLst>
        </c:ser>
        <c:ser>
          <c:idx val="1"/>
          <c:order val="1"/>
          <c:tx>
            <c:strRef>
              <c:f>Sheet1!$C$1</c:f>
              <c:strCache>
                <c:ptCount val="1"/>
                <c:pt idx="0">
                  <c:v>Water</c:v>
                </c:pt>
              </c:strCache>
            </c:strRef>
          </c:tx>
          <c:spPr>
            <a:solidFill>
              <a:schemeClr val="accent5">
                <a:tint val="77000"/>
              </a:schemeClr>
            </a:solidFill>
            <a:ln>
              <a:noFill/>
            </a:ln>
            <a:effectLst/>
          </c:spPr>
          <c:invertIfNegative val="0"/>
          <c:cat>
            <c:strRef>
              <c:f>Sheet1!$A$2:$A$11</c:f>
              <c:strCache>
                <c:ptCount val="10"/>
                <c:pt idx="0">
                  <c:v>Linear Regression</c:v>
                </c:pt>
                <c:pt idx="1">
                  <c:v>Polynomial Regression D1</c:v>
                </c:pt>
                <c:pt idx="2">
                  <c:v>Polynomial Regression D2</c:v>
                </c:pt>
                <c:pt idx="3">
                  <c:v>Polynomial Regression D3</c:v>
                </c:pt>
                <c:pt idx="4">
                  <c:v>Polynomial Regression D4</c:v>
                </c:pt>
                <c:pt idx="5">
                  <c:v>Random Forest</c:v>
                </c:pt>
                <c:pt idx="6">
                  <c:v>Gradient Boosting</c:v>
                </c:pt>
                <c:pt idx="7">
                  <c:v>SVM</c:v>
                </c:pt>
                <c:pt idx="8">
                  <c:v>KNN</c:v>
                </c:pt>
                <c:pt idx="9">
                  <c:v>XGBoost</c:v>
                </c:pt>
              </c:strCache>
            </c:strRef>
          </c:cat>
          <c:val>
            <c:numRef>
              <c:f>Sheet1!$C$2:$C$11</c:f>
              <c:numCache>
                <c:formatCode>General</c:formatCode>
                <c:ptCount val="10"/>
                <c:pt idx="0">
                  <c:v>0.75039999999999996</c:v>
                </c:pt>
                <c:pt idx="1">
                  <c:v>0.75039999999999996</c:v>
                </c:pt>
                <c:pt idx="2">
                  <c:v>0.75029999999999997</c:v>
                </c:pt>
                <c:pt idx="3">
                  <c:v>0.75009999999999999</c:v>
                </c:pt>
                <c:pt idx="4">
                  <c:v>0.75</c:v>
                </c:pt>
                <c:pt idx="5">
                  <c:v>0.92249999999999999</c:v>
                </c:pt>
                <c:pt idx="6">
                  <c:v>0.88739999999999997</c:v>
                </c:pt>
                <c:pt idx="7">
                  <c:v>0.50360000000000005</c:v>
                </c:pt>
                <c:pt idx="8">
                  <c:v>0.7238</c:v>
                </c:pt>
                <c:pt idx="9">
                  <c:v>0.17549999999999999</c:v>
                </c:pt>
              </c:numCache>
            </c:numRef>
          </c:val>
          <c:extLst>
            <c:ext xmlns:c16="http://schemas.microsoft.com/office/drawing/2014/chart" uri="{C3380CC4-5D6E-409C-BE32-E72D297353CC}">
              <c16:uniqueId val="{00000001-58E6-4E17-8291-112DE5AA7F1F}"/>
            </c:ext>
          </c:extLst>
        </c:ser>
        <c:dLbls>
          <c:showLegendKey val="0"/>
          <c:showVal val="0"/>
          <c:showCatName val="0"/>
          <c:showSerName val="0"/>
          <c:showPercent val="0"/>
          <c:showBubbleSize val="0"/>
        </c:dLbls>
        <c:gapWidth val="219"/>
        <c:overlap val="-27"/>
        <c:axId val="834151504"/>
        <c:axId val="834148624"/>
      </c:barChart>
      <c:catAx>
        <c:axId val="83415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148624"/>
        <c:crosses val="autoZero"/>
        <c:auto val="1"/>
        <c:lblAlgn val="ctr"/>
        <c:lblOffset val="100"/>
        <c:noMultiLvlLbl val="0"/>
      </c:catAx>
      <c:valAx>
        <c:axId val="83414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151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Land</c:v>
                </c:pt>
              </c:strCache>
            </c:strRef>
          </c:tx>
          <c:spPr>
            <a:solidFill>
              <a:schemeClr val="accent6"/>
            </a:solidFill>
            <a:ln>
              <a:noFill/>
            </a:ln>
            <a:effectLst/>
          </c:spPr>
          <c:invertIfNegative val="0"/>
          <c:cat>
            <c:strRef>
              <c:f>Sheet1!$A$2:$A$11</c:f>
              <c:strCache>
                <c:ptCount val="10"/>
                <c:pt idx="0">
                  <c:v>Linear Regression</c:v>
                </c:pt>
                <c:pt idx="1">
                  <c:v>Polynomial Regression D1</c:v>
                </c:pt>
                <c:pt idx="2">
                  <c:v>Polynomial Regression D2</c:v>
                </c:pt>
                <c:pt idx="3">
                  <c:v>Polynomial Regression D3</c:v>
                </c:pt>
                <c:pt idx="4">
                  <c:v>Polynomial Regression D4</c:v>
                </c:pt>
                <c:pt idx="5">
                  <c:v>Random Forest</c:v>
                </c:pt>
                <c:pt idx="6">
                  <c:v>Gradient Boosting</c:v>
                </c:pt>
                <c:pt idx="7">
                  <c:v>SVM</c:v>
                </c:pt>
                <c:pt idx="8">
                  <c:v>KNN</c:v>
                </c:pt>
                <c:pt idx="9">
                  <c:v>XGBoost</c:v>
                </c:pt>
              </c:strCache>
            </c:strRef>
          </c:cat>
          <c:val>
            <c:numRef>
              <c:f>Sheet1!$B$2:$B$11</c:f>
              <c:numCache>
                <c:formatCode>General</c:formatCode>
                <c:ptCount val="10"/>
                <c:pt idx="0">
                  <c:v>19853.478299999999</c:v>
                </c:pt>
                <c:pt idx="1">
                  <c:v>19853.478500000001</c:v>
                </c:pt>
                <c:pt idx="2">
                  <c:v>19853.812900000001</c:v>
                </c:pt>
                <c:pt idx="3">
                  <c:v>19854.151999999998</c:v>
                </c:pt>
                <c:pt idx="4">
                  <c:v>19854.4954</c:v>
                </c:pt>
                <c:pt idx="5">
                  <c:v>19483.920099999999</c:v>
                </c:pt>
                <c:pt idx="6">
                  <c:v>20165.063399999999</c:v>
                </c:pt>
                <c:pt idx="7">
                  <c:v>20744.869699999999</c:v>
                </c:pt>
                <c:pt idx="8">
                  <c:v>19884.383699999998</c:v>
                </c:pt>
                <c:pt idx="9">
                  <c:v>22863.8135</c:v>
                </c:pt>
              </c:numCache>
            </c:numRef>
          </c:val>
          <c:extLst>
            <c:ext xmlns:c16="http://schemas.microsoft.com/office/drawing/2014/chart" uri="{C3380CC4-5D6E-409C-BE32-E72D297353CC}">
              <c16:uniqueId val="{00000000-C5E3-4F37-8319-6EEA175EF37E}"/>
            </c:ext>
          </c:extLst>
        </c:ser>
        <c:ser>
          <c:idx val="1"/>
          <c:order val="1"/>
          <c:tx>
            <c:strRef>
              <c:f>Sheet1!$C$1</c:f>
              <c:strCache>
                <c:ptCount val="1"/>
                <c:pt idx="0">
                  <c:v>Water</c:v>
                </c:pt>
              </c:strCache>
            </c:strRef>
          </c:tx>
          <c:spPr>
            <a:solidFill>
              <a:schemeClr val="accent5"/>
            </a:solidFill>
            <a:ln>
              <a:noFill/>
            </a:ln>
            <a:effectLst/>
          </c:spPr>
          <c:invertIfNegative val="0"/>
          <c:cat>
            <c:strRef>
              <c:f>Sheet1!$A$2:$A$11</c:f>
              <c:strCache>
                <c:ptCount val="10"/>
                <c:pt idx="0">
                  <c:v>Linear Regression</c:v>
                </c:pt>
                <c:pt idx="1">
                  <c:v>Polynomial Regression D1</c:v>
                </c:pt>
                <c:pt idx="2">
                  <c:v>Polynomial Regression D2</c:v>
                </c:pt>
                <c:pt idx="3">
                  <c:v>Polynomial Regression D3</c:v>
                </c:pt>
                <c:pt idx="4">
                  <c:v>Polynomial Regression D4</c:v>
                </c:pt>
                <c:pt idx="5">
                  <c:v>Random Forest</c:v>
                </c:pt>
                <c:pt idx="6">
                  <c:v>Gradient Boosting</c:v>
                </c:pt>
                <c:pt idx="7">
                  <c:v>SVM</c:v>
                </c:pt>
                <c:pt idx="8">
                  <c:v>KNN</c:v>
                </c:pt>
                <c:pt idx="9">
                  <c:v>XGBoost</c:v>
                </c:pt>
              </c:strCache>
            </c:strRef>
          </c:cat>
          <c:val>
            <c:numRef>
              <c:f>Sheet1!$C$2:$C$11</c:f>
              <c:numCache>
                <c:formatCode>General</c:formatCode>
                <c:ptCount val="10"/>
                <c:pt idx="0">
                  <c:v>20101.488000000001</c:v>
                </c:pt>
                <c:pt idx="1">
                  <c:v>20101.488499999999</c:v>
                </c:pt>
                <c:pt idx="2">
                  <c:v>20102.094300000001</c:v>
                </c:pt>
                <c:pt idx="3">
                  <c:v>20102.7065</c:v>
                </c:pt>
                <c:pt idx="4">
                  <c:v>20103.324499999999</c:v>
                </c:pt>
                <c:pt idx="5">
                  <c:v>19221.368200000001</c:v>
                </c:pt>
                <c:pt idx="6">
                  <c:v>19410.7477</c:v>
                </c:pt>
                <c:pt idx="7">
                  <c:v>21191.242200000001</c:v>
                </c:pt>
                <c:pt idx="8">
                  <c:v>20227.786599999999</c:v>
                </c:pt>
                <c:pt idx="9">
                  <c:v>23544.8472</c:v>
                </c:pt>
              </c:numCache>
            </c:numRef>
          </c:val>
          <c:extLst>
            <c:ext xmlns:c16="http://schemas.microsoft.com/office/drawing/2014/chart" uri="{C3380CC4-5D6E-409C-BE32-E72D297353CC}">
              <c16:uniqueId val="{00000001-C5E3-4F37-8319-6EEA175EF37E}"/>
            </c:ext>
          </c:extLst>
        </c:ser>
        <c:dLbls>
          <c:showLegendKey val="0"/>
          <c:showVal val="0"/>
          <c:showCatName val="0"/>
          <c:showSerName val="0"/>
          <c:showPercent val="0"/>
          <c:showBubbleSize val="0"/>
        </c:dLbls>
        <c:gapWidth val="219"/>
        <c:overlap val="-27"/>
        <c:axId val="834151504"/>
        <c:axId val="834148624"/>
      </c:barChart>
      <c:catAx>
        <c:axId val="83415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148624"/>
        <c:crosses val="autoZero"/>
        <c:auto val="1"/>
        <c:lblAlgn val="ctr"/>
        <c:lblOffset val="100"/>
        <c:noMultiLvlLbl val="0"/>
      </c:catAx>
      <c:valAx>
        <c:axId val="83414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151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5/4/2024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5/4/2024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5/4/2024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5/4/2024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5/4/2024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5/4/2024</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5/4/2024</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5/4/2024</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5/4/2024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5/4/2024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png"/><Relationship Id="rId7" Type="http://schemas.openxmlformats.org/officeDocument/2006/relationships/chart" Target="../charts/chart1.xml"/><Relationship Id="rId2" Type="http://schemas.openxmlformats.org/officeDocument/2006/relationships/hyperlink" Target="https://earthexplorer.usgs.gov/"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91"/>
          <p:cNvSpPr txBox="1">
            <a:spLocks noChangeArrowheads="1"/>
          </p:cNvSpPr>
          <p:nvPr/>
        </p:nvSpPr>
        <p:spPr bwMode="auto">
          <a:xfrm>
            <a:off x="391295" y="2858354"/>
            <a:ext cx="41605200"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IN" sz="4500" b="1" dirty="0">
                <a:latin typeface="Cambria" panose="02040503050406030204" pitchFamily="18" charset="0"/>
                <a:ea typeface="Cambria" panose="02040503050406030204" pitchFamily="18" charset="0"/>
              </a:rPr>
              <a:t>PROJECT TITLE: Demographic Location Surface Water Mapping   </a:t>
            </a:r>
            <a:endParaRPr lang="en-US" sz="4500" b="1" dirty="0">
              <a:latin typeface="Cambria" panose="02040503050406030204" pitchFamily="18" charset="0"/>
              <a:ea typeface="Cambria" panose="02040503050406030204" pitchFamily="18" charset="0"/>
            </a:endParaRPr>
          </a:p>
        </p:txBody>
      </p:sp>
      <p:sp>
        <p:nvSpPr>
          <p:cNvPr id="15363" name="Rectangle 35"/>
          <p:cNvSpPr>
            <a:spLocks noChangeArrowheads="1"/>
          </p:cNvSpPr>
          <p:nvPr/>
        </p:nvSpPr>
        <p:spPr bwMode="auto">
          <a:xfrm>
            <a:off x="26233539" y="4555849"/>
            <a:ext cx="17375480" cy="48444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latin typeface="Cambria" panose="02040503050406030204" pitchFamily="18" charset="0"/>
                <a:ea typeface="Cambria" panose="02040503050406030204" pitchFamily="18" charset="0"/>
              </a:rPr>
              <a:t>DATASET</a:t>
            </a:r>
            <a:endParaRPr lang="en-GB" sz="4000" b="1" dirty="0">
              <a:solidFill>
                <a:srgbClr val="131F33"/>
              </a:solidFill>
              <a:latin typeface="Cambria" panose="02040503050406030204" pitchFamily="18" charset="0"/>
              <a:ea typeface="Cambria" panose="02040503050406030204" pitchFamily="18" charset="0"/>
            </a:endParaRPr>
          </a:p>
          <a:p>
            <a:endParaRPr lang="en-US" sz="4000" dirty="0">
              <a:solidFill>
                <a:srgbClr val="FF0000"/>
              </a:solidFill>
              <a:latin typeface="Cambria" panose="02040503050406030204" pitchFamily="18" charset="0"/>
              <a:ea typeface="Cambria" panose="02040503050406030204" pitchFamily="18" charset="0"/>
            </a:endParaRPr>
          </a:p>
          <a:p>
            <a:pPr lvl="0" algn="just">
              <a:lnSpc>
                <a:spcPct val="150000"/>
              </a:lnSpc>
            </a:pPr>
            <a:r>
              <a:rPr lang="en-US" sz="2400" b="1" dirty="0">
                <a:solidFill>
                  <a:srgbClr val="0C0C0C"/>
                </a:solidFill>
                <a:latin typeface="Cambria" panose="02040503050406030204" pitchFamily="18" charset="0"/>
                <a:ea typeface="Cambria" panose="02040503050406030204" pitchFamily="18" charset="0"/>
              </a:rPr>
              <a:t>Source: </a:t>
            </a:r>
            <a:r>
              <a:rPr lang="en-US" sz="2400" dirty="0">
                <a:effectLst/>
                <a:latin typeface="Cambria" panose="02040503050406030204" pitchFamily="18" charset="0"/>
                <a:ea typeface="MS Mincho" panose="02020609040205080304" pitchFamily="49" charset="-128"/>
                <a:cs typeface="Times New Roman" panose="02020603050405020304" pitchFamily="18" charset="0"/>
                <a:hlinkClick r:id="rId2"/>
              </a:rPr>
              <a:t>https://earthexplorer.usgs.gov/</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p>
            <a:r>
              <a:rPr lang="en-US" sz="2400" b="1" dirty="0">
                <a:solidFill>
                  <a:srgbClr val="0C0C0C"/>
                </a:solidFill>
                <a:latin typeface="Cambria" panose="02040503050406030204" pitchFamily="18" charset="0"/>
                <a:ea typeface="Cambria" panose="02040503050406030204" pitchFamily="18" charset="0"/>
              </a:rPr>
              <a:t>Size: </a:t>
            </a:r>
            <a:r>
              <a:rPr lang="en-US" sz="2400" dirty="0">
                <a:solidFill>
                  <a:srgbClr val="0C0C0C"/>
                </a:solidFill>
                <a:latin typeface="Cambria" panose="02040503050406030204" pitchFamily="18" charset="0"/>
                <a:ea typeface="Cambria" panose="02040503050406030204" pitchFamily="18" charset="0"/>
              </a:rPr>
              <a:t>93.3 GB</a:t>
            </a:r>
          </a:p>
          <a:p>
            <a:r>
              <a:rPr lang="en-US" sz="2400" b="1" dirty="0">
                <a:solidFill>
                  <a:srgbClr val="0C0C0C"/>
                </a:solidFill>
                <a:latin typeface="Cambria" panose="02040503050406030204" pitchFamily="18" charset="0"/>
                <a:ea typeface="Cambria" panose="02040503050406030204" pitchFamily="18" charset="0"/>
              </a:rPr>
              <a:t>Temporal Coverage: </a:t>
            </a:r>
            <a:r>
              <a:rPr lang="en-US" sz="2400" dirty="0">
                <a:solidFill>
                  <a:srgbClr val="0C0C0C"/>
                </a:solidFill>
                <a:latin typeface="Cambria" panose="02040503050406030204" pitchFamily="18" charset="0"/>
                <a:ea typeface="Cambria" panose="02040503050406030204" pitchFamily="18" charset="0"/>
              </a:rPr>
              <a:t>From January 2014 to December 2023 </a:t>
            </a:r>
          </a:p>
          <a:p>
            <a:pPr lvl="0" algn="just"/>
            <a:r>
              <a:rPr lang="en-US" sz="2400" b="1" dirty="0">
                <a:effectLst/>
                <a:latin typeface="Cambria" panose="02040503050406030204" pitchFamily="18" charset="0"/>
                <a:ea typeface="MS Mincho" panose="02020609040205080304" pitchFamily="49" charset="-128"/>
                <a:cs typeface="Times New Roman" panose="02020603050405020304" pitchFamily="18" charset="0"/>
              </a:rPr>
              <a:t>Spatial Coverage: </a:t>
            </a:r>
            <a:r>
              <a:rPr lang="en-US" sz="2400" dirty="0">
                <a:effectLst/>
                <a:latin typeface="Cambria" panose="02040503050406030204" pitchFamily="18" charset="0"/>
                <a:ea typeface="MS Mincho" panose="02020609040205080304" pitchFamily="49" charset="-128"/>
                <a:cs typeface="Times New Roman" panose="02020603050405020304" pitchFamily="18" charset="0"/>
              </a:rPr>
              <a:t>Path: 147</a:t>
            </a:r>
          </a:p>
          <a:p>
            <a:pPr lvl="0" algn="just"/>
            <a:r>
              <a:rPr lang="en-US" sz="2400" dirty="0">
                <a:effectLst/>
                <a:latin typeface="Cambria" panose="02040503050406030204" pitchFamily="18" charset="0"/>
                <a:ea typeface="MS Mincho" panose="02020609040205080304" pitchFamily="49" charset="-128"/>
                <a:cs typeface="Times New Roman" panose="02020603050405020304" pitchFamily="18" charset="0"/>
              </a:rPr>
              <a:t>                                     Row: 047</a:t>
            </a:r>
          </a:p>
          <a:p>
            <a:pPr lvl="0" algn="just"/>
            <a:r>
              <a:rPr lang="en-US" sz="2400" dirty="0">
                <a:latin typeface="Cambria" panose="02040503050406030204" pitchFamily="18" charset="0"/>
                <a:ea typeface="MS Mincho" panose="02020609040205080304" pitchFamily="49" charset="-128"/>
                <a:cs typeface="Times New Roman" panose="02020603050405020304" pitchFamily="18" charset="0"/>
              </a:rPr>
              <a:t>                                     </a:t>
            </a:r>
            <a:r>
              <a:rPr lang="en-US" sz="2400" dirty="0">
                <a:effectLst/>
                <a:latin typeface="Cambria" panose="02040503050406030204" pitchFamily="18" charset="0"/>
                <a:ea typeface="MS Mincho" panose="02020609040205080304" pitchFamily="49" charset="-128"/>
                <a:cs typeface="Times New Roman" panose="02020603050405020304" pitchFamily="18" charset="0"/>
              </a:rPr>
              <a:t>Region: Pune District</a:t>
            </a:r>
            <a:endParaRPr lang="en-US" sz="2400" dirty="0">
              <a:solidFill>
                <a:srgbClr val="0C0C0C"/>
              </a:solidFill>
              <a:latin typeface="Cambria" panose="02040503050406030204" pitchFamily="18" charset="0"/>
              <a:ea typeface="Cambria" panose="02040503050406030204" pitchFamily="18" charset="0"/>
            </a:endParaRPr>
          </a:p>
          <a:p>
            <a:pPr lvl="0" algn="just"/>
            <a:r>
              <a:rPr lang="en-US" sz="2400" b="1" dirty="0">
                <a:solidFill>
                  <a:srgbClr val="0C0C0C"/>
                </a:solidFill>
                <a:latin typeface="Cambria" panose="02040503050406030204" pitchFamily="18" charset="0"/>
                <a:ea typeface="Cambria" panose="02040503050406030204" pitchFamily="18" charset="0"/>
              </a:rPr>
              <a:t>Dataset Characteristics: </a:t>
            </a:r>
            <a:r>
              <a:rPr lang="en-US" sz="2400" dirty="0">
                <a:effectLst/>
                <a:latin typeface="Cambria" panose="02040503050406030204" pitchFamily="18" charset="0"/>
                <a:ea typeface="MS Mincho" panose="02020609040205080304" pitchFamily="49" charset="-128"/>
                <a:cs typeface="Times New Roman" panose="02020603050405020304" pitchFamily="18" charset="0"/>
              </a:rPr>
              <a:t>Resolution: The Landsat 8 OLI images offer a resolution of 30 meters. </a:t>
            </a:r>
          </a:p>
        </p:txBody>
      </p:sp>
      <p:sp>
        <p:nvSpPr>
          <p:cNvPr id="15364" name="Rectangle 33"/>
          <p:cNvSpPr>
            <a:spLocks noChangeArrowheads="1"/>
          </p:cNvSpPr>
          <p:nvPr/>
        </p:nvSpPr>
        <p:spPr bwMode="auto">
          <a:xfrm>
            <a:off x="270648" y="20131608"/>
            <a:ext cx="9305871" cy="1053241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latin typeface="Cambria" panose="02040503050406030204" pitchFamily="18" charset="0"/>
                <a:ea typeface="Cambria" panose="02040503050406030204" pitchFamily="18" charset="0"/>
              </a:rPr>
              <a:t>OBJECTIVES &amp; AIMS: </a:t>
            </a:r>
          </a:p>
          <a:p>
            <a:pPr marL="571500" indent="-571500">
              <a:spcBef>
                <a:spcPct val="50000"/>
              </a:spcBef>
              <a:buFont typeface="Arial" panose="020B0604020202020204" pitchFamily="34" charset="0"/>
              <a:buChar char="•"/>
            </a:pPr>
            <a:r>
              <a:rPr lang="en-GB" sz="2800" b="1" dirty="0">
                <a:solidFill>
                  <a:srgbClr val="0C0C0C"/>
                </a:solidFill>
                <a:latin typeface="Cambria" panose="02040503050406030204" pitchFamily="18" charset="0"/>
                <a:ea typeface="Cambria" panose="02040503050406030204" pitchFamily="18" charset="0"/>
                <a:cs typeface="Georgia" charset="0"/>
              </a:rPr>
              <a:t>Advanced Environmental Monitoring: </a:t>
            </a:r>
            <a:r>
              <a:rPr lang="en-GB" sz="2800" dirty="0">
                <a:solidFill>
                  <a:srgbClr val="0C0C0C"/>
                </a:solidFill>
                <a:latin typeface="Cambria" panose="02040503050406030204" pitchFamily="18" charset="0"/>
                <a:ea typeface="Cambria" panose="02040503050406030204" pitchFamily="18" charset="0"/>
                <a:cs typeface="Georgia" charset="0"/>
              </a:rPr>
              <a:t>Utilize high resolution Landsat-8 satellite imagery to accurately monitor and analyse changes in water bodies. This includes detailed preprocessing and precise labelling of imagery for trend analysis.</a:t>
            </a:r>
          </a:p>
          <a:p>
            <a:pPr marL="571500" indent="-571500">
              <a:spcBef>
                <a:spcPct val="50000"/>
              </a:spcBef>
              <a:buFont typeface="Arial" panose="020B0604020202020204" pitchFamily="34" charset="0"/>
              <a:buChar char="•"/>
            </a:pPr>
            <a:r>
              <a:rPr lang="en-GB" sz="2800" b="1" dirty="0">
                <a:solidFill>
                  <a:srgbClr val="0C0C0C"/>
                </a:solidFill>
                <a:latin typeface="Cambria" panose="02040503050406030204" pitchFamily="18" charset="0"/>
                <a:ea typeface="Cambria" panose="02040503050406030204" pitchFamily="18" charset="0"/>
                <a:cs typeface="Georgia" charset="0"/>
              </a:rPr>
              <a:t>Development and Application of Predictive Models: </a:t>
            </a:r>
            <a:r>
              <a:rPr lang="en-GB" sz="2800" dirty="0">
                <a:solidFill>
                  <a:srgbClr val="0C0C0C"/>
                </a:solidFill>
                <a:latin typeface="Cambria" panose="02040503050406030204" pitchFamily="18" charset="0"/>
                <a:ea typeface="Cambria" panose="02040503050406030204" pitchFamily="18" charset="0"/>
                <a:cs typeface="Georgia" charset="0"/>
              </a:rPr>
              <a:t>Develop and implement advanced machine learning models to predict future environmental changes. These models aim to enhance the predictive accuracy and reliability of environmental trend forecasts, making them valuable tools for decision-makers.</a:t>
            </a:r>
          </a:p>
          <a:p>
            <a:pPr marL="571500" indent="-571500">
              <a:spcBef>
                <a:spcPct val="50000"/>
              </a:spcBef>
              <a:buFont typeface="Arial" panose="020B0604020202020204" pitchFamily="34" charset="0"/>
              <a:buChar char="•"/>
            </a:pPr>
            <a:r>
              <a:rPr lang="en-GB" sz="2800" b="1" dirty="0">
                <a:solidFill>
                  <a:srgbClr val="0C0C0C"/>
                </a:solidFill>
                <a:latin typeface="Cambria" panose="02040503050406030204" pitchFamily="18" charset="0"/>
                <a:ea typeface="Cambria" panose="02040503050406030204" pitchFamily="18" charset="0"/>
                <a:cs typeface="Georgia" charset="0"/>
              </a:rPr>
              <a:t>Scientific Contribution and Support for Sustainability: </a:t>
            </a:r>
            <a:r>
              <a:rPr lang="en-GB" sz="2800" dirty="0">
                <a:solidFill>
                  <a:srgbClr val="0C0C0C"/>
                </a:solidFill>
                <a:latin typeface="Cambria" panose="02040503050406030204" pitchFamily="18" charset="0"/>
                <a:ea typeface="Cambria" panose="02040503050406030204" pitchFamily="18" charset="0"/>
                <a:cs typeface="Georgia" charset="0"/>
              </a:rPr>
              <a:t>Advance scientific research in environmental monitoring using satellite imagery and machine learning. Use the insights generated from the project to support sustainable development goals and provide actionable recommendations for policymakers and urban planners.</a:t>
            </a:r>
            <a:endParaRPr lang="en-GB" sz="2800" b="1" dirty="0">
              <a:solidFill>
                <a:srgbClr val="0C0C0C"/>
              </a:solidFill>
              <a:latin typeface="Cambria" panose="02040503050406030204" pitchFamily="18" charset="0"/>
              <a:ea typeface="Cambria" panose="02040503050406030204" pitchFamily="18" charset="0"/>
              <a:cs typeface="Georgia" charset="0"/>
            </a:endParaRPr>
          </a:p>
          <a:p>
            <a:pPr marL="571500" indent="-571500">
              <a:spcBef>
                <a:spcPct val="50000"/>
              </a:spcBef>
              <a:buFont typeface="Arial" panose="020B0604020202020204" pitchFamily="34" charset="0"/>
              <a:buChar char="•"/>
            </a:pPr>
            <a:endParaRPr lang="en-GB" sz="2400" b="1" dirty="0">
              <a:solidFill>
                <a:srgbClr val="0C0C0C"/>
              </a:solidFill>
              <a:latin typeface="Cambria" panose="02040503050406030204" pitchFamily="18" charset="0"/>
              <a:ea typeface="Cambria" panose="02040503050406030204" pitchFamily="18" charset="0"/>
              <a:cs typeface="Georgia" charset="0"/>
            </a:endParaRPr>
          </a:p>
          <a:p>
            <a:r>
              <a:rPr lang="en-US" sz="4000" dirty="0"/>
              <a:t> </a:t>
            </a:r>
          </a:p>
        </p:txBody>
      </p:sp>
      <p:sp>
        <p:nvSpPr>
          <p:cNvPr id="15365" name="Rectangle 49"/>
          <p:cNvSpPr>
            <a:spLocks noChangeArrowheads="1"/>
          </p:cNvSpPr>
          <p:nvPr/>
        </p:nvSpPr>
        <p:spPr bwMode="auto">
          <a:xfrm>
            <a:off x="271192" y="4485931"/>
            <a:ext cx="9333455" cy="1515364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latin typeface="Cambria" panose="02040503050406030204" pitchFamily="18" charset="0"/>
                <a:ea typeface="Cambria" panose="02040503050406030204" pitchFamily="18" charset="0"/>
              </a:rPr>
              <a:t>INTRODUCTION</a:t>
            </a:r>
          </a:p>
          <a:p>
            <a:pPr>
              <a:spcBef>
                <a:spcPct val="50000"/>
              </a:spcBef>
            </a:pPr>
            <a:endParaRPr lang="en-US" sz="1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600" b="1" dirty="0">
                <a:latin typeface="Cambria" panose="02040503050406030204" pitchFamily="18" charset="0"/>
                <a:ea typeface="Cambria" panose="02040503050406030204" pitchFamily="18" charset="0"/>
              </a:rPr>
              <a:t>Environmental Monitoring Urgency</a:t>
            </a:r>
            <a:r>
              <a:rPr lang="en-US" sz="2600" dirty="0">
                <a:latin typeface="Cambria" panose="02040503050406030204" pitchFamily="18" charset="0"/>
                <a:ea typeface="Cambria" panose="02040503050406030204" pitchFamily="18" charset="0"/>
              </a:rPr>
              <a:t>: As global urbanization accelerates and natural landscapes continue to be altered, there is a pressing need to monitor environmental changes such as land and water area. This monitoring is crucial to assess impacts on biodiversity, water security and water sustainability.</a:t>
            </a:r>
          </a:p>
          <a:p>
            <a:pPr marL="342900" indent="-342900">
              <a:buFont typeface="Arial" panose="020B0604020202020204" pitchFamily="34" charset="0"/>
              <a:buChar char="•"/>
            </a:pPr>
            <a:r>
              <a:rPr lang="en-US" sz="2600" b="1" dirty="0">
                <a:latin typeface="Cambria" panose="02040503050406030204" pitchFamily="18" charset="0"/>
                <a:ea typeface="Cambria" panose="02040503050406030204" pitchFamily="18" charset="0"/>
              </a:rPr>
              <a:t>Advancements in Satellite Imagery</a:t>
            </a:r>
            <a:r>
              <a:rPr lang="en-US" sz="2600" dirty="0">
                <a:latin typeface="Cambria" panose="02040503050406030204" pitchFamily="18" charset="0"/>
                <a:ea typeface="Cambria" panose="02040503050406030204" pitchFamily="18" charset="0"/>
              </a:rPr>
              <a:t>: </a:t>
            </a:r>
            <a:r>
              <a:rPr lang="en-US" sz="2800" dirty="0">
                <a:effectLst/>
                <a:latin typeface="Cambria" panose="02040503050406030204" pitchFamily="18" charset="0"/>
                <a:ea typeface="MS Mincho" panose="02020609040205080304" pitchFamily="49" charset="-128"/>
                <a:cs typeface="Times New Roman" panose="02020603050405020304" pitchFamily="18" charset="0"/>
              </a:rPr>
              <a:t>The Landsat 8 OLI </a:t>
            </a:r>
            <a:r>
              <a:rPr lang="en-US" sz="2600" dirty="0">
                <a:latin typeface="Cambria" panose="02040503050406030204" pitchFamily="18" charset="0"/>
                <a:ea typeface="Cambria" panose="02040503050406030204" pitchFamily="18" charset="0"/>
              </a:rPr>
              <a:t>imagery, provided by USGS, offers high resolution, multi-spectral data that can effectively monitor environmental changes  over time. This image is instrumental in capturing detailed changes in land and water area.</a:t>
            </a:r>
          </a:p>
          <a:p>
            <a:pPr marL="342900" indent="-342900">
              <a:buFont typeface="Arial" panose="020B0604020202020204" pitchFamily="34" charset="0"/>
              <a:buChar char="•"/>
            </a:pPr>
            <a:r>
              <a:rPr lang="en-US" sz="2600" b="1" dirty="0">
                <a:latin typeface="Cambria" panose="02040503050406030204" pitchFamily="18" charset="0"/>
                <a:ea typeface="Cambria" panose="02040503050406030204" pitchFamily="18" charset="0"/>
              </a:rPr>
              <a:t>Enhanced Image Analysis Techniques</a:t>
            </a:r>
            <a:r>
              <a:rPr lang="en-US" sz="2600" dirty="0">
                <a:latin typeface="Cambria" panose="02040503050406030204" pitchFamily="18" charset="0"/>
                <a:ea typeface="Cambria" panose="02040503050406030204" pitchFamily="18" charset="0"/>
              </a:rPr>
              <a:t>: The project employs the MNDWI and advanced shadow correction algorithms to improve the accuracy of water body detection in satellite imagery. </a:t>
            </a:r>
          </a:p>
          <a:p>
            <a:pPr marL="342900" indent="-342900">
              <a:buFont typeface="Arial" panose="020B0604020202020204" pitchFamily="34" charset="0"/>
              <a:buChar char="•"/>
            </a:pPr>
            <a:r>
              <a:rPr lang="en-US" sz="2600" b="1" dirty="0">
                <a:latin typeface="Cambria" panose="02040503050406030204" pitchFamily="18" charset="0"/>
                <a:ea typeface="Cambria" panose="02040503050406030204" pitchFamily="18" charset="0"/>
              </a:rPr>
              <a:t>Machine Learning Applications</a:t>
            </a:r>
            <a:r>
              <a:rPr lang="en-US" sz="2600" dirty="0">
                <a:latin typeface="Cambria" panose="02040503050406030204" pitchFamily="18" charset="0"/>
                <a:ea typeface="Cambria" panose="02040503050406030204" pitchFamily="18" charset="0"/>
              </a:rPr>
              <a:t>: The application of machine learning algorithms such as Linear Regression, Polynomial Regression, Random Forest, Gradient Boosting, SVM, KNN and Neural Networks to satellite data presents an approach to predict future environmental conditions. These models help in understanding complex patterns and trends that manual analysis can miss.</a:t>
            </a:r>
          </a:p>
          <a:p>
            <a:pPr marL="342900" indent="-342900">
              <a:buFont typeface="Arial" panose="020B0604020202020204" pitchFamily="34" charset="0"/>
              <a:buChar char="•"/>
            </a:pPr>
            <a:r>
              <a:rPr lang="en-US" sz="2600" b="1" dirty="0">
                <a:latin typeface="Cambria" panose="02040503050406030204" pitchFamily="18" charset="0"/>
                <a:ea typeface="Cambria" panose="02040503050406030204" pitchFamily="18" charset="0"/>
              </a:rPr>
              <a:t>Data-Driven Decisions</a:t>
            </a:r>
            <a:r>
              <a:rPr lang="en-US" sz="2600" dirty="0">
                <a:latin typeface="Cambria" panose="02040503050406030204" pitchFamily="18" charset="0"/>
                <a:ea typeface="Cambria" panose="02040503050406030204" pitchFamily="18" charset="0"/>
              </a:rPr>
              <a:t>: By analyzing satellite imagery with advanced machine learning techniques, our aim is to provide accurate predictions of water and land area. These predictions are essential for policymakers, urban planners, and environmentalists to make informed decisions for environmental preservation. </a:t>
            </a:r>
          </a:p>
          <a:p>
            <a:pPr marL="342900" indent="-342900">
              <a:buFont typeface="Arial" panose="020B0604020202020204" pitchFamily="34" charset="0"/>
              <a:buChar char="•"/>
            </a:pPr>
            <a:r>
              <a:rPr lang="en-US" sz="2600" b="1" dirty="0">
                <a:latin typeface="Cambria" panose="02040503050406030204" pitchFamily="18" charset="0"/>
                <a:ea typeface="Cambria" panose="02040503050406030204" pitchFamily="18" charset="0"/>
              </a:rPr>
              <a:t>Technological Integration and Accessibility</a:t>
            </a:r>
            <a:r>
              <a:rPr lang="en-US" sz="2600" dirty="0">
                <a:latin typeface="Cambria" panose="02040503050406030204" pitchFamily="18" charset="0"/>
                <a:ea typeface="Cambria" panose="02040503050406030204" pitchFamily="18" charset="0"/>
              </a:rPr>
              <a:t>: The project extends its utility through a web application that makes the findings accessible and interactive. This platform allow users to explore data, understand trends and retrieve predictions, thereby enhancing the impact of research and its applications in real-world scenarios..</a:t>
            </a:r>
            <a:endParaRPr lang="en-US" sz="2600" b="1" dirty="0">
              <a:latin typeface="Cambria" panose="02040503050406030204" pitchFamily="18" charset="0"/>
              <a:ea typeface="Cambria" panose="02040503050406030204" pitchFamily="18" charset="0"/>
            </a:endParaRPr>
          </a:p>
        </p:txBody>
      </p:sp>
      <p:sp>
        <p:nvSpPr>
          <p:cNvPr id="15366" name="Rectangle 6"/>
          <p:cNvSpPr>
            <a:spLocks noChangeArrowheads="1"/>
          </p:cNvSpPr>
          <p:nvPr/>
        </p:nvSpPr>
        <p:spPr bwMode="auto">
          <a:xfrm>
            <a:off x="9992273" y="4505180"/>
            <a:ext cx="15841760" cy="2615884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latin typeface="Cambria" panose="02040503050406030204" pitchFamily="18" charset="0"/>
                <a:ea typeface="Cambria" panose="02040503050406030204" pitchFamily="18" charset="0"/>
              </a:rPr>
              <a:t>METHODOLOGY </a:t>
            </a:r>
          </a:p>
          <a:p>
            <a:pPr marL="381000" indent="-381000">
              <a:spcBef>
                <a:spcPct val="50000"/>
              </a:spcBef>
            </a:pPr>
            <a:endParaRPr lang="en-GB" sz="4000" b="1" dirty="0">
              <a:solidFill>
                <a:srgbClr val="131F33"/>
              </a:solidFill>
              <a:latin typeface="Cambria" panose="02040503050406030204" pitchFamily="18" charset="0"/>
              <a:ea typeface="Cambria" panose="02040503050406030204" pitchFamily="18" charset="0"/>
            </a:endParaRPr>
          </a:p>
          <a:p>
            <a:pPr marL="381000" indent="-381000" algn="just"/>
            <a:r>
              <a:rPr lang="en-US" sz="4000" b="1" dirty="0">
                <a:latin typeface="Cambria" panose="02040503050406030204" pitchFamily="18" charset="0"/>
                <a:ea typeface="Cambria" panose="02040503050406030204" pitchFamily="18" charset="0"/>
              </a:rPr>
              <a:t> </a:t>
            </a: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algn="just"/>
            <a:endParaRPr lang="en-US" sz="4000" dirty="0">
              <a:solidFill>
                <a:srgbClr val="FF0000"/>
              </a:solidFill>
              <a:latin typeface="Cambria" panose="02040503050406030204" pitchFamily="18" charset="0"/>
              <a:ea typeface="Cambria" panose="02040503050406030204" pitchFamily="18" charset="0"/>
            </a:endParaRPr>
          </a:p>
          <a:p>
            <a:pPr algn="just"/>
            <a:endParaRPr lang="en-US" sz="4000" dirty="0">
              <a:solidFill>
                <a:srgbClr val="FF0000"/>
              </a:solidFill>
              <a:latin typeface="Cambria" panose="02040503050406030204" pitchFamily="18" charset="0"/>
              <a:ea typeface="Cambria" panose="02040503050406030204" pitchFamily="18" charset="0"/>
            </a:endParaRPr>
          </a:p>
          <a:p>
            <a:pPr algn="just"/>
            <a:endParaRPr lang="en-US" sz="4000" dirty="0">
              <a:solidFill>
                <a:srgbClr val="FF0000"/>
              </a:solidFill>
              <a:latin typeface="Cambria" panose="02040503050406030204" pitchFamily="18" charset="0"/>
              <a:ea typeface="Cambria" panose="02040503050406030204" pitchFamily="18" charset="0"/>
            </a:endParaRPr>
          </a:p>
          <a:p>
            <a:pPr algn="ctr"/>
            <a:r>
              <a:rPr lang="en-US" sz="4000" b="1" dirty="0">
                <a:latin typeface="Cambria" panose="02040503050406030204" pitchFamily="18" charset="0"/>
                <a:ea typeface="Cambria" panose="02040503050406030204" pitchFamily="18" charset="0"/>
              </a:rPr>
              <a:t>Fig 1. Flowchart of Methodology </a:t>
            </a:r>
          </a:p>
          <a:p>
            <a:pPr marL="571500" indent="-571500" algn="just">
              <a:buFont typeface="Arial" panose="020B0604020202020204" pitchFamily="34" charset="0"/>
              <a:buChar char="•"/>
            </a:pPr>
            <a:endParaRPr lang="en-US" sz="4000" dirty="0">
              <a:solidFill>
                <a:srgbClr val="FF0000"/>
              </a:solidFill>
              <a:latin typeface="Cambria" panose="02040503050406030204" pitchFamily="18" charset="0"/>
              <a:ea typeface="Cambria" panose="02040503050406030204" pitchFamily="18" charset="0"/>
            </a:endParaRPr>
          </a:p>
          <a:p>
            <a:pPr algn="just"/>
            <a:r>
              <a:rPr lang="en-US" sz="4000" b="1" u="sng" dirty="0">
                <a:latin typeface="Cambria" panose="02040503050406030204" pitchFamily="18" charset="0"/>
                <a:ea typeface="Cambria" panose="02040503050406030204" pitchFamily="18" charset="0"/>
              </a:rPr>
              <a:t>ALGORITHMS USED:</a:t>
            </a:r>
          </a:p>
          <a:p>
            <a:pPr algn="just"/>
            <a:endParaRPr lang="en-US" sz="4000" b="1" u="sng" dirty="0">
              <a:latin typeface="Cambria" panose="02040503050406030204" pitchFamily="18" charset="0"/>
              <a:ea typeface="Cambria" panose="02040503050406030204" pitchFamily="18" charset="0"/>
            </a:endParaRPr>
          </a:p>
          <a:p>
            <a:pPr algn="just"/>
            <a:r>
              <a:rPr lang="en-US" sz="4000" dirty="0">
                <a:latin typeface="Cambria" panose="02040503050406030204" pitchFamily="18" charset="0"/>
                <a:ea typeface="Cambria" panose="02040503050406030204" pitchFamily="18" charset="0"/>
              </a:rPr>
              <a:t>Linear Regression, Polynomial Regression, Random Forest, Gradient Boosting, SVM, KNN and Neural Networks </a:t>
            </a:r>
          </a:p>
          <a:p>
            <a:pPr algn="just"/>
            <a:endParaRPr lang="en-US" sz="4000" dirty="0">
              <a:solidFill>
                <a:srgbClr val="FF0000"/>
              </a:solidFill>
              <a:latin typeface="Cambria" panose="02040503050406030204" pitchFamily="18" charset="0"/>
              <a:ea typeface="Cambria" panose="02040503050406030204" pitchFamily="18" charset="0"/>
            </a:endParaRPr>
          </a:p>
          <a:p>
            <a:pPr algn="just"/>
            <a:r>
              <a:rPr lang="en-US" sz="4000" b="1" u="sng" dirty="0">
                <a:latin typeface="Cambria" panose="02040503050406030204" pitchFamily="18" charset="0"/>
                <a:ea typeface="Cambria" panose="02040503050406030204" pitchFamily="18" charset="0"/>
              </a:rPr>
              <a:t>EQUATIONS USED: </a:t>
            </a:r>
          </a:p>
          <a:p>
            <a:pPr algn="just"/>
            <a:endParaRPr lang="en-US" sz="4000" b="1" u="sng" dirty="0">
              <a:latin typeface="Cambria" panose="02040503050406030204" pitchFamily="18" charset="0"/>
              <a:ea typeface="Cambria" panose="02040503050406030204" pitchFamily="18" charset="0"/>
            </a:endParaRPr>
          </a:p>
          <a:p>
            <a:pPr marL="742950" indent="-742950" algn="just">
              <a:buFont typeface="+mj-lt"/>
              <a:buAutoNum type="arabicPeriod"/>
            </a:pPr>
            <a:r>
              <a:rPr lang="en-US" sz="4000" dirty="0">
                <a:latin typeface="Cambria" panose="02040503050406030204" pitchFamily="18" charset="0"/>
                <a:ea typeface="Cambria" panose="02040503050406030204" pitchFamily="18" charset="0"/>
              </a:rPr>
              <a:t>MNDWI: Band 3 - Band 7/ Band3 + Band 7</a:t>
            </a:r>
          </a:p>
          <a:p>
            <a:pPr marL="742950" indent="-742950" algn="just">
              <a:buFont typeface="+mj-lt"/>
              <a:buAutoNum type="arabicPeriod"/>
            </a:pPr>
            <a:r>
              <a:rPr lang="en-US" sz="4000" dirty="0">
                <a:latin typeface="Cambria" panose="02040503050406030204" pitchFamily="18" charset="0"/>
                <a:ea typeface="Cambria" panose="02040503050406030204" pitchFamily="18" charset="0"/>
              </a:rPr>
              <a:t>Sun Correction: Band/sin(sun elevation in radian)</a:t>
            </a:r>
          </a:p>
        </p:txBody>
      </p:sp>
      <p:sp>
        <p:nvSpPr>
          <p:cNvPr id="15368" name="Rectangle 52"/>
          <p:cNvSpPr>
            <a:spLocks noChangeArrowheads="1"/>
          </p:cNvSpPr>
          <p:nvPr/>
        </p:nvSpPr>
        <p:spPr bwMode="auto">
          <a:xfrm>
            <a:off x="26242467" y="9752335"/>
            <a:ext cx="17366552" cy="1810858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Cambria" panose="02040503050406030204" pitchFamily="18" charset="0"/>
                <a:ea typeface="Cambria" panose="02040503050406030204" pitchFamily="18" charset="0"/>
              </a:rPr>
              <a:t>RESULTS:</a:t>
            </a: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endParaRPr lang="en-GB" sz="4000" b="1" u="sng" dirty="0">
              <a:solidFill>
                <a:srgbClr val="052754"/>
              </a:solidFill>
              <a:latin typeface="Cambria" panose="02040503050406030204" pitchFamily="18" charset="0"/>
              <a:ea typeface="Cambria" panose="02040503050406030204" pitchFamily="18" charset="0"/>
            </a:endParaRPr>
          </a:p>
          <a:p>
            <a:pPr>
              <a:spcBef>
                <a:spcPct val="50000"/>
              </a:spcBef>
            </a:pPr>
            <a:r>
              <a:rPr lang="en-US" sz="4000" b="1" dirty="0">
                <a:latin typeface="Cambria" panose="02040503050406030204" pitchFamily="18" charset="0"/>
                <a:ea typeface="Cambria" panose="02040503050406030204" pitchFamily="18" charset="0"/>
              </a:rPr>
              <a:t>	Fig 2. Comparison of  Accuracy of different Algorithms</a:t>
            </a: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spcBef>
                <a:spcPct val="50000"/>
              </a:spcBef>
            </a:pPr>
            <a:endParaRPr lang="en-US" sz="4000" b="1" dirty="0">
              <a:latin typeface="Cambria" panose="02040503050406030204" pitchFamily="18" charset="0"/>
              <a:ea typeface="Cambria" panose="02040503050406030204" pitchFamily="18" charset="0"/>
            </a:endParaRPr>
          </a:p>
          <a:p>
            <a:pPr algn="ctr">
              <a:spcBef>
                <a:spcPct val="50000"/>
              </a:spcBef>
            </a:pPr>
            <a:r>
              <a:rPr lang="en-US" sz="4000" b="1" dirty="0">
                <a:latin typeface="Cambria" panose="02040503050406030204" pitchFamily="18" charset="0"/>
                <a:ea typeface="Cambria" panose="02040503050406030204" pitchFamily="18" charset="0"/>
              </a:rPr>
              <a:t>Fig 3. Comparison of  RMSE of different Algorithms  </a:t>
            </a:r>
          </a:p>
          <a:p>
            <a:pPr>
              <a:spcBef>
                <a:spcPct val="50000"/>
              </a:spcBef>
            </a:pPr>
            <a:r>
              <a:rPr lang="en-GB" sz="4000" b="1" u="sng" dirty="0">
                <a:solidFill>
                  <a:srgbClr val="052754"/>
                </a:solidFill>
                <a:latin typeface="Cambria" panose="02040503050406030204" pitchFamily="18" charset="0"/>
                <a:ea typeface="Cambria" panose="02040503050406030204" pitchFamily="18" charset="0"/>
              </a:rPr>
              <a:t> </a:t>
            </a:r>
          </a:p>
          <a:p>
            <a:endParaRPr lang="en-US" sz="4000" dirty="0">
              <a:latin typeface="+mn-lt"/>
            </a:endParaRPr>
          </a:p>
          <a:p>
            <a:endParaRPr lang="en-US" sz="4000" dirty="0">
              <a:latin typeface="+mn-lt"/>
            </a:endParaRPr>
          </a:p>
        </p:txBody>
      </p:sp>
      <p:sp>
        <p:nvSpPr>
          <p:cNvPr id="15370" name="Rectangle 34"/>
          <p:cNvSpPr>
            <a:spLocks noChangeArrowheads="1"/>
          </p:cNvSpPr>
          <p:nvPr/>
        </p:nvSpPr>
        <p:spPr bwMode="auto">
          <a:xfrm>
            <a:off x="26242466" y="28268512"/>
            <a:ext cx="17161517" cy="236249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latin typeface="Cambria" panose="02040503050406030204" pitchFamily="18" charset="0"/>
                <a:ea typeface="Cambria" panose="02040503050406030204" pitchFamily="18" charset="0"/>
              </a:rPr>
              <a:t>CONCLUSION AND FUTURE SCOPE:  </a:t>
            </a:r>
            <a:r>
              <a:rPr lang="en-GB" sz="2800" dirty="0">
                <a:solidFill>
                  <a:srgbClr val="131F33"/>
                </a:solidFill>
                <a:latin typeface="Cambria" panose="02040503050406030204" pitchFamily="18" charset="0"/>
                <a:ea typeface="Cambria" panose="02040503050406030204" pitchFamily="18" charset="0"/>
              </a:rPr>
              <a:t>This project utilizes Landsat-8 satellite imagery and machine learning to identify and predict environmental changes providing crucial data for sustainable development and policy making. </a:t>
            </a:r>
            <a:r>
              <a:rPr lang="en-US" sz="2800" dirty="0">
                <a:effectLst/>
                <a:latin typeface="Times New Roman" panose="02020603050405020304" pitchFamily="18" charset="0"/>
                <a:ea typeface="Times New Roman" panose="02020603050405020304" pitchFamily="18" charset="0"/>
              </a:rPr>
              <a:t>The future scope of this project can be to perform periodic updates and track the dynamics of water bodies, which could be valuable for long-term water resource management and urban planning. </a:t>
            </a:r>
            <a:endParaRPr lang="en-GB" sz="2800" u="sng" dirty="0">
              <a:solidFill>
                <a:srgbClr val="131F33"/>
              </a:solidFill>
              <a:latin typeface="Cambria" panose="02040503050406030204" pitchFamily="18" charset="0"/>
              <a:ea typeface="Cambria" panose="02040503050406030204" pitchFamily="18" charset="0"/>
            </a:endParaRPr>
          </a:p>
        </p:txBody>
      </p:sp>
      <p:sp>
        <p:nvSpPr>
          <p:cNvPr id="25" name="Rectangle 35"/>
          <p:cNvSpPr>
            <a:spLocks noChangeArrowheads="1"/>
          </p:cNvSpPr>
          <p:nvPr/>
        </p:nvSpPr>
        <p:spPr bwMode="auto">
          <a:xfrm>
            <a:off x="298776" y="31089499"/>
            <a:ext cx="31256621" cy="157150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US" sz="4000" b="1" dirty="0">
                <a:latin typeface="Cambria" panose="02040503050406030204" pitchFamily="18" charset="0"/>
                <a:ea typeface="Cambria" panose="02040503050406030204" pitchFamily="18" charset="0"/>
                <a:cs typeface="Georgia" charset="0"/>
              </a:rPr>
              <a:t>GROUP MEMBERS: </a:t>
            </a:r>
            <a:r>
              <a:rPr lang="en-US" sz="3600" b="1" dirty="0">
                <a:latin typeface="Cambria" panose="02040503050406030204" pitchFamily="18" charset="0"/>
                <a:ea typeface="Cambria" panose="02040503050406030204" pitchFamily="18" charset="0"/>
                <a:cs typeface="Georgia" charset="0"/>
              </a:rPr>
              <a:t>Abhishek Rajput(22070122007), Arnav Jain(22070122030), Atul Goyal(22070122039), Janmejay  Pandya(22070122086)</a:t>
            </a:r>
          </a:p>
          <a:p>
            <a:pPr>
              <a:spcBef>
                <a:spcPct val="50000"/>
              </a:spcBef>
            </a:pPr>
            <a:r>
              <a:rPr lang="en-US" sz="4000" b="1" dirty="0">
                <a:latin typeface="Cambria" panose="02040503050406030204" pitchFamily="18" charset="0"/>
                <a:ea typeface="Cambria" panose="02040503050406030204" pitchFamily="18" charset="0"/>
                <a:cs typeface="Georgia" charset="0"/>
              </a:rPr>
              <a:t>                                                       </a:t>
            </a:r>
            <a:br>
              <a:rPr lang="en-US" sz="4000" b="1" dirty="0">
                <a:latin typeface="Cambria" panose="02040503050406030204" pitchFamily="18" charset="0"/>
                <a:ea typeface="Cambria" panose="02040503050406030204" pitchFamily="18" charset="0"/>
                <a:cs typeface="Georgia" charset="0"/>
              </a:rPr>
            </a:br>
            <a:endParaRPr lang="en-US" sz="4000" b="1" dirty="0">
              <a:latin typeface="Cambria" panose="02040503050406030204" pitchFamily="18" charset="0"/>
              <a:ea typeface="Cambria" panose="02040503050406030204" pitchFamily="18" charset="0"/>
              <a:cs typeface="Georgia" charset="0"/>
            </a:endParaRPr>
          </a:p>
        </p:txBody>
      </p:sp>
      <p:sp>
        <p:nvSpPr>
          <p:cNvPr id="27" name="Rectangle 35"/>
          <p:cNvSpPr>
            <a:spLocks noChangeArrowheads="1"/>
          </p:cNvSpPr>
          <p:nvPr/>
        </p:nvSpPr>
        <p:spPr bwMode="auto">
          <a:xfrm>
            <a:off x="31922242" y="31038599"/>
            <a:ext cx="11686777" cy="162240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131F33"/>
                </a:solidFill>
                <a:latin typeface="Cambria" panose="02040503050406030204" pitchFamily="18" charset="0"/>
                <a:ea typeface="Cambria" panose="02040503050406030204" pitchFamily="18" charset="0"/>
              </a:rPr>
              <a:t>PROJECT MENTOR NAME: </a:t>
            </a:r>
            <a:r>
              <a:rPr lang="en-GB" sz="4000" b="1" dirty="0" err="1">
                <a:solidFill>
                  <a:srgbClr val="131F33"/>
                </a:solidFill>
                <a:latin typeface="Cambria" panose="02040503050406030204" pitchFamily="18" charset="0"/>
                <a:ea typeface="Cambria" panose="02040503050406030204" pitchFamily="18" charset="0"/>
              </a:rPr>
              <a:t>Dr.</a:t>
            </a:r>
            <a:r>
              <a:rPr lang="en-GB" sz="4000" b="1" dirty="0">
                <a:solidFill>
                  <a:srgbClr val="131F33"/>
                </a:solidFill>
                <a:latin typeface="Cambria" panose="02040503050406030204" pitchFamily="18" charset="0"/>
                <a:ea typeface="Cambria" panose="02040503050406030204" pitchFamily="18" charset="0"/>
              </a:rPr>
              <a:t> Nilima Zade</a:t>
            </a:r>
          </a:p>
          <a:p>
            <a:pPr>
              <a:spcBef>
                <a:spcPct val="50000"/>
              </a:spcBef>
            </a:pPr>
            <a:endParaRPr lang="en-US" sz="4000" dirty="0">
              <a:latin typeface="Cambria" panose="02040503050406030204" pitchFamily="18" charset="0"/>
              <a:ea typeface="Cambria" panose="02040503050406030204" pitchFamily="18" charset="0"/>
              <a:cs typeface="Georgia" charset="0"/>
            </a:endParaRPr>
          </a:p>
        </p:txBody>
      </p:sp>
      <p:pic>
        <p:nvPicPr>
          <p:cNvPr id="8" name="Picture 4" descr="Symbiosis International (Deemed University) | India's Leading University  for Undergraduate &amp; Post Graduate Programs">
            <a:extLst>
              <a:ext uri="{FF2B5EF4-FFF2-40B4-BE49-F238E27FC236}">
                <a16:creationId xmlns:a16="http://schemas.microsoft.com/office/drawing/2014/main" id="{E6909752-A8E8-B597-9782-A5794F22A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3311" y="0"/>
            <a:ext cx="4210673" cy="37264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78" y="543358"/>
            <a:ext cx="9029784" cy="1472248"/>
          </a:xfrm>
          <a:prstGeom prst="rect">
            <a:avLst/>
          </a:prstGeom>
        </p:spPr>
      </p:pic>
      <p:sp>
        <p:nvSpPr>
          <p:cNvPr id="9" name="Rectangle 8"/>
          <p:cNvSpPr/>
          <p:nvPr/>
        </p:nvSpPr>
        <p:spPr>
          <a:xfrm>
            <a:off x="10283077" y="327859"/>
            <a:ext cx="28379885" cy="2339102"/>
          </a:xfrm>
          <a:prstGeom prst="rect">
            <a:avLst/>
          </a:prstGeom>
        </p:spPr>
        <p:txBody>
          <a:bodyPr wrap="none">
            <a:spAutoFit/>
          </a:bodyPr>
          <a:lstStyle/>
          <a:p>
            <a:r>
              <a:rPr lang="en-US" sz="9600" b="1" dirty="0">
                <a:latin typeface="Cambria" panose="02040503050406030204" pitchFamily="18" charset="0"/>
                <a:ea typeface="Cambria" panose="02040503050406030204" pitchFamily="18" charset="0"/>
              </a:rPr>
              <a:t>Department of Computer Science and Engineering</a:t>
            </a:r>
          </a:p>
          <a:p>
            <a:pPr algn="ctr"/>
            <a:r>
              <a:rPr lang="en-US" sz="5000" b="1" dirty="0">
                <a:latin typeface="Cambria" panose="02040503050406030204" pitchFamily="18" charset="0"/>
                <a:ea typeface="Cambria" panose="02040503050406030204" pitchFamily="18" charset="0"/>
              </a:rPr>
              <a:t>PBL I Poster Presentation</a:t>
            </a:r>
          </a:p>
        </p:txBody>
      </p:sp>
      <p:pic>
        <p:nvPicPr>
          <p:cNvPr id="2" name="Picture 1">
            <a:extLst>
              <a:ext uri="{FF2B5EF4-FFF2-40B4-BE49-F238E27FC236}">
                <a16:creationId xmlns:a16="http://schemas.microsoft.com/office/drawing/2014/main" id="{52CA29ED-8405-3E65-0A0E-491A40CE5AC3}"/>
              </a:ext>
            </a:extLst>
          </p:cNvPr>
          <p:cNvPicPr>
            <a:picLocks noChangeAspect="1"/>
          </p:cNvPicPr>
          <p:nvPr/>
        </p:nvPicPr>
        <p:blipFill>
          <a:blip r:embed="rId5" cstate="print">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p:blipFill>
        <p:spPr>
          <a:xfrm>
            <a:off x="10850243" y="6053847"/>
            <a:ext cx="13869763" cy="14587181"/>
          </a:xfrm>
          <a:prstGeom prst="rect">
            <a:avLst/>
          </a:prstGeom>
          <a:ln>
            <a:noFill/>
          </a:ln>
          <a:effectLst>
            <a:softEdge rad="112500"/>
          </a:effectLst>
        </p:spPr>
      </p:pic>
      <p:graphicFrame>
        <p:nvGraphicFramePr>
          <p:cNvPr id="3" name="Chart 2">
            <a:extLst>
              <a:ext uri="{FF2B5EF4-FFF2-40B4-BE49-F238E27FC236}">
                <a16:creationId xmlns:a16="http://schemas.microsoft.com/office/drawing/2014/main" id="{1A602515-A16C-1778-7CB3-B8C22F366D41}"/>
              </a:ext>
            </a:extLst>
          </p:cNvPr>
          <p:cNvGraphicFramePr/>
          <p:nvPr>
            <p:extLst>
              <p:ext uri="{D42A27DB-BD31-4B8C-83A1-F6EECF244321}">
                <p14:modId xmlns:p14="http://schemas.microsoft.com/office/powerpoint/2010/main" val="2739441389"/>
              </p:ext>
            </p:extLst>
          </p:nvPr>
        </p:nvGraphicFramePr>
        <p:xfrm>
          <a:off x="26554112" y="11092924"/>
          <a:ext cx="16849872" cy="706802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Chart 3">
            <a:extLst>
              <a:ext uri="{FF2B5EF4-FFF2-40B4-BE49-F238E27FC236}">
                <a16:creationId xmlns:a16="http://schemas.microsoft.com/office/drawing/2014/main" id="{D92D744B-7E46-F9DB-FB0E-E47573BD3782}"/>
              </a:ext>
            </a:extLst>
          </p:cNvPr>
          <p:cNvGraphicFramePr/>
          <p:nvPr>
            <p:extLst>
              <p:ext uri="{D42A27DB-BD31-4B8C-83A1-F6EECF244321}">
                <p14:modId xmlns:p14="http://schemas.microsoft.com/office/powerpoint/2010/main" val="4013243210"/>
              </p:ext>
            </p:extLst>
          </p:nvPr>
        </p:nvGraphicFramePr>
        <p:xfrm>
          <a:off x="26496343" y="19476922"/>
          <a:ext cx="16849871" cy="7068026"/>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theme/theme1.xml><?xml version="1.0" encoding="utf-8"?>
<a:theme xmlns:a="http://schemas.openxmlformats.org/drawingml/2006/main" name="Office Theme">
  <a:themeElements>
    <a:clrScheme name="Custom 4">
      <a:dk1>
        <a:srgbClr val="131F33"/>
      </a:dk1>
      <a:lt1>
        <a:srgbClr val="FFFFFF"/>
      </a:lt1>
      <a:dk2>
        <a:srgbClr val="A40000"/>
      </a:dk2>
      <a:lt2>
        <a:srgbClr val="FAFAFA"/>
      </a:lt2>
      <a:accent1>
        <a:srgbClr val="131F33"/>
      </a:accent1>
      <a:accent2>
        <a:srgbClr val="A40000"/>
      </a:accent2>
      <a:accent3>
        <a:srgbClr val="555555"/>
      </a:accent3>
      <a:accent4>
        <a:srgbClr val="888888"/>
      </a:accent4>
      <a:accent5>
        <a:srgbClr val="3D64A7"/>
      </a:accent5>
      <a:accent6>
        <a:srgbClr val="A40000"/>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642</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Bhargav Yagnik</dc:creator>
  <cp:keywords/>
  <dc:description/>
  <cp:lastModifiedBy>Abhishek Rajput</cp:lastModifiedBy>
  <cp:revision>48</cp:revision>
  <cp:lastPrinted>2009-06-18T18:06:01Z</cp:lastPrinted>
  <dcterms:created xsi:type="dcterms:W3CDTF">2020-11-11T13:08:49Z</dcterms:created>
  <dcterms:modified xsi:type="dcterms:W3CDTF">2024-05-04T12:53:01Z</dcterms:modified>
  <cp:category/>
</cp:coreProperties>
</file>