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charset="0"/>
      <p:regular r:id="rId16"/>
    </p:embeddedFont>
    <p:embeddedFont>
      <p:font typeface="Arimo Bold" panose="020B0604020202020204" charset="0"/>
      <p:regular r:id="rId17"/>
    </p:embeddedFont>
    <p:embeddedFont>
      <p:font typeface="League Spartan"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0" d="100"/>
          <a:sy n="50" d="100"/>
        </p:scale>
        <p:origin x="87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IN"/>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IN"/>
          </a:p>
        </p:txBody>
      </p:sp>
      <p:sp>
        <p:nvSpPr>
          <p:cNvPr id="5" name="Freeform 5"/>
          <p:cNvSpPr/>
          <p:nvPr/>
        </p:nvSpPr>
        <p:spPr>
          <a:xfrm>
            <a:off x="12467517" y="6745731"/>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aphicFrame>
        <p:nvGraphicFramePr>
          <p:cNvPr id="7" name="Table 7"/>
          <p:cNvGraphicFramePr>
            <a:graphicFrameLocks noGrp="1"/>
          </p:cNvGraphicFramePr>
          <p:nvPr>
            <p:extLst>
              <p:ext uri="{D42A27DB-BD31-4B8C-83A1-F6EECF244321}">
                <p14:modId xmlns:p14="http://schemas.microsoft.com/office/powerpoint/2010/main" val="2820543233"/>
              </p:ext>
            </p:extLst>
          </p:nvPr>
        </p:nvGraphicFramePr>
        <p:xfrm>
          <a:off x="5205591" y="5360677"/>
          <a:ext cx="7740418" cy="4413044"/>
        </p:xfrm>
        <a:graphic>
          <a:graphicData uri="http://schemas.openxmlformats.org/drawingml/2006/table">
            <a:tbl>
              <a:tblPr/>
              <a:tblGrid>
                <a:gridCol w="1295740">
                  <a:extLst>
                    <a:ext uri="{9D8B030D-6E8A-4147-A177-3AD203B41FA5}">
                      <a16:colId xmlns:a16="http://schemas.microsoft.com/office/drawing/2014/main" val="20000"/>
                    </a:ext>
                  </a:extLst>
                </a:gridCol>
                <a:gridCol w="3848779">
                  <a:extLst>
                    <a:ext uri="{9D8B030D-6E8A-4147-A177-3AD203B41FA5}">
                      <a16:colId xmlns:a16="http://schemas.microsoft.com/office/drawing/2014/main" val="20001"/>
                    </a:ext>
                  </a:extLst>
                </a:gridCol>
                <a:gridCol w="2595899">
                  <a:extLst>
                    <a:ext uri="{9D8B030D-6E8A-4147-A177-3AD203B41FA5}">
                      <a16:colId xmlns:a16="http://schemas.microsoft.com/office/drawing/2014/main" val="20002"/>
                    </a:ext>
                  </a:extLst>
                </a:gridCol>
              </a:tblGrid>
              <a:tr h="816676">
                <a:tc>
                  <a:txBody>
                    <a:bodyPr/>
                    <a:lstStyle/>
                    <a:p>
                      <a:pPr algn="ctr">
                        <a:lnSpc>
                          <a:spcPts val="2659"/>
                        </a:lnSpc>
                        <a:defRPr/>
                      </a:pPr>
                      <a:r>
                        <a:rPr lang="en-US" sz="1899">
                          <a:solidFill>
                            <a:srgbClr val="FFFFFF"/>
                          </a:solidFill>
                          <a:latin typeface="Arimo"/>
                          <a:ea typeface="Arimo"/>
                          <a:cs typeface="Arimo"/>
                          <a:sym typeface="Arimo"/>
                        </a:rPr>
                        <a:t>Sr No.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marL="0" indent="0" algn="ctr">
                        <a:lnSpc>
                          <a:spcPts val="2659"/>
                        </a:lnSpc>
                        <a:defRPr/>
                      </a:pPr>
                      <a:r>
                        <a:rPr lang="en-US" sz="1899" dirty="0">
                          <a:solidFill>
                            <a:srgbClr val="FFFFFF"/>
                          </a:solidFill>
                          <a:latin typeface="Arimo"/>
                          <a:ea typeface="Arimo"/>
                          <a:cs typeface="Arimo"/>
                          <a:sym typeface="Arimo"/>
                        </a:rPr>
                        <a:t>Name</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b="1">
                          <a:solidFill>
                            <a:srgbClr val="FFFFFF"/>
                          </a:solidFill>
                          <a:latin typeface="Arimo Bold"/>
                          <a:ea typeface="Arimo Bold"/>
                          <a:cs typeface="Arimo Bold"/>
                          <a:sym typeface="Arimo Bold"/>
                        </a:rPr>
                        <a:t>PRN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816676">
                <a:tc>
                  <a:txBody>
                    <a:bodyPr/>
                    <a:lstStyle/>
                    <a:p>
                      <a:pPr algn="ctr">
                        <a:lnSpc>
                          <a:spcPts val="2659"/>
                        </a:lnSpc>
                        <a:defRPr/>
                      </a:pPr>
                      <a:r>
                        <a:rPr lang="en-US" sz="1899">
                          <a:solidFill>
                            <a:srgbClr val="FFFFFF"/>
                          </a:solidFill>
                          <a:latin typeface="Arimo"/>
                          <a:ea typeface="Arimo"/>
                          <a:cs typeface="Arimo"/>
                          <a:sym typeface="Arimo"/>
                        </a:rPr>
                        <a:t>1</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Abhishek Rajput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22070122007</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816676">
                <a:tc>
                  <a:txBody>
                    <a:bodyPr/>
                    <a:lstStyle/>
                    <a:p>
                      <a:pPr algn="ctr">
                        <a:lnSpc>
                          <a:spcPts val="2659"/>
                        </a:lnSpc>
                        <a:defRPr/>
                      </a:pPr>
                      <a:r>
                        <a:rPr lang="en-US" sz="1899">
                          <a:solidFill>
                            <a:srgbClr val="FFFFFF"/>
                          </a:solidFill>
                          <a:latin typeface="Arimo"/>
                          <a:ea typeface="Arimo"/>
                          <a:cs typeface="Arimo"/>
                          <a:sym typeface="Arimo"/>
                        </a:rPr>
                        <a:t>2</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Armaan Jeswani</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22070122029</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816676">
                <a:tc>
                  <a:txBody>
                    <a:bodyPr/>
                    <a:lstStyle/>
                    <a:p>
                      <a:pPr algn="ctr">
                        <a:lnSpc>
                          <a:spcPts val="2659"/>
                        </a:lnSpc>
                        <a:defRPr/>
                      </a:pPr>
                      <a:r>
                        <a:rPr lang="en-US" sz="1899">
                          <a:solidFill>
                            <a:srgbClr val="FFFFFF"/>
                          </a:solidFill>
                          <a:latin typeface="Arimo"/>
                          <a:ea typeface="Arimo"/>
                          <a:cs typeface="Arimo"/>
                          <a:sym typeface="Arimo"/>
                        </a:rPr>
                        <a:t>3</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Arnav Jain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22070122030</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1146340">
                <a:tc>
                  <a:txBody>
                    <a:bodyPr/>
                    <a:lstStyle/>
                    <a:p>
                      <a:pPr algn="ctr">
                        <a:lnSpc>
                          <a:spcPts val="2659"/>
                        </a:lnSpc>
                        <a:defRPr/>
                      </a:pPr>
                      <a:r>
                        <a:rPr lang="en-US" sz="1899">
                          <a:solidFill>
                            <a:srgbClr val="FFFFFF"/>
                          </a:solidFill>
                          <a:latin typeface="Arimo"/>
                          <a:ea typeface="Arimo"/>
                          <a:cs typeface="Arimo"/>
                          <a:sym typeface="Arimo"/>
                        </a:rPr>
                        <a:t>4</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a:solidFill>
                            <a:srgbClr val="FFFFFF"/>
                          </a:solidFill>
                          <a:latin typeface="Arimo"/>
                          <a:ea typeface="Arimo"/>
                          <a:cs typeface="Arimo"/>
                          <a:sym typeface="Arimo"/>
                        </a:rPr>
                        <a:t>Atul Goyal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tc>
                  <a:txBody>
                    <a:bodyPr/>
                    <a:lstStyle/>
                    <a:p>
                      <a:pPr algn="ctr">
                        <a:lnSpc>
                          <a:spcPts val="2659"/>
                        </a:lnSpc>
                        <a:defRPr/>
                      </a:pPr>
                      <a:r>
                        <a:rPr lang="en-US" sz="1899" dirty="0">
                          <a:solidFill>
                            <a:srgbClr val="FFFFFF"/>
                          </a:solidFill>
                          <a:latin typeface="Arimo"/>
                          <a:ea typeface="Arimo"/>
                          <a:cs typeface="Arimo"/>
                          <a:sym typeface="Arimo"/>
                        </a:rPr>
                        <a:t>22070122039</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8" name="TextBox 8"/>
          <p:cNvSpPr txBox="1"/>
          <p:nvPr/>
        </p:nvSpPr>
        <p:spPr>
          <a:xfrm>
            <a:off x="2001383" y="2461254"/>
            <a:ext cx="13574416" cy="2465070"/>
          </a:xfrm>
          <a:prstGeom prst="rect">
            <a:avLst/>
          </a:prstGeom>
        </p:spPr>
        <p:txBody>
          <a:bodyPr lIns="0" tIns="0" rIns="0" bIns="0" rtlCol="0" anchor="t">
            <a:spAutoFit/>
          </a:bodyPr>
          <a:lstStyle/>
          <a:p>
            <a:pPr algn="ctr">
              <a:lnSpc>
                <a:spcPts val="9540"/>
              </a:lnSpc>
            </a:pPr>
            <a:r>
              <a:rPr lang="en-US" sz="9000" spc="900">
                <a:solidFill>
                  <a:srgbClr val="FFFFFF"/>
                </a:solidFill>
                <a:latin typeface="League Spartan"/>
                <a:ea typeface="League Spartan"/>
                <a:cs typeface="League Spartan"/>
                <a:sym typeface="League Spartan"/>
              </a:rPr>
              <a:t>AMAZON SELLER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txBody>
          <a:bodyPr/>
          <a:lstStyle/>
          <a:p>
            <a:endParaRPr lang="en-IN"/>
          </a:p>
        </p:txBody>
      </p:sp>
      <p:sp>
        <p:nvSpPr>
          <p:cNvPr id="3" name="Freeform 3"/>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txBody>
          <a:bodyPr/>
          <a:lstStyle/>
          <a:p>
            <a:endParaRPr lang="en-IN"/>
          </a:p>
        </p:txBody>
      </p:sp>
      <p:sp>
        <p:nvSpPr>
          <p:cNvPr id="4" name="TextBox 4"/>
          <p:cNvSpPr txBox="1"/>
          <p:nvPr/>
        </p:nvSpPr>
        <p:spPr>
          <a:xfrm>
            <a:off x="3818387" y="3813044"/>
            <a:ext cx="9705803"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BUSINESS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2066572" y="962660"/>
            <a:ext cx="13575137" cy="16306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SELLER PERFORMANCE OVERVIEW</a:t>
            </a:r>
          </a:p>
        </p:txBody>
      </p:sp>
      <p:grpSp>
        <p:nvGrpSpPr>
          <p:cNvPr id="3" name="Group 3"/>
          <p:cNvGrpSpPr/>
          <p:nvPr/>
        </p:nvGrpSpPr>
        <p:grpSpPr>
          <a:xfrm>
            <a:off x="746415" y="3138838"/>
            <a:ext cx="8107725" cy="2438839"/>
            <a:chOff x="0" y="0"/>
            <a:chExt cx="2461846" cy="740534"/>
          </a:xfrm>
        </p:grpSpPr>
        <p:sp>
          <p:nvSpPr>
            <p:cNvPr id="4" name="Freeform 4"/>
            <p:cNvSpPr/>
            <p:nvPr/>
          </p:nvSpPr>
          <p:spPr>
            <a:xfrm>
              <a:off x="0" y="0"/>
              <a:ext cx="2461846" cy="740534"/>
            </a:xfrm>
            <a:custGeom>
              <a:avLst/>
              <a:gdLst/>
              <a:ahLst/>
              <a:cxnLst/>
              <a:rect l="l" t="t" r="r" b="b"/>
              <a:pathLst>
                <a:path w="2461846" h="740534">
                  <a:moveTo>
                    <a:pt x="0" y="0"/>
                  </a:moveTo>
                  <a:lnTo>
                    <a:pt x="2461846" y="0"/>
                  </a:lnTo>
                  <a:lnTo>
                    <a:pt x="2461846" y="740534"/>
                  </a:lnTo>
                  <a:lnTo>
                    <a:pt x="0" y="740534"/>
                  </a:lnTo>
                  <a:close/>
                </a:path>
              </a:pathLst>
            </a:custGeom>
            <a:solidFill>
              <a:srgbClr val="FFFFFF"/>
            </a:solidFill>
          </p:spPr>
          <p:txBody>
            <a:bodyPr/>
            <a:lstStyle/>
            <a:p>
              <a:endParaRPr lang="en-IN"/>
            </a:p>
          </p:txBody>
        </p:sp>
        <p:sp>
          <p:nvSpPr>
            <p:cNvPr id="5" name="TextBox 5"/>
            <p:cNvSpPr txBox="1"/>
            <p:nvPr/>
          </p:nvSpPr>
          <p:spPr>
            <a:xfrm>
              <a:off x="0" y="-47625"/>
              <a:ext cx="2461846" cy="788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93448" y="2626308"/>
            <a:ext cx="1612277" cy="1731950"/>
            <a:chOff x="0" y="0"/>
            <a:chExt cx="756638" cy="812800"/>
          </a:xfrm>
        </p:grpSpPr>
        <p:sp>
          <p:nvSpPr>
            <p:cNvPr id="7" name="Freeform 7"/>
            <p:cNvSpPr/>
            <p:nvPr/>
          </p:nvSpPr>
          <p:spPr>
            <a:xfrm>
              <a:off x="0" y="0"/>
              <a:ext cx="756638" cy="812800"/>
            </a:xfrm>
            <a:custGeom>
              <a:avLst/>
              <a:gdLst/>
              <a:ahLst/>
              <a:cxnLst/>
              <a:rect l="l" t="t" r="r" b="b"/>
              <a:pathLst>
                <a:path w="756638" h="812800">
                  <a:moveTo>
                    <a:pt x="378319" y="0"/>
                  </a:moveTo>
                  <a:cubicBezTo>
                    <a:pt x="169379" y="0"/>
                    <a:pt x="0" y="181951"/>
                    <a:pt x="0" y="406400"/>
                  </a:cubicBezTo>
                  <a:cubicBezTo>
                    <a:pt x="0" y="630849"/>
                    <a:pt x="169379" y="812800"/>
                    <a:pt x="378319" y="812800"/>
                  </a:cubicBezTo>
                  <a:cubicBezTo>
                    <a:pt x="587259" y="812800"/>
                    <a:pt x="756638" y="630849"/>
                    <a:pt x="756638" y="406400"/>
                  </a:cubicBezTo>
                  <a:cubicBezTo>
                    <a:pt x="756638" y="181951"/>
                    <a:pt x="587259" y="0"/>
                    <a:pt x="378319" y="0"/>
                  </a:cubicBezTo>
                  <a:close/>
                </a:path>
              </a:pathLst>
            </a:custGeom>
            <a:solidFill>
              <a:srgbClr val="194A8D"/>
            </a:solidFill>
          </p:spPr>
          <p:txBody>
            <a:bodyPr/>
            <a:lstStyle/>
            <a:p>
              <a:endParaRPr lang="en-IN"/>
            </a:p>
          </p:txBody>
        </p:sp>
        <p:sp>
          <p:nvSpPr>
            <p:cNvPr id="8" name="TextBox 8"/>
            <p:cNvSpPr txBox="1"/>
            <p:nvPr/>
          </p:nvSpPr>
          <p:spPr>
            <a:xfrm>
              <a:off x="70935" y="28575"/>
              <a:ext cx="614768"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380248" y="3214186"/>
            <a:ext cx="6071978" cy="1709658"/>
          </a:xfrm>
          <a:prstGeom prst="rect">
            <a:avLst/>
          </a:prstGeom>
        </p:spPr>
        <p:txBody>
          <a:bodyPr lIns="0" tIns="0" rIns="0" bIns="0" rtlCol="0" anchor="t">
            <a:spAutoFit/>
          </a:bodyPr>
          <a:lstStyle/>
          <a:p>
            <a:pPr algn="l">
              <a:lnSpc>
                <a:spcPts val="3416"/>
              </a:lnSpc>
              <a:spcBef>
                <a:spcPct val="0"/>
              </a:spcBef>
            </a:pPr>
            <a:r>
              <a:rPr lang="en-US" sz="2440">
                <a:solidFill>
                  <a:srgbClr val="194A8D"/>
                </a:solidFill>
                <a:latin typeface="Arimo"/>
                <a:ea typeface="Arimo"/>
                <a:cs typeface="Arimo"/>
                <a:sym typeface="Arimo"/>
              </a:rPr>
              <a:t>A significant proportion of sellers (over 300) have more than 10 brands listed, showing potential high-volume operations or aggregators dominating the marketplace.</a:t>
            </a:r>
          </a:p>
        </p:txBody>
      </p:sp>
      <p:sp>
        <p:nvSpPr>
          <p:cNvPr id="10" name="TextBox 10"/>
          <p:cNvSpPr txBox="1"/>
          <p:nvPr/>
        </p:nvSpPr>
        <p:spPr>
          <a:xfrm>
            <a:off x="493448" y="3255391"/>
            <a:ext cx="1563544"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01</a:t>
            </a:r>
          </a:p>
        </p:txBody>
      </p:sp>
      <p:grpSp>
        <p:nvGrpSpPr>
          <p:cNvPr id="11" name="Group 11"/>
          <p:cNvGrpSpPr/>
          <p:nvPr/>
        </p:nvGrpSpPr>
        <p:grpSpPr>
          <a:xfrm>
            <a:off x="9750819" y="4778303"/>
            <a:ext cx="8120148" cy="2573899"/>
            <a:chOff x="0" y="0"/>
            <a:chExt cx="2465618" cy="781544"/>
          </a:xfrm>
        </p:grpSpPr>
        <p:sp>
          <p:nvSpPr>
            <p:cNvPr id="12" name="Freeform 12"/>
            <p:cNvSpPr/>
            <p:nvPr/>
          </p:nvSpPr>
          <p:spPr>
            <a:xfrm>
              <a:off x="0" y="0"/>
              <a:ext cx="2465618" cy="781544"/>
            </a:xfrm>
            <a:custGeom>
              <a:avLst/>
              <a:gdLst/>
              <a:ahLst/>
              <a:cxnLst/>
              <a:rect l="l" t="t" r="r" b="b"/>
              <a:pathLst>
                <a:path w="2465618" h="781544">
                  <a:moveTo>
                    <a:pt x="0" y="0"/>
                  </a:moveTo>
                  <a:lnTo>
                    <a:pt x="2465618" y="0"/>
                  </a:lnTo>
                  <a:lnTo>
                    <a:pt x="2465618" y="781544"/>
                  </a:lnTo>
                  <a:lnTo>
                    <a:pt x="0" y="781544"/>
                  </a:lnTo>
                  <a:close/>
                </a:path>
              </a:pathLst>
            </a:custGeom>
            <a:solidFill>
              <a:srgbClr val="FFFFFF"/>
            </a:solidFill>
          </p:spPr>
          <p:txBody>
            <a:bodyPr/>
            <a:lstStyle/>
            <a:p>
              <a:endParaRPr lang="en-IN"/>
            </a:p>
          </p:txBody>
        </p:sp>
        <p:sp>
          <p:nvSpPr>
            <p:cNvPr id="13" name="TextBox 13"/>
            <p:cNvSpPr txBox="1"/>
            <p:nvPr/>
          </p:nvSpPr>
          <p:spPr>
            <a:xfrm>
              <a:off x="0" y="-47625"/>
              <a:ext cx="2465618" cy="82916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497463" y="4400833"/>
            <a:ext cx="1614747" cy="1731950"/>
            <a:chOff x="0" y="0"/>
            <a:chExt cx="757797" cy="812800"/>
          </a:xfrm>
        </p:grpSpPr>
        <p:sp>
          <p:nvSpPr>
            <p:cNvPr id="15" name="Freeform 15"/>
            <p:cNvSpPr/>
            <p:nvPr/>
          </p:nvSpPr>
          <p:spPr>
            <a:xfrm>
              <a:off x="0" y="0"/>
              <a:ext cx="757797" cy="812800"/>
            </a:xfrm>
            <a:custGeom>
              <a:avLst/>
              <a:gdLst/>
              <a:ahLst/>
              <a:cxnLst/>
              <a:rect l="l" t="t" r="r" b="b"/>
              <a:pathLst>
                <a:path w="757797" h="812800">
                  <a:moveTo>
                    <a:pt x="378899" y="0"/>
                  </a:moveTo>
                  <a:cubicBezTo>
                    <a:pt x="169639" y="0"/>
                    <a:pt x="0" y="181951"/>
                    <a:pt x="0" y="406400"/>
                  </a:cubicBezTo>
                  <a:cubicBezTo>
                    <a:pt x="0" y="630849"/>
                    <a:pt x="169639" y="812800"/>
                    <a:pt x="378899" y="812800"/>
                  </a:cubicBezTo>
                  <a:cubicBezTo>
                    <a:pt x="588158" y="812800"/>
                    <a:pt x="757797" y="630849"/>
                    <a:pt x="757797" y="406400"/>
                  </a:cubicBezTo>
                  <a:cubicBezTo>
                    <a:pt x="757797" y="181951"/>
                    <a:pt x="588158" y="0"/>
                    <a:pt x="378899" y="0"/>
                  </a:cubicBezTo>
                  <a:close/>
                </a:path>
              </a:pathLst>
            </a:custGeom>
            <a:solidFill>
              <a:srgbClr val="194A8D"/>
            </a:solidFill>
          </p:spPr>
          <p:txBody>
            <a:bodyPr/>
            <a:lstStyle/>
            <a:p>
              <a:endParaRPr lang="en-IN"/>
            </a:p>
          </p:txBody>
        </p:sp>
        <p:sp>
          <p:nvSpPr>
            <p:cNvPr id="16" name="TextBox 16"/>
            <p:cNvSpPr txBox="1"/>
            <p:nvPr/>
          </p:nvSpPr>
          <p:spPr>
            <a:xfrm>
              <a:off x="71043" y="28575"/>
              <a:ext cx="61571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521867" y="5018138"/>
            <a:ext cx="1565939"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02</a:t>
            </a:r>
          </a:p>
        </p:txBody>
      </p:sp>
      <p:grpSp>
        <p:nvGrpSpPr>
          <p:cNvPr id="18" name="Group 18"/>
          <p:cNvGrpSpPr/>
          <p:nvPr/>
        </p:nvGrpSpPr>
        <p:grpSpPr>
          <a:xfrm>
            <a:off x="746415" y="6836519"/>
            <a:ext cx="8107725" cy="2438839"/>
            <a:chOff x="0" y="0"/>
            <a:chExt cx="2461846" cy="740534"/>
          </a:xfrm>
        </p:grpSpPr>
        <p:sp>
          <p:nvSpPr>
            <p:cNvPr id="19" name="Freeform 19"/>
            <p:cNvSpPr/>
            <p:nvPr/>
          </p:nvSpPr>
          <p:spPr>
            <a:xfrm>
              <a:off x="0" y="0"/>
              <a:ext cx="2461846" cy="740534"/>
            </a:xfrm>
            <a:custGeom>
              <a:avLst/>
              <a:gdLst/>
              <a:ahLst/>
              <a:cxnLst/>
              <a:rect l="l" t="t" r="r" b="b"/>
              <a:pathLst>
                <a:path w="2461846" h="740534">
                  <a:moveTo>
                    <a:pt x="0" y="0"/>
                  </a:moveTo>
                  <a:lnTo>
                    <a:pt x="2461846" y="0"/>
                  </a:lnTo>
                  <a:lnTo>
                    <a:pt x="2461846" y="740534"/>
                  </a:lnTo>
                  <a:lnTo>
                    <a:pt x="0" y="740534"/>
                  </a:lnTo>
                  <a:close/>
                </a:path>
              </a:pathLst>
            </a:custGeom>
            <a:solidFill>
              <a:srgbClr val="FFFFFF"/>
            </a:solidFill>
          </p:spPr>
          <p:txBody>
            <a:bodyPr/>
            <a:lstStyle/>
            <a:p>
              <a:endParaRPr lang="en-IN"/>
            </a:p>
          </p:txBody>
        </p:sp>
        <p:sp>
          <p:nvSpPr>
            <p:cNvPr id="20" name="TextBox 20"/>
            <p:cNvSpPr txBox="1"/>
            <p:nvPr/>
          </p:nvSpPr>
          <p:spPr>
            <a:xfrm>
              <a:off x="0" y="-47625"/>
              <a:ext cx="2461846" cy="788159"/>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493448" y="6323989"/>
            <a:ext cx="1612277" cy="1731950"/>
            <a:chOff x="0" y="0"/>
            <a:chExt cx="756638" cy="812800"/>
          </a:xfrm>
        </p:grpSpPr>
        <p:sp>
          <p:nvSpPr>
            <p:cNvPr id="22" name="Freeform 22"/>
            <p:cNvSpPr/>
            <p:nvPr/>
          </p:nvSpPr>
          <p:spPr>
            <a:xfrm>
              <a:off x="0" y="0"/>
              <a:ext cx="756638" cy="812800"/>
            </a:xfrm>
            <a:custGeom>
              <a:avLst/>
              <a:gdLst/>
              <a:ahLst/>
              <a:cxnLst/>
              <a:rect l="l" t="t" r="r" b="b"/>
              <a:pathLst>
                <a:path w="756638" h="812800">
                  <a:moveTo>
                    <a:pt x="378319" y="0"/>
                  </a:moveTo>
                  <a:cubicBezTo>
                    <a:pt x="169379" y="0"/>
                    <a:pt x="0" y="181951"/>
                    <a:pt x="0" y="406400"/>
                  </a:cubicBezTo>
                  <a:cubicBezTo>
                    <a:pt x="0" y="630849"/>
                    <a:pt x="169379" y="812800"/>
                    <a:pt x="378319" y="812800"/>
                  </a:cubicBezTo>
                  <a:cubicBezTo>
                    <a:pt x="587259" y="812800"/>
                    <a:pt x="756638" y="630849"/>
                    <a:pt x="756638" y="406400"/>
                  </a:cubicBezTo>
                  <a:cubicBezTo>
                    <a:pt x="756638" y="181951"/>
                    <a:pt x="587259" y="0"/>
                    <a:pt x="378319" y="0"/>
                  </a:cubicBezTo>
                  <a:close/>
                </a:path>
              </a:pathLst>
            </a:custGeom>
            <a:solidFill>
              <a:srgbClr val="194A8D"/>
            </a:solidFill>
          </p:spPr>
          <p:txBody>
            <a:bodyPr/>
            <a:lstStyle/>
            <a:p>
              <a:endParaRPr lang="en-IN"/>
            </a:p>
          </p:txBody>
        </p:sp>
        <p:sp>
          <p:nvSpPr>
            <p:cNvPr id="23" name="TextBox 23"/>
            <p:cNvSpPr txBox="1"/>
            <p:nvPr/>
          </p:nvSpPr>
          <p:spPr>
            <a:xfrm>
              <a:off x="70935" y="28575"/>
              <a:ext cx="614768" cy="708025"/>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493448" y="6972128"/>
            <a:ext cx="1563544"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03</a:t>
            </a:r>
          </a:p>
        </p:txBody>
      </p:sp>
      <p:sp>
        <p:nvSpPr>
          <p:cNvPr id="25" name="TextBox 25"/>
          <p:cNvSpPr txBox="1"/>
          <p:nvPr/>
        </p:nvSpPr>
        <p:spPr>
          <a:xfrm>
            <a:off x="2121382" y="7132814"/>
            <a:ext cx="6589709" cy="2510790"/>
          </a:xfrm>
          <a:prstGeom prst="rect">
            <a:avLst/>
          </a:prstGeom>
        </p:spPr>
        <p:txBody>
          <a:bodyPr lIns="0" tIns="0" rIns="0" bIns="0" rtlCol="0" anchor="t">
            <a:spAutoFit/>
          </a:bodyPr>
          <a:lstStyle/>
          <a:p>
            <a:pPr algn="l">
              <a:lnSpc>
                <a:spcPts val="3359"/>
              </a:lnSpc>
              <a:spcBef>
                <a:spcPct val="0"/>
              </a:spcBef>
            </a:pPr>
            <a:r>
              <a:rPr lang="en-US" sz="2400">
                <a:solidFill>
                  <a:srgbClr val="194A8D"/>
                </a:solidFill>
                <a:latin typeface="Arimo"/>
                <a:ea typeface="Arimo"/>
                <a:cs typeface="Arimo"/>
                <a:sym typeface="Arimo"/>
              </a:rPr>
              <a:t>Sellers with high-performing products (e.g., Hero Product 1 with 5000+ ratings) often show consistently low negative feedback, implying a direct link between product quality and seller credibility.</a:t>
            </a:r>
          </a:p>
          <a:p>
            <a:pPr algn="l">
              <a:lnSpc>
                <a:spcPts val="3359"/>
              </a:lnSpc>
              <a:spcBef>
                <a:spcPct val="0"/>
              </a:spcBef>
            </a:pPr>
            <a:endParaRPr lang="en-US" sz="2400">
              <a:solidFill>
                <a:srgbClr val="194A8D"/>
              </a:solidFill>
              <a:latin typeface="Arimo"/>
              <a:ea typeface="Arimo"/>
              <a:cs typeface="Arimo"/>
              <a:sym typeface="Arimo"/>
            </a:endParaRPr>
          </a:p>
        </p:txBody>
      </p:sp>
      <p:sp>
        <p:nvSpPr>
          <p:cNvPr id="26" name="TextBox 26"/>
          <p:cNvSpPr txBox="1"/>
          <p:nvPr/>
        </p:nvSpPr>
        <p:spPr>
          <a:xfrm>
            <a:off x="11112210" y="4781283"/>
            <a:ext cx="6443453" cy="2510790"/>
          </a:xfrm>
          <a:prstGeom prst="rect">
            <a:avLst/>
          </a:prstGeom>
        </p:spPr>
        <p:txBody>
          <a:bodyPr lIns="0" tIns="0" rIns="0" bIns="0" rtlCol="0" anchor="t">
            <a:spAutoFit/>
          </a:bodyPr>
          <a:lstStyle/>
          <a:p>
            <a:pPr algn="l">
              <a:lnSpc>
                <a:spcPts val="3359"/>
              </a:lnSpc>
              <a:spcBef>
                <a:spcPct val="0"/>
              </a:spcBef>
            </a:pPr>
            <a:r>
              <a:rPr lang="en-US" sz="2400">
                <a:solidFill>
                  <a:srgbClr val="194A8D"/>
                </a:solidFill>
                <a:latin typeface="Arimo"/>
                <a:ea typeface="Arimo"/>
                <a:cs typeface="Arimo"/>
                <a:sym typeface="Arimo"/>
              </a:rPr>
              <a:t>The average number of negative seller ratings over the last 12 months is relatively low (~10%), suggesting general customer satisfaction — but around 5% of sellers have over 30% negative reviews, signaling reputational risk.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1289086" y="2126188"/>
            <a:ext cx="15709829"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RISK &amp; QUALITY ANALYSIS</a:t>
            </a:r>
          </a:p>
        </p:txBody>
      </p:sp>
      <p:grpSp>
        <p:nvGrpSpPr>
          <p:cNvPr id="5" name="Group 5"/>
          <p:cNvGrpSpPr/>
          <p:nvPr/>
        </p:nvGrpSpPr>
        <p:grpSpPr>
          <a:xfrm>
            <a:off x="1057931" y="4685933"/>
            <a:ext cx="4612838" cy="4561367"/>
            <a:chOff x="0" y="0"/>
            <a:chExt cx="1214904" cy="1201348"/>
          </a:xfrm>
        </p:grpSpPr>
        <p:sp>
          <p:nvSpPr>
            <p:cNvPr id="6" name="Freeform 6"/>
            <p:cNvSpPr/>
            <p:nvPr/>
          </p:nvSpPr>
          <p:spPr>
            <a:xfrm>
              <a:off x="0" y="0"/>
              <a:ext cx="1214904" cy="1201348"/>
            </a:xfrm>
            <a:custGeom>
              <a:avLst/>
              <a:gdLst/>
              <a:ahLst/>
              <a:cxnLst/>
              <a:rect l="l" t="t" r="r" b="b"/>
              <a:pathLst>
                <a:path w="1214904" h="1201348">
                  <a:moveTo>
                    <a:pt x="0" y="0"/>
                  </a:moveTo>
                  <a:lnTo>
                    <a:pt x="1214904" y="0"/>
                  </a:lnTo>
                  <a:lnTo>
                    <a:pt x="1214904" y="1201348"/>
                  </a:lnTo>
                  <a:lnTo>
                    <a:pt x="0" y="1201348"/>
                  </a:lnTo>
                  <a:close/>
                </a:path>
              </a:pathLst>
            </a:custGeom>
            <a:solidFill>
              <a:srgbClr val="FFFFFF"/>
            </a:solidFill>
          </p:spPr>
          <p:txBody>
            <a:bodyPr/>
            <a:lstStyle/>
            <a:p>
              <a:endParaRPr lang="en-IN"/>
            </a:p>
          </p:txBody>
        </p:sp>
        <p:sp>
          <p:nvSpPr>
            <p:cNvPr id="7" name="TextBox 7"/>
            <p:cNvSpPr txBox="1"/>
            <p:nvPr/>
          </p:nvSpPr>
          <p:spPr>
            <a:xfrm>
              <a:off x="0" y="-47625"/>
              <a:ext cx="1214904" cy="124897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823294" y="4696933"/>
            <a:ext cx="4641413" cy="4538253"/>
            <a:chOff x="0" y="0"/>
            <a:chExt cx="1222430" cy="1195260"/>
          </a:xfrm>
        </p:grpSpPr>
        <p:sp>
          <p:nvSpPr>
            <p:cNvPr id="9" name="Freeform 9"/>
            <p:cNvSpPr/>
            <p:nvPr/>
          </p:nvSpPr>
          <p:spPr>
            <a:xfrm>
              <a:off x="0" y="0"/>
              <a:ext cx="1222430" cy="1195260"/>
            </a:xfrm>
            <a:custGeom>
              <a:avLst/>
              <a:gdLst/>
              <a:ahLst/>
              <a:cxnLst/>
              <a:rect l="l" t="t" r="r" b="b"/>
              <a:pathLst>
                <a:path w="1222430" h="1195260">
                  <a:moveTo>
                    <a:pt x="0" y="0"/>
                  </a:moveTo>
                  <a:lnTo>
                    <a:pt x="1222430" y="0"/>
                  </a:lnTo>
                  <a:lnTo>
                    <a:pt x="1222430" y="1195260"/>
                  </a:lnTo>
                  <a:lnTo>
                    <a:pt x="0" y="1195260"/>
                  </a:lnTo>
                  <a:close/>
                </a:path>
              </a:pathLst>
            </a:custGeom>
            <a:solidFill>
              <a:srgbClr val="FFFFFF"/>
            </a:solidFill>
          </p:spPr>
          <p:txBody>
            <a:bodyPr/>
            <a:lstStyle/>
            <a:p>
              <a:endParaRPr lang="en-IN"/>
            </a:p>
          </p:txBody>
        </p:sp>
        <p:sp>
          <p:nvSpPr>
            <p:cNvPr id="10" name="TextBox 10"/>
            <p:cNvSpPr txBox="1"/>
            <p:nvPr/>
          </p:nvSpPr>
          <p:spPr>
            <a:xfrm>
              <a:off x="0" y="-47625"/>
              <a:ext cx="1222430" cy="124288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124606" y="5529877"/>
            <a:ext cx="4392786" cy="3515995"/>
          </a:xfrm>
          <a:prstGeom prst="rect">
            <a:avLst/>
          </a:prstGeom>
        </p:spPr>
        <p:txBody>
          <a:bodyPr lIns="0" tIns="0" rIns="0" bIns="0" rtlCol="0" anchor="t">
            <a:spAutoFit/>
          </a:bodyPr>
          <a:lstStyle/>
          <a:p>
            <a:pPr algn="ctr">
              <a:lnSpc>
                <a:spcPts val="3079"/>
              </a:lnSpc>
              <a:spcBef>
                <a:spcPct val="0"/>
              </a:spcBef>
            </a:pPr>
            <a:r>
              <a:rPr lang="en-US" sz="2199">
                <a:solidFill>
                  <a:srgbClr val="194A8D"/>
                </a:solidFill>
                <a:latin typeface="Arimo"/>
                <a:ea typeface="Arimo"/>
                <a:cs typeface="Arimo"/>
                <a:sym typeface="Arimo"/>
              </a:rPr>
              <a:t>Over 40% of sellers manage only 1–2 brands, often lacking Hero Products and showing high variability in ratings. Their small scale risks poor customer experiences and platform trust. Action: Onboarding support and performance thresholds are recommended.</a:t>
            </a:r>
          </a:p>
        </p:txBody>
      </p:sp>
      <p:sp>
        <p:nvSpPr>
          <p:cNvPr id="12" name="TextBox 12"/>
          <p:cNvSpPr txBox="1"/>
          <p:nvPr/>
        </p:nvSpPr>
        <p:spPr>
          <a:xfrm>
            <a:off x="7043975" y="5613114"/>
            <a:ext cx="4200051" cy="2734945"/>
          </a:xfrm>
          <a:prstGeom prst="rect">
            <a:avLst/>
          </a:prstGeom>
        </p:spPr>
        <p:txBody>
          <a:bodyPr lIns="0" tIns="0" rIns="0" bIns="0" rtlCol="0" anchor="t">
            <a:spAutoFit/>
          </a:bodyPr>
          <a:lstStyle/>
          <a:p>
            <a:pPr algn="ctr">
              <a:lnSpc>
                <a:spcPts val="3079"/>
              </a:lnSpc>
              <a:spcBef>
                <a:spcPct val="0"/>
              </a:spcBef>
            </a:pPr>
            <a:r>
              <a:rPr lang="en-US" sz="2199">
                <a:solidFill>
                  <a:srgbClr val="194A8D"/>
                </a:solidFill>
                <a:latin typeface="Arimo"/>
                <a:ea typeface="Arimo"/>
                <a:cs typeface="Arimo"/>
                <a:sym typeface="Arimo"/>
              </a:rPr>
              <a:t>A large number of Hero Products have zero reviews, indicating possible stockouts, poor visibility, or weak product launches. Action: Flag low-engagement SKUs for review and guide sellers on listing optimization and promotions.</a:t>
            </a:r>
          </a:p>
        </p:txBody>
      </p:sp>
      <p:grpSp>
        <p:nvGrpSpPr>
          <p:cNvPr id="13" name="Group 13"/>
          <p:cNvGrpSpPr/>
          <p:nvPr/>
        </p:nvGrpSpPr>
        <p:grpSpPr>
          <a:xfrm>
            <a:off x="12613026" y="4685933"/>
            <a:ext cx="4641413" cy="4549253"/>
            <a:chOff x="0" y="0"/>
            <a:chExt cx="1222430" cy="1198157"/>
          </a:xfrm>
        </p:grpSpPr>
        <p:sp>
          <p:nvSpPr>
            <p:cNvPr id="14" name="Freeform 14"/>
            <p:cNvSpPr/>
            <p:nvPr/>
          </p:nvSpPr>
          <p:spPr>
            <a:xfrm>
              <a:off x="0" y="0"/>
              <a:ext cx="1222430" cy="1198157"/>
            </a:xfrm>
            <a:custGeom>
              <a:avLst/>
              <a:gdLst/>
              <a:ahLst/>
              <a:cxnLst/>
              <a:rect l="l" t="t" r="r" b="b"/>
              <a:pathLst>
                <a:path w="1222430" h="1198157">
                  <a:moveTo>
                    <a:pt x="0" y="0"/>
                  </a:moveTo>
                  <a:lnTo>
                    <a:pt x="1222430" y="0"/>
                  </a:lnTo>
                  <a:lnTo>
                    <a:pt x="1222430" y="1198157"/>
                  </a:lnTo>
                  <a:lnTo>
                    <a:pt x="0" y="1198157"/>
                  </a:lnTo>
                  <a:close/>
                </a:path>
              </a:pathLst>
            </a:custGeom>
            <a:solidFill>
              <a:srgbClr val="FFFFFF"/>
            </a:solidFill>
          </p:spPr>
          <p:txBody>
            <a:bodyPr/>
            <a:lstStyle/>
            <a:p>
              <a:endParaRPr lang="en-IN"/>
            </a:p>
          </p:txBody>
        </p:sp>
        <p:sp>
          <p:nvSpPr>
            <p:cNvPr id="15" name="TextBox 15"/>
            <p:cNvSpPr txBox="1"/>
            <p:nvPr/>
          </p:nvSpPr>
          <p:spPr>
            <a:xfrm>
              <a:off x="0" y="-47625"/>
              <a:ext cx="1222430" cy="1245782"/>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613026" y="5613114"/>
            <a:ext cx="4641413" cy="2734945"/>
          </a:xfrm>
          <a:prstGeom prst="rect">
            <a:avLst/>
          </a:prstGeom>
        </p:spPr>
        <p:txBody>
          <a:bodyPr lIns="0" tIns="0" rIns="0" bIns="0" rtlCol="0" anchor="t">
            <a:spAutoFit/>
          </a:bodyPr>
          <a:lstStyle/>
          <a:p>
            <a:pPr algn="ctr">
              <a:lnSpc>
                <a:spcPts val="3079"/>
              </a:lnSpc>
              <a:spcBef>
                <a:spcPct val="0"/>
              </a:spcBef>
            </a:pPr>
            <a:r>
              <a:rPr lang="en-US" sz="2199">
                <a:solidFill>
                  <a:srgbClr val="194A8D"/>
                </a:solidFill>
                <a:latin typeface="Arimo"/>
                <a:ea typeface="Arimo"/>
                <a:cs typeface="Arimo"/>
                <a:sym typeface="Arimo"/>
              </a:rPr>
              <a:t>Sellers from East Asia and the EU show lower return rates and stronger ratings, likely due to quality infrastructure and local support. Action: Replicate best practices via regional training and benchmarking across other seller geographies.</a:t>
            </a:r>
          </a:p>
        </p:txBody>
      </p:sp>
      <p:sp>
        <p:nvSpPr>
          <p:cNvPr id="17" name="TextBox 17"/>
          <p:cNvSpPr txBox="1"/>
          <p:nvPr/>
        </p:nvSpPr>
        <p:spPr>
          <a:xfrm>
            <a:off x="1029356" y="4852987"/>
            <a:ext cx="4641413" cy="514351"/>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Micro-Sellers &amp; Risk</a:t>
            </a:r>
          </a:p>
        </p:txBody>
      </p:sp>
      <p:sp>
        <p:nvSpPr>
          <p:cNvPr id="18" name="TextBox 18"/>
          <p:cNvSpPr txBox="1"/>
          <p:nvPr/>
        </p:nvSpPr>
        <p:spPr>
          <a:xfrm>
            <a:off x="6970965" y="4924742"/>
            <a:ext cx="4346070" cy="533400"/>
          </a:xfrm>
          <a:prstGeom prst="rect">
            <a:avLst/>
          </a:prstGeom>
        </p:spPr>
        <p:txBody>
          <a:bodyPr lIns="0" tIns="0" rIns="0" bIns="0" rtlCol="0" anchor="t">
            <a:spAutoFit/>
          </a:bodyPr>
          <a:lstStyle/>
          <a:p>
            <a:pPr algn="ctr">
              <a:lnSpc>
                <a:spcPts val="4200"/>
              </a:lnSpc>
              <a:spcBef>
                <a:spcPct val="0"/>
              </a:spcBef>
            </a:pPr>
            <a:r>
              <a:rPr lang="en-US" sz="3000" b="1">
                <a:solidFill>
                  <a:srgbClr val="194A8D"/>
                </a:solidFill>
                <a:latin typeface="Arimo Bold"/>
                <a:ea typeface="Arimo Bold"/>
                <a:cs typeface="Arimo Bold"/>
                <a:sym typeface="Arimo Bold"/>
              </a:rPr>
              <a:t>Unrated Hero Products</a:t>
            </a:r>
          </a:p>
        </p:txBody>
      </p:sp>
      <p:sp>
        <p:nvSpPr>
          <p:cNvPr id="19" name="TextBox 19"/>
          <p:cNvSpPr txBox="1"/>
          <p:nvPr/>
        </p:nvSpPr>
        <p:spPr>
          <a:xfrm>
            <a:off x="12674381" y="4905693"/>
            <a:ext cx="4641413" cy="533400"/>
          </a:xfrm>
          <a:prstGeom prst="rect">
            <a:avLst/>
          </a:prstGeom>
        </p:spPr>
        <p:txBody>
          <a:bodyPr lIns="0" tIns="0" rIns="0" bIns="0" rtlCol="0" anchor="t">
            <a:spAutoFit/>
          </a:bodyPr>
          <a:lstStyle/>
          <a:p>
            <a:pPr algn="ctr">
              <a:lnSpc>
                <a:spcPts val="4200"/>
              </a:lnSpc>
              <a:spcBef>
                <a:spcPct val="0"/>
              </a:spcBef>
            </a:pPr>
            <a:r>
              <a:rPr lang="en-US" sz="3000" b="1">
                <a:solidFill>
                  <a:srgbClr val="194A8D"/>
                </a:solidFill>
                <a:latin typeface="Arimo Bold"/>
                <a:ea typeface="Arimo Bold"/>
                <a:cs typeface="Arimo Bold"/>
                <a:sym typeface="Arimo Bold"/>
              </a:rPr>
              <a:t>Regional Excellence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TextBox 3"/>
          <p:cNvSpPr txBox="1"/>
          <p:nvPr/>
        </p:nvSpPr>
        <p:spPr>
          <a:xfrm>
            <a:off x="3450379" y="1414988"/>
            <a:ext cx="11427354"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BUSINESS STRATEGY</a:t>
            </a: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grpSp>
        <p:nvGrpSpPr>
          <p:cNvPr id="5" name="Group 5"/>
          <p:cNvGrpSpPr/>
          <p:nvPr/>
        </p:nvGrpSpPr>
        <p:grpSpPr>
          <a:xfrm>
            <a:off x="736069" y="3488287"/>
            <a:ext cx="7753358" cy="2411508"/>
            <a:chOff x="0" y="0"/>
            <a:chExt cx="3259593" cy="1013823"/>
          </a:xfrm>
        </p:grpSpPr>
        <p:sp>
          <p:nvSpPr>
            <p:cNvPr id="6" name="Freeform 6"/>
            <p:cNvSpPr/>
            <p:nvPr/>
          </p:nvSpPr>
          <p:spPr>
            <a:xfrm>
              <a:off x="0" y="0"/>
              <a:ext cx="3259593" cy="1013823"/>
            </a:xfrm>
            <a:custGeom>
              <a:avLst/>
              <a:gdLst/>
              <a:ahLst/>
              <a:cxnLst/>
              <a:rect l="l" t="t" r="r" b="b"/>
              <a:pathLst>
                <a:path w="3259593" h="1013823">
                  <a:moveTo>
                    <a:pt x="50925" y="0"/>
                  </a:moveTo>
                  <a:lnTo>
                    <a:pt x="3208668" y="0"/>
                  </a:lnTo>
                  <a:cubicBezTo>
                    <a:pt x="3236794" y="0"/>
                    <a:pt x="3259593" y="22800"/>
                    <a:pt x="3259593" y="50925"/>
                  </a:cubicBezTo>
                  <a:lnTo>
                    <a:pt x="3259593" y="962898"/>
                  </a:lnTo>
                  <a:cubicBezTo>
                    <a:pt x="3259593" y="976405"/>
                    <a:pt x="3254228" y="989358"/>
                    <a:pt x="3244678" y="998908"/>
                  </a:cubicBezTo>
                  <a:cubicBezTo>
                    <a:pt x="3235128" y="1008458"/>
                    <a:pt x="3222175" y="1013823"/>
                    <a:pt x="3208668" y="1013823"/>
                  </a:cubicBezTo>
                  <a:lnTo>
                    <a:pt x="50925" y="1013823"/>
                  </a:lnTo>
                  <a:cubicBezTo>
                    <a:pt x="37419" y="1013823"/>
                    <a:pt x="24466" y="1008458"/>
                    <a:pt x="14916" y="998908"/>
                  </a:cubicBezTo>
                  <a:cubicBezTo>
                    <a:pt x="5365" y="989358"/>
                    <a:pt x="0" y="976405"/>
                    <a:pt x="0" y="962898"/>
                  </a:cubicBezTo>
                  <a:lnTo>
                    <a:pt x="0" y="50925"/>
                  </a:lnTo>
                  <a:cubicBezTo>
                    <a:pt x="0" y="37419"/>
                    <a:pt x="5365" y="24466"/>
                    <a:pt x="14916" y="14916"/>
                  </a:cubicBezTo>
                  <a:cubicBezTo>
                    <a:pt x="24466" y="5365"/>
                    <a:pt x="37419" y="0"/>
                    <a:pt x="50925" y="0"/>
                  </a:cubicBezTo>
                  <a:close/>
                </a:path>
              </a:pathLst>
            </a:custGeom>
            <a:solidFill>
              <a:srgbClr val="FFFFFF"/>
            </a:solidFill>
            <a:ln w="38100" cap="rnd">
              <a:solidFill>
                <a:srgbClr val="6299E4"/>
              </a:solidFill>
              <a:prstDash val="solid"/>
              <a:round/>
            </a:ln>
          </p:spPr>
          <p:txBody>
            <a:bodyPr/>
            <a:lstStyle/>
            <a:p>
              <a:endParaRPr lang="en-IN"/>
            </a:p>
          </p:txBody>
        </p:sp>
        <p:sp>
          <p:nvSpPr>
            <p:cNvPr id="7" name="TextBox 7"/>
            <p:cNvSpPr txBox="1"/>
            <p:nvPr/>
          </p:nvSpPr>
          <p:spPr>
            <a:xfrm>
              <a:off x="0" y="-47625"/>
              <a:ext cx="3259593" cy="106144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334086" y="3809644"/>
            <a:ext cx="6719127" cy="1584325"/>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Revenue Optimization</a:t>
            </a:r>
          </a:p>
          <a:p>
            <a:pPr algn="l">
              <a:lnSpc>
                <a:spcPts val="2800"/>
              </a:lnSpc>
              <a:spcBef>
                <a:spcPct val="0"/>
              </a:spcBef>
            </a:pPr>
            <a:r>
              <a:rPr lang="en-US" sz="2000">
                <a:solidFill>
                  <a:srgbClr val="194A8D"/>
                </a:solidFill>
                <a:latin typeface="Arimo"/>
                <a:ea typeface="Arimo"/>
                <a:cs typeface="Arimo"/>
                <a:sym typeface="Arimo"/>
              </a:rPr>
              <a:t> High-performing sellers are prioritized for ad placements, partnerships, and promotional visibility, directly improving revenue.</a:t>
            </a:r>
          </a:p>
        </p:txBody>
      </p:sp>
      <p:grpSp>
        <p:nvGrpSpPr>
          <p:cNvPr id="9" name="Group 9"/>
          <p:cNvGrpSpPr/>
          <p:nvPr/>
        </p:nvGrpSpPr>
        <p:grpSpPr>
          <a:xfrm>
            <a:off x="736069" y="6828391"/>
            <a:ext cx="7753358" cy="2411508"/>
            <a:chOff x="0" y="0"/>
            <a:chExt cx="3259593" cy="1013823"/>
          </a:xfrm>
        </p:grpSpPr>
        <p:sp>
          <p:nvSpPr>
            <p:cNvPr id="10" name="Freeform 10"/>
            <p:cNvSpPr/>
            <p:nvPr/>
          </p:nvSpPr>
          <p:spPr>
            <a:xfrm>
              <a:off x="0" y="0"/>
              <a:ext cx="3259593" cy="1013823"/>
            </a:xfrm>
            <a:custGeom>
              <a:avLst/>
              <a:gdLst/>
              <a:ahLst/>
              <a:cxnLst/>
              <a:rect l="l" t="t" r="r" b="b"/>
              <a:pathLst>
                <a:path w="3259593" h="1013823">
                  <a:moveTo>
                    <a:pt x="50925" y="0"/>
                  </a:moveTo>
                  <a:lnTo>
                    <a:pt x="3208668" y="0"/>
                  </a:lnTo>
                  <a:cubicBezTo>
                    <a:pt x="3236794" y="0"/>
                    <a:pt x="3259593" y="22800"/>
                    <a:pt x="3259593" y="50925"/>
                  </a:cubicBezTo>
                  <a:lnTo>
                    <a:pt x="3259593" y="962898"/>
                  </a:lnTo>
                  <a:cubicBezTo>
                    <a:pt x="3259593" y="976405"/>
                    <a:pt x="3254228" y="989358"/>
                    <a:pt x="3244678" y="998908"/>
                  </a:cubicBezTo>
                  <a:cubicBezTo>
                    <a:pt x="3235128" y="1008458"/>
                    <a:pt x="3222175" y="1013823"/>
                    <a:pt x="3208668" y="1013823"/>
                  </a:cubicBezTo>
                  <a:lnTo>
                    <a:pt x="50925" y="1013823"/>
                  </a:lnTo>
                  <a:cubicBezTo>
                    <a:pt x="37419" y="1013823"/>
                    <a:pt x="24466" y="1008458"/>
                    <a:pt x="14916" y="998908"/>
                  </a:cubicBezTo>
                  <a:cubicBezTo>
                    <a:pt x="5365" y="989358"/>
                    <a:pt x="0" y="976405"/>
                    <a:pt x="0" y="962898"/>
                  </a:cubicBezTo>
                  <a:lnTo>
                    <a:pt x="0" y="50925"/>
                  </a:lnTo>
                  <a:cubicBezTo>
                    <a:pt x="0" y="37419"/>
                    <a:pt x="5365" y="24466"/>
                    <a:pt x="14916" y="14916"/>
                  </a:cubicBezTo>
                  <a:cubicBezTo>
                    <a:pt x="24466" y="5365"/>
                    <a:pt x="37419" y="0"/>
                    <a:pt x="50925" y="0"/>
                  </a:cubicBezTo>
                  <a:close/>
                </a:path>
              </a:pathLst>
            </a:custGeom>
            <a:solidFill>
              <a:srgbClr val="FFFFFF"/>
            </a:solidFill>
            <a:ln w="38100" cap="rnd">
              <a:solidFill>
                <a:srgbClr val="6299E4"/>
              </a:solidFill>
              <a:prstDash val="solid"/>
              <a:round/>
            </a:ln>
          </p:spPr>
          <p:txBody>
            <a:bodyPr/>
            <a:lstStyle/>
            <a:p>
              <a:endParaRPr lang="en-IN"/>
            </a:p>
          </p:txBody>
        </p:sp>
        <p:sp>
          <p:nvSpPr>
            <p:cNvPr id="11" name="TextBox 11"/>
            <p:cNvSpPr txBox="1"/>
            <p:nvPr/>
          </p:nvSpPr>
          <p:spPr>
            <a:xfrm>
              <a:off x="0" y="-47625"/>
              <a:ext cx="3259593" cy="1061448"/>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334086" y="7149748"/>
            <a:ext cx="6719127" cy="1231900"/>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Risk Mitigation </a:t>
            </a:r>
          </a:p>
          <a:p>
            <a:pPr algn="l">
              <a:lnSpc>
                <a:spcPts val="2800"/>
              </a:lnSpc>
              <a:spcBef>
                <a:spcPct val="0"/>
              </a:spcBef>
            </a:pPr>
            <a:r>
              <a:rPr lang="en-US" sz="2000">
                <a:solidFill>
                  <a:srgbClr val="194A8D"/>
                </a:solidFill>
                <a:latin typeface="Arimo"/>
                <a:ea typeface="Arimo"/>
                <a:cs typeface="Arimo"/>
                <a:sym typeface="Arimo"/>
              </a:rPr>
              <a:t>Sellers with rising negative feedback are flagged early, enabling timely action before customer trust deteriorates.</a:t>
            </a:r>
          </a:p>
        </p:txBody>
      </p:sp>
      <p:grpSp>
        <p:nvGrpSpPr>
          <p:cNvPr id="13" name="Group 13"/>
          <p:cNvGrpSpPr/>
          <p:nvPr/>
        </p:nvGrpSpPr>
        <p:grpSpPr>
          <a:xfrm>
            <a:off x="9368131" y="3488287"/>
            <a:ext cx="7753358" cy="2411508"/>
            <a:chOff x="0" y="0"/>
            <a:chExt cx="3259593" cy="1013823"/>
          </a:xfrm>
        </p:grpSpPr>
        <p:sp>
          <p:nvSpPr>
            <p:cNvPr id="14" name="Freeform 14"/>
            <p:cNvSpPr/>
            <p:nvPr/>
          </p:nvSpPr>
          <p:spPr>
            <a:xfrm>
              <a:off x="0" y="0"/>
              <a:ext cx="3259593" cy="1013823"/>
            </a:xfrm>
            <a:custGeom>
              <a:avLst/>
              <a:gdLst/>
              <a:ahLst/>
              <a:cxnLst/>
              <a:rect l="l" t="t" r="r" b="b"/>
              <a:pathLst>
                <a:path w="3259593" h="1013823">
                  <a:moveTo>
                    <a:pt x="50925" y="0"/>
                  </a:moveTo>
                  <a:lnTo>
                    <a:pt x="3208668" y="0"/>
                  </a:lnTo>
                  <a:cubicBezTo>
                    <a:pt x="3236794" y="0"/>
                    <a:pt x="3259593" y="22800"/>
                    <a:pt x="3259593" y="50925"/>
                  </a:cubicBezTo>
                  <a:lnTo>
                    <a:pt x="3259593" y="962898"/>
                  </a:lnTo>
                  <a:cubicBezTo>
                    <a:pt x="3259593" y="976405"/>
                    <a:pt x="3254228" y="989358"/>
                    <a:pt x="3244678" y="998908"/>
                  </a:cubicBezTo>
                  <a:cubicBezTo>
                    <a:pt x="3235128" y="1008458"/>
                    <a:pt x="3222175" y="1013823"/>
                    <a:pt x="3208668" y="1013823"/>
                  </a:cubicBezTo>
                  <a:lnTo>
                    <a:pt x="50925" y="1013823"/>
                  </a:lnTo>
                  <a:cubicBezTo>
                    <a:pt x="37419" y="1013823"/>
                    <a:pt x="24466" y="1008458"/>
                    <a:pt x="14916" y="998908"/>
                  </a:cubicBezTo>
                  <a:cubicBezTo>
                    <a:pt x="5365" y="989358"/>
                    <a:pt x="0" y="976405"/>
                    <a:pt x="0" y="962898"/>
                  </a:cubicBezTo>
                  <a:lnTo>
                    <a:pt x="0" y="50925"/>
                  </a:lnTo>
                  <a:cubicBezTo>
                    <a:pt x="0" y="37419"/>
                    <a:pt x="5365" y="24466"/>
                    <a:pt x="14916" y="14916"/>
                  </a:cubicBezTo>
                  <a:cubicBezTo>
                    <a:pt x="24466" y="5365"/>
                    <a:pt x="37419" y="0"/>
                    <a:pt x="50925" y="0"/>
                  </a:cubicBezTo>
                  <a:close/>
                </a:path>
              </a:pathLst>
            </a:custGeom>
            <a:solidFill>
              <a:srgbClr val="FFFFFF"/>
            </a:solidFill>
            <a:ln w="38100" cap="rnd">
              <a:solidFill>
                <a:srgbClr val="6299E4"/>
              </a:solidFill>
              <a:prstDash val="solid"/>
              <a:round/>
            </a:ln>
          </p:spPr>
          <p:txBody>
            <a:bodyPr/>
            <a:lstStyle/>
            <a:p>
              <a:endParaRPr lang="en-IN"/>
            </a:p>
          </p:txBody>
        </p:sp>
        <p:sp>
          <p:nvSpPr>
            <p:cNvPr id="15" name="TextBox 15"/>
            <p:cNvSpPr txBox="1"/>
            <p:nvPr/>
          </p:nvSpPr>
          <p:spPr>
            <a:xfrm>
              <a:off x="0" y="-47625"/>
              <a:ext cx="3259593" cy="106144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885246" y="3809644"/>
            <a:ext cx="6719127" cy="2289175"/>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Operational Efficiency</a:t>
            </a:r>
          </a:p>
          <a:p>
            <a:pPr algn="l">
              <a:lnSpc>
                <a:spcPts val="2800"/>
              </a:lnSpc>
              <a:spcBef>
                <a:spcPct val="0"/>
              </a:spcBef>
            </a:pPr>
            <a:r>
              <a:rPr lang="en-US" sz="2000">
                <a:solidFill>
                  <a:srgbClr val="194A8D"/>
                </a:solidFill>
                <a:latin typeface="Arimo"/>
                <a:ea typeface="Arimo"/>
                <a:cs typeface="Arimo"/>
                <a:sym typeface="Arimo"/>
              </a:rPr>
              <a:t> Automated dashboards reduce analytics turnaround time by 60%, freeing up analysts to focus on strategy rather than cleaning spreadsheets.</a:t>
            </a:r>
          </a:p>
          <a:p>
            <a:pPr algn="l">
              <a:lnSpc>
                <a:spcPts val="2800"/>
              </a:lnSpc>
              <a:spcBef>
                <a:spcPct val="0"/>
              </a:spcBef>
            </a:pPr>
            <a:endParaRPr lang="en-US" sz="2000">
              <a:solidFill>
                <a:srgbClr val="194A8D"/>
              </a:solidFill>
              <a:latin typeface="Arimo"/>
              <a:ea typeface="Arimo"/>
              <a:cs typeface="Arimo"/>
              <a:sym typeface="Arimo"/>
            </a:endParaRPr>
          </a:p>
          <a:p>
            <a:pPr algn="l">
              <a:lnSpc>
                <a:spcPts val="2800"/>
              </a:lnSpc>
              <a:spcBef>
                <a:spcPct val="0"/>
              </a:spcBef>
            </a:pPr>
            <a:endParaRPr lang="en-US" sz="2000">
              <a:solidFill>
                <a:srgbClr val="194A8D"/>
              </a:solidFill>
              <a:latin typeface="Arimo"/>
              <a:ea typeface="Arimo"/>
              <a:cs typeface="Arimo"/>
              <a:sym typeface="Arimo"/>
            </a:endParaRPr>
          </a:p>
        </p:txBody>
      </p:sp>
      <p:grpSp>
        <p:nvGrpSpPr>
          <p:cNvPr id="17" name="Group 17"/>
          <p:cNvGrpSpPr/>
          <p:nvPr/>
        </p:nvGrpSpPr>
        <p:grpSpPr>
          <a:xfrm>
            <a:off x="9368131" y="6828391"/>
            <a:ext cx="7753358" cy="2411508"/>
            <a:chOff x="0" y="0"/>
            <a:chExt cx="3259593" cy="1013823"/>
          </a:xfrm>
        </p:grpSpPr>
        <p:sp>
          <p:nvSpPr>
            <p:cNvPr id="18" name="Freeform 18"/>
            <p:cNvSpPr/>
            <p:nvPr/>
          </p:nvSpPr>
          <p:spPr>
            <a:xfrm>
              <a:off x="0" y="0"/>
              <a:ext cx="3259593" cy="1013823"/>
            </a:xfrm>
            <a:custGeom>
              <a:avLst/>
              <a:gdLst/>
              <a:ahLst/>
              <a:cxnLst/>
              <a:rect l="l" t="t" r="r" b="b"/>
              <a:pathLst>
                <a:path w="3259593" h="1013823">
                  <a:moveTo>
                    <a:pt x="50925" y="0"/>
                  </a:moveTo>
                  <a:lnTo>
                    <a:pt x="3208668" y="0"/>
                  </a:lnTo>
                  <a:cubicBezTo>
                    <a:pt x="3236794" y="0"/>
                    <a:pt x="3259593" y="22800"/>
                    <a:pt x="3259593" y="50925"/>
                  </a:cubicBezTo>
                  <a:lnTo>
                    <a:pt x="3259593" y="962898"/>
                  </a:lnTo>
                  <a:cubicBezTo>
                    <a:pt x="3259593" y="976405"/>
                    <a:pt x="3254228" y="989358"/>
                    <a:pt x="3244678" y="998908"/>
                  </a:cubicBezTo>
                  <a:cubicBezTo>
                    <a:pt x="3235128" y="1008458"/>
                    <a:pt x="3222175" y="1013823"/>
                    <a:pt x="3208668" y="1013823"/>
                  </a:cubicBezTo>
                  <a:lnTo>
                    <a:pt x="50925" y="1013823"/>
                  </a:lnTo>
                  <a:cubicBezTo>
                    <a:pt x="37419" y="1013823"/>
                    <a:pt x="24466" y="1008458"/>
                    <a:pt x="14916" y="998908"/>
                  </a:cubicBezTo>
                  <a:cubicBezTo>
                    <a:pt x="5365" y="989358"/>
                    <a:pt x="0" y="976405"/>
                    <a:pt x="0" y="962898"/>
                  </a:cubicBezTo>
                  <a:lnTo>
                    <a:pt x="0" y="50925"/>
                  </a:lnTo>
                  <a:cubicBezTo>
                    <a:pt x="0" y="37419"/>
                    <a:pt x="5365" y="24466"/>
                    <a:pt x="14916" y="14916"/>
                  </a:cubicBezTo>
                  <a:cubicBezTo>
                    <a:pt x="24466" y="5365"/>
                    <a:pt x="37419" y="0"/>
                    <a:pt x="50925" y="0"/>
                  </a:cubicBezTo>
                  <a:close/>
                </a:path>
              </a:pathLst>
            </a:custGeom>
            <a:solidFill>
              <a:srgbClr val="FFFFFF"/>
            </a:solidFill>
            <a:ln w="38100" cap="rnd">
              <a:solidFill>
                <a:srgbClr val="6299E4"/>
              </a:solidFill>
              <a:prstDash val="solid"/>
              <a:round/>
            </a:ln>
          </p:spPr>
          <p:txBody>
            <a:bodyPr/>
            <a:lstStyle/>
            <a:p>
              <a:endParaRPr lang="en-IN"/>
            </a:p>
          </p:txBody>
        </p:sp>
        <p:sp>
          <p:nvSpPr>
            <p:cNvPr id="19" name="TextBox 19"/>
            <p:cNvSpPr txBox="1"/>
            <p:nvPr/>
          </p:nvSpPr>
          <p:spPr>
            <a:xfrm>
              <a:off x="0" y="-47625"/>
              <a:ext cx="3259593" cy="1061448"/>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10089936" y="7149748"/>
            <a:ext cx="6719127" cy="1584325"/>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Strategic Planning </a:t>
            </a:r>
          </a:p>
          <a:p>
            <a:pPr algn="l">
              <a:lnSpc>
                <a:spcPts val="2800"/>
              </a:lnSpc>
              <a:spcBef>
                <a:spcPct val="0"/>
              </a:spcBef>
            </a:pPr>
            <a:r>
              <a:rPr lang="en-US" sz="2000">
                <a:solidFill>
                  <a:srgbClr val="194A8D"/>
                </a:solidFill>
                <a:latin typeface="Arimo"/>
                <a:ea typeface="Arimo"/>
                <a:cs typeface="Arimo"/>
                <a:sym typeface="Arimo"/>
              </a:rPr>
              <a:t>Category managers gain insight into brand spread, product trends, and rating volatility — helping guide inventory, pricing, and vendor negotiations.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txBody>
          <a:bodyPr/>
          <a:lstStyle/>
          <a:p>
            <a:endParaRPr lang="en-IN"/>
          </a:p>
        </p:txBody>
      </p:sp>
      <p:sp>
        <p:nvSpPr>
          <p:cNvPr id="3" name="Freeform 3"/>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txBody>
          <a:bodyPr/>
          <a:lstStyle/>
          <a:p>
            <a:endParaRPr lang="en-IN"/>
          </a:p>
        </p:txBody>
      </p:sp>
      <p:sp>
        <p:nvSpPr>
          <p:cNvPr id="4" name="TextBox 4"/>
          <p:cNvSpPr txBox="1"/>
          <p:nvPr/>
        </p:nvSpPr>
        <p:spPr>
          <a:xfrm>
            <a:off x="4628749" y="385806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1750541" y="2579578"/>
            <a:ext cx="14786917"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INTRODUCTION</a:t>
            </a:r>
          </a:p>
        </p:txBody>
      </p:sp>
      <p:grpSp>
        <p:nvGrpSpPr>
          <p:cNvPr id="5" name="Group 5"/>
          <p:cNvGrpSpPr/>
          <p:nvPr/>
        </p:nvGrpSpPr>
        <p:grpSpPr>
          <a:xfrm>
            <a:off x="755074" y="4112590"/>
            <a:ext cx="16777851" cy="5438340"/>
            <a:chOff x="0" y="0"/>
            <a:chExt cx="22370468" cy="7251120"/>
          </a:xfrm>
        </p:grpSpPr>
        <p:grpSp>
          <p:nvGrpSpPr>
            <p:cNvPr id="6" name="Group 6"/>
            <p:cNvGrpSpPr/>
            <p:nvPr/>
          </p:nvGrpSpPr>
          <p:grpSpPr>
            <a:xfrm>
              <a:off x="0" y="0"/>
              <a:ext cx="22370468" cy="7251120"/>
              <a:chOff x="0" y="0"/>
              <a:chExt cx="4418858" cy="1432320"/>
            </a:xfrm>
          </p:grpSpPr>
          <p:sp>
            <p:nvSpPr>
              <p:cNvPr id="7" name="Freeform 7"/>
              <p:cNvSpPr/>
              <p:nvPr/>
            </p:nvSpPr>
            <p:spPr>
              <a:xfrm>
                <a:off x="0" y="0"/>
                <a:ext cx="4418858" cy="1432320"/>
              </a:xfrm>
              <a:custGeom>
                <a:avLst/>
                <a:gdLst/>
                <a:ahLst/>
                <a:cxnLst/>
                <a:rect l="l" t="t" r="r" b="b"/>
                <a:pathLst>
                  <a:path w="4418858" h="1432320">
                    <a:moveTo>
                      <a:pt x="0" y="0"/>
                    </a:moveTo>
                    <a:lnTo>
                      <a:pt x="4418858" y="0"/>
                    </a:lnTo>
                    <a:lnTo>
                      <a:pt x="4418858" y="1432320"/>
                    </a:lnTo>
                    <a:lnTo>
                      <a:pt x="0" y="1432320"/>
                    </a:lnTo>
                    <a:close/>
                  </a:path>
                </a:pathLst>
              </a:custGeom>
              <a:solidFill>
                <a:srgbClr val="FFFFFF"/>
              </a:solidFill>
            </p:spPr>
            <p:txBody>
              <a:bodyPr/>
              <a:lstStyle/>
              <a:p>
                <a:endParaRPr lang="en-IN"/>
              </a:p>
            </p:txBody>
          </p:sp>
          <p:sp>
            <p:nvSpPr>
              <p:cNvPr id="8" name="TextBox 8"/>
              <p:cNvSpPr txBox="1"/>
              <p:nvPr/>
            </p:nvSpPr>
            <p:spPr>
              <a:xfrm>
                <a:off x="0" y="-47625"/>
                <a:ext cx="4418858" cy="147994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481228" y="384866"/>
              <a:ext cx="21408013" cy="5924974"/>
            </a:xfrm>
            <a:prstGeom prst="rect">
              <a:avLst/>
            </a:prstGeom>
          </p:spPr>
          <p:txBody>
            <a:bodyPr lIns="0" tIns="0" rIns="0" bIns="0" rtlCol="0" anchor="t">
              <a:spAutoFit/>
            </a:bodyPr>
            <a:lstStyle/>
            <a:p>
              <a:pPr algn="ctr">
                <a:lnSpc>
                  <a:spcPts val="3919"/>
                </a:lnSpc>
                <a:spcBef>
                  <a:spcPct val="0"/>
                </a:spcBef>
              </a:pPr>
              <a:r>
                <a:rPr lang="en-US" sz="2799" b="1">
                  <a:solidFill>
                    <a:srgbClr val="194A8D"/>
                  </a:solidFill>
                  <a:latin typeface="Arimo Bold"/>
                  <a:ea typeface="Arimo Bold"/>
                  <a:cs typeface="Arimo Bold"/>
                  <a:sym typeface="Arimo Bold"/>
                </a:rPr>
                <a:t>This project focuses on improving seller performance evaluation by integrating machine learning (ML) with business intelligence (BI) tools. Traditional rating systems, such as those used on Amazon, often miss deeper insights like customer service quality, long-term consistency, and product engagement. Power BI was selected for its strong integration with Microsoft tools and its ability to manage large datasets effectively. The platform enables the creation of interactive dashboards for visualizing sales trends, tracking performance over time, and identifying patterns. By combining ML techniques with Power BI, the project automates score prediction and delivers clear, data-driven insights to support better business decisions.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sp>
        <p:nvSpPr>
          <p:cNvPr id="4" name="TextBox 4"/>
          <p:cNvSpPr txBox="1"/>
          <p:nvPr/>
        </p:nvSpPr>
        <p:spPr>
          <a:xfrm>
            <a:off x="1750541" y="2746467"/>
            <a:ext cx="14786917"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PROBLEM STATEMENT</a:t>
            </a:r>
          </a:p>
        </p:txBody>
      </p:sp>
      <p:grpSp>
        <p:nvGrpSpPr>
          <p:cNvPr id="5" name="Group 5"/>
          <p:cNvGrpSpPr/>
          <p:nvPr/>
        </p:nvGrpSpPr>
        <p:grpSpPr>
          <a:xfrm>
            <a:off x="1044200" y="4771024"/>
            <a:ext cx="4612838" cy="4476276"/>
            <a:chOff x="0" y="0"/>
            <a:chExt cx="1214904" cy="1178937"/>
          </a:xfrm>
        </p:grpSpPr>
        <p:sp>
          <p:nvSpPr>
            <p:cNvPr id="6" name="Freeform 6"/>
            <p:cNvSpPr/>
            <p:nvPr/>
          </p:nvSpPr>
          <p:spPr>
            <a:xfrm>
              <a:off x="0" y="0"/>
              <a:ext cx="1214904" cy="1178937"/>
            </a:xfrm>
            <a:custGeom>
              <a:avLst/>
              <a:gdLst/>
              <a:ahLst/>
              <a:cxnLst/>
              <a:rect l="l" t="t" r="r" b="b"/>
              <a:pathLst>
                <a:path w="1214904" h="1178937">
                  <a:moveTo>
                    <a:pt x="0" y="0"/>
                  </a:moveTo>
                  <a:lnTo>
                    <a:pt x="1214904" y="0"/>
                  </a:lnTo>
                  <a:lnTo>
                    <a:pt x="1214904" y="1178937"/>
                  </a:lnTo>
                  <a:lnTo>
                    <a:pt x="0" y="1178937"/>
                  </a:lnTo>
                  <a:close/>
                </a:path>
              </a:pathLst>
            </a:custGeom>
            <a:solidFill>
              <a:srgbClr val="FFFFFF"/>
            </a:solidFill>
          </p:spPr>
          <p:txBody>
            <a:bodyPr/>
            <a:lstStyle/>
            <a:p>
              <a:endParaRPr lang="en-IN"/>
            </a:p>
          </p:txBody>
        </p:sp>
        <p:sp>
          <p:nvSpPr>
            <p:cNvPr id="7" name="TextBox 7"/>
            <p:cNvSpPr txBox="1"/>
            <p:nvPr/>
          </p:nvSpPr>
          <p:spPr>
            <a:xfrm>
              <a:off x="0" y="-47625"/>
              <a:ext cx="1214904" cy="1226562"/>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823294" y="4696933"/>
            <a:ext cx="4641413" cy="4538253"/>
            <a:chOff x="0" y="0"/>
            <a:chExt cx="1222430" cy="1195260"/>
          </a:xfrm>
        </p:grpSpPr>
        <p:sp>
          <p:nvSpPr>
            <p:cNvPr id="9" name="Freeform 9"/>
            <p:cNvSpPr/>
            <p:nvPr/>
          </p:nvSpPr>
          <p:spPr>
            <a:xfrm>
              <a:off x="0" y="0"/>
              <a:ext cx="1222430" cy="1195260"/>
            </a:xfrm>
            <a:custGeom>
              <a:avLst/>
              <a:gdLst/>
              <a:ahLst/>
              <a:cxnLst/>
              <a:rect l="l" t="t" r="r" b="b"/>
              <a:pathLst>
                <a:path w="1222430" h="1195260">
                  <a:moveTo>
                    <a:pt x="0" y="0"/>
                  </a:moveTo>
                  <a:lnTo>
                    <a:pt x="1222430" y="0"/>
                  </a:lnTo>
                  <a:lnTo>
                    <a:pt x="1222430" y="1195260"/>
                  </a:lnTo>
                  <a:lnTo>
                    <a:pt x="0" y="1195260"/>
                  </a:lnTo>
                  <a:close/>
                </a:path>
              </a:pathLst>
            </a:custGeom>
            <a:solidFill>
              <a:srgbClr val="FFFFFF"/>
            </a:solidFill>
          </p:spPr>
          <p:txBody>
            <a:bodyPr/>
            <a:lstStyle/>
            <a:p>
              <a:endParaRPr lang="en-IN"/>
            </a:p>
          </p:txBody>
        </p:sp>
        <p:sp>
          <p:nvSpPr>
            <p:cNvPr id="10" name="TextBox 10"/>
            <p:cNvSpPr txBox="1"/>
            <p:nvPr/>
          </p:nvSpPr>
          <p:spPr>
            <a:xfrm>
              <a:off x="0" y="-47625"/>
              <a:ext cx="1222430" cy="1242885"/>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124606" y="5283779"/>
            <a:ext cx="4392786" cy="3901545"/>
          </a:xfrm>
          <a:prstGeom prst="rect">
            <a:avLst/>
          </a:prstGeom>
        </p:spPr>
        <p:txBody>
          <a:bodyPr lIns="0" tIns="0" rIns="0" bIns="0" rtlCol="0" anchor="t">
            <a:spAutoFit/>
          </a:bodyPr>
          <a:lstStyle/>
          <a:p>
            <a:pPr algn="ctr">
              <a:lnSpc>
                <a:spcPts val="2304"/>
              </a:lnSpc>
            </a:pPr>
            <a:endParaRPr/>
          </a:p>
          <a:p>
            <a:pPr algn="ctr">
              <a:lnSpc>
                <a:spcPts val="2304"/>
              </a:lnSpc>
            </a:pPr>
            <a:endParaRPr/>
          </a:p>
          <a:p>
            <a:pPr algn="ctr">
              <a:lnSpc>
                <a:spcPts val="3218"/>
              </a:lnSpc>
            </a:pPr>
            <a:endParaRPr/>
          </a:p>
          <a:p>
            <a:pPr algn="ctr">
              <a:lnSpc>
                <a:spcPts val="3079"/>
              </a:lnSpc>
              <a:spcBef>
                <a:spcPct val="0"/>
              </a:spcBef>
            </a:pPr>
            <a:r>
              <a:rPr lang="en-US" sz="2199">
                <a:solidFill>
                  <a:srgbClr val="194A8D"/>
                </a:solidFill>
                <a:latin typeface="Arimo"/>
                <a:ea typeface="Arimo"/>
                <a:cs typeface="Arimo"/>
                <a:sym typeface="Arimo"/>
              </a:rPr>
              <a:t>E-commerce platforms like Amazon host thousands of sellers — but lack of unified performance evaluation creates inconsistency, inefficiency, and missed growth opportunities.</a:t>
            </a:r>
          </a:p>
          <a:p>
            <a:pPr algn="ctr">
              <a:lnSpc>
                <a:spcPts val="2304"/>
              </a:lnSpc>
              <a:spcBef>
                <a:spcPct val="0"/>
              </a:spcBef>
            </a:pPr>
            <a:endParaRPr lang="en-US" sz="2199">
              <a:solidFill>
                <a:srgbClr val="194A8D"/>
              </a:solidFill>
              <a:latin typeface="Arimo"/>
              <a:ea typeface="Arimo"/>
              <a:cs typeface="Arimo"/>
              <a:sym typeface="Arimo"/>
            </a:endParaRPr>
          </a:p>
          <a:p>
            <a:pPr algn="ctr">
              <a:lnSpc>
                <a:spcPts val="2304"/>
              </a:lnSpc>
              <a:spcBef>
                <a:spcPct val="0"/>
              </a:spcBef>
            </a:pPr>
            <a:endParaRPr lang="en-US" sz="2199">
              <a:solidFill>
                <a:srgbClr val="194A8D"/>
              </a:solidFill>
              <a:latin typeface="Arimo"/>
              <a:ea typeface="Arimo"/>
              <a:cs typeface="Arimo"/>
              <a:sym typeface="Arimo"/>
            </a:endParaRPr>
          </a:p>
        </p:txBody>
      </p:sp>
      <p:sp>
        <p:nvSpPr>
          <p:cNvPr id="12" name="TextBox 12"/>
          <p:cNvSpPr txBox="1"/>
          <p:nvPr/>
        </p:nvSpPr>
        <p:spPr>
          <a:xfrm>
            <a:off x="7108016" y="5934392"/>
            <a:ext cx="4054032" cy="3125470"/>
          </a:xfrm>
          <a:prstGeom prst="rect">
            <a:avLst/>
          </a:prstGeom>
        </p:spPr>
        <p:txBody>
          <a:bodyPr lIns="0" tIns="0" rIns="0" bIns="0" rtlCol="0" anchor="t">
            <a:spAutoFit/>
          </a:bodyPr>
          <a:lstStyle/>
          <a:p>
            <a:pPr algn="ctr">
              <a:lnSpc>
                <a:spcPts val="3079"/>
              </a:lnSpc>
            </a:pPr>
            <a:endParaRPr/>
          </a:p>
          <a:p>
            <a:pPr algn="ctr">
              <a:lnSpc>
                <a:spcPts val="3079"/>
              </a:lnSpc>
              <a:spcBef>
                <a:spcPct val="0"/>
              </a:spcBef>
            </a:pPr>
            <a:r>
              <a:rPr lang="en-US" sz="2199">
                <a:solidFill>
                  <a:srgbClr val="194A8D"/>
                </a:solidFill>
                <a:latin typeface="Arimo"/>
                <a:ea typeface="Arimo"/>
                <a:cs typeface="Arimo"/>
                <a:sym typeface="Arimo"/>
              </a:rPr>
              <a:t>Sellers generate data — reviews, product volume, brand spread — but it’s siloed. This prevents leaders from spotting issues like rising dissatisfaction or brand overconcentration.</a:t>
            </a:r>
          </a:p>
          <a:p>
            <a:pPr algn="ctr">
              <a:lnSpc>
                <a:spcPts val="3079"/>
              </a:lnSpc>
              <a:spcBef>
                <a:spcPct val="0"/>
              </a:spcBef>
            </a:pPr>
            <a:endParaRPr lang="en-US" sz="2199">
              <a:solidFill>
                <a:srgbClr val="194A8D"/>
              </a:solidFill>
              <a:latin typeface="Arimo"/>
              <a:ea typeface="Arimo"/>
              <a:cs typeface="Arimo"/>
              <a:sym typeface="Arimo"/>
            </a:endParaRPr>
          </a:p>
        </p:txBody>
      </p:sp>
      <p:grpSp>
        <p:nvGrpSpPr>
          <p:cNvPr id="13" name="Group 13"/>
          <p:cNvGrpSpPr/>
          <p:nvPr/>
        </p:nvGrpSpPr>
        <p:grpSpPr>
          <a:xfrm>
            <a:off x="12613026" y="4685933"/>
            <a:ext cx="4641413" cy="4549253"/>
            <a:chOff x="0" y="0"/>
            <a:chExt cx="1222430" cy="1198157"/>
          </a:xfrm>
        </p:grpSpPr>
        <p:sp>
          <p:nvSpPr>
            <p:cNvPr id="14" name="Freeform 14"/>
            <p:cNvSpPr/>
            <p:nvPr/>
          </p:nvSpPr>
          <p:spPr>
            <a:xfrm>
              <a:off x="0" y="0"/>
              <a:ext cx="1222430" cy="1198157"/>
            </a:xfrm>
            <a:custGeom>
              <a:avLst/>
              <a:gdLst/>
              <a:ahLst/>
              <a:cxnLst/>
              <a:rect l="l" t="t" r="r" b="b"/>
              <a:pathLst>
                <a:path w="1222430" h="1198157">
                  <a:moveTo>
                    <a:pt x="0" y="0"/>
                  </a:moveTo>
                  <a:lnTo>
                    <a:pt x="1222430" y="0"/>
                  </a:lnTo>
                  <a:lnTo>
                    <a:pt x="1222430" y="1198157"/>
                  </a:lnTo>
                  <a:lnTo>
                    <a:pt x="0" y="1198157"/>
                  </a:lnTo>
                  <a:close/>
                </a:path>
              </a:pathLst>
            </a:custGeom>
            <a:solidFill>
              <a:srgbClr val="FFFFFF"/>
            </a:solidFill>
          </p:spPr>
          <p:txBody>
            <a:bodyPr/>
            <a:lstStyle/>
            <a:p>
              <a:endParaRPr lang="en-IN"/>
            </a:p>
          </p:txBody>
        </p:sp>
        <p:sp>
          <p:nvSpPr>
            <p:cNvPr id="15" name="TextBox 15"/>
            <p:cNvSpPr txBox="1"/>
            <p:nvPr/>
          </p:nvSpPr>
          <p:spPr>
            <a:xfrm>
              <a:off x="0" y="-47625"/>
              <a:ext cx="1222430" cy="1245782"/>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613026" y="5222589"/>
            <a:ext cx="4641413" cy="3515995"/>
          </a:xfrm>
          <a:prstGeom prst="rect">
            <a:avLst/>
          </a:prstGeom>
        </p:spPr>
        <p:txBody>
          <a:bodyPr lIns="0" tIns="0" rIns="0" bIns="0" rtlCol="0" anchor="t">
            <a:spAutoFit/>
          </a:bodyPr>
          <a:lstStyle/>
          <a:p>
            <a:pPr algn="ctr">
              <a:lnSpc>
                <a:spcPts val="3079"/>
              </a:lnSpc>
            </a:pPr>
            <a:endParaRPr/>
          </a:p>
          <a:p>
            <a:pPr algn="ctr">
              <a:lnSpc>
                <a:spcPts val="3079"/>
              </a:lnSpc>
            </a:pPr>
            <a:endParaRPr/>
          </a:p>
          <a:p>
            <a:pPr algn="ctr">
              <a:lnSpc>
                <a:spcPts val="3079"/>
              </a:lnSpc>
            </a:pPr>
            <a:endParaRPr/>
          </a:p>
          <a:p>
            <a:pPr algn="ctr">
              <a:lnSpc>
                <a:spcPts val="3079"/>
              </a:lnSpc>
              <a:spcBef>
                <a:spcPct val="0"/>
              </a:spcBef>
            </a:pPr>
            <a:r>
              <a:rPr lang="en-US" sz="2199">
                <a:solidFill>
                  <a:srgbClr val="194A8D"/>
                </a:solidFill>
                <a:latin typeface="Arimo"/>
                <a:ea typeface="Arimo"/>
                <a:cs typeface="Arimo"/>
                <a:sym typeface="Arimo"/>
              </a:rPr>
              <a:t> Without a clear dashboard or scoring model, decisions are reactive. High-performing sellers get ignored, and underperformers risk hurting customer trust.</a:t>
            </a:r>
          </a:p>
          <a:p>
            <a:pPr algn="ctr">
              <a:lnSpc>
                <a:spcPts val="3079"/>
              </a:lnSpc>
              <a:spcBef>
                <a:spcPct val="0"/>
              </a:spcBef>
            </a:pPr>
            <a:endParaRPr lang="en-US" sz="2199">
              <a:solidFill>
                <a:srgbClr val="194A8D"/>
              </a:solidFill>
              <a:latin typeface="Arimo"/>
              <a:ea typeface="Arimo"/>
              <a:cs typeface="Arimo"/>
              <a:sym typeface="Arimo"/>
            </a:endParaRPr>
          </a:p>
        </p:txBody>
      </p:sp>
      <p:sp>
        <p:nvSpPr>
          <p:cNvPr id="17" name="TextBox 17"/>
          <p:cNvSpPr txBox="1"/>
          <p:nvPr/>
        </p:nvSpPr>
        <p:spPr>
          <a:xfrm>
            <a:off x="1124606" y="4934267"/>
            <a:ext cx="4641413" cy="1038226"/>
          </a:xfrm>
          <a:prstGeom prst="rect">
            <a:avLst/>
          </a:prstGeom>
        </p:spPr>
        <p:txBody>
          <a:bodyPr lIns="0" tIns="0" rIns="0" bIns="0" rtlCol="0" anchor="t">
            <a:spAutoFit/>
          </a:bodyPr>
          <a:lstStyle/>
          <a:p>
            <a:pPr algn="ctr">
              <a:lnSpc>
                <a:spcPts val="4199"/>
              </a:lnSpc>
              <a:spcBef>
                <a:spcPct val="0"/>
              </a:spcBef>
            </a:pPr>
            <a:r>
              <a:rPr lang="en-US" sz="2999" b="1">
                <a:solidFill>
                  <a:srgbClr val="194A8D"/>
                </a:solidFill>
                <a:latin typeface="Arimo Bold"/>
                <a:ea typeface="Arimo Bold"/>
                <a:cs typeface="Arimo Bold"/>
                <a:sym typeface="Arimo Bold"/>
              </a:rPr>
              <a:t>No Standardized Seller Metrics</a:t>
            </a:r>
          </a:p>
        </p:txBody>
      </p:sp>
      <p:sp>
        <p:nvSpPr>
          <p:cNvPr id="18" name="TextBox 18"/>
          <p:cNvSpPr txBox="1"/>
          <p:nvPr/>
        </p:nvSpPr>
        <p:spPr>
          <a:xfrm>
            <a:off x="6970965" y="4924742"/>
            <a:ext cx="4346070" cy="1066800"/>
          </a:xfrm>
          <a:prstGeom prst="rect">
            <a:avLst/>
          </a:prstGeom>
        </p:spPr>
        <p:txBody>
          <a:bodyPr lIns="0" tIns="0" rIns="0" bIns="0" rtlCol="0" anchor="t">
            <a:spAutoFit/>
          </a:bodyPr>
          <a:lstStyle/>
          <a:p>
            <a:pPr algn="ctr">
              <a:lnSpc>
                <a:spcPts val="4200"/>
              </a:lnSpc>
              <a:spcBef>
                <a:spcPct val="0"/>
              </a:spcBef>
            </a:pPr>
            <a:r>
              <a:rPr lang="en-US" sz="3000" b="1">
                <a:solidFill>
                  <a:srgbClr val="194A8D"/>
                </a:solidFill>
                <a:latin typeface="Arimo Bold"/>
                <a:ea typeface="Arimo Bold"/>
                <a:cs typeface="Arimo Bold"/>
                <a:sym typeface="Arimo Bold"/>
              </a:rPr>
              <a:t>Messy and Incomplete Data</a:t>
            </a:r>
          </a:p>
        </p:txBody>
      </p:sp>
      <p:sp>
        <p:nvSpPr>
          <p:cNvPr id="19" name="TextBox 19"/>
          <p:cNvSpPr txBox="1"/>
          <p:nvPr/>
        </p:nvSpPr>
        <p:spPr>
          <a:xfrm>
            <a:off x="12674381" y="4905693"/>
            <a:ext cx="4641413" cy="1066800"/>
          </a:xfrm>
          <a:prstGeom prst="rect">
            <a:avLst/>
          </a:prstGeom>
        </p:spPr>
        <p:txBody>
          <a:bodyPr lIns="0" tIns="0" rIns="0" bIns="0" rtlCol="0" anchor="t">
            <a:spAutoFit/>
          </a:bodyPr>
          <a:lstStyle/>
          <a:p>
            <a:pPr algn="ctr">
              <a:lnSpc>
                <a:spcPts val="4200"/>
              </a:lnSpc>
              <a:spcBef>
                <a:spcPct val="0"/>
              </a:spcBef>
            </a:pPr>
            <a:r>
              <a:rPr lang="en-US" sz="3000" b="1">
                <a:solidFill>
                  <a:srgbClr val="194A8D"/>
                </a:solidFill>
                <a:latin typeface="Arimo Bold"/>
                <a:ea typeface="Arimo Bold"/>
                <a:cs typeface="Arimo Bold"/>
                <a:sym typeface="Arimo Bold"/>
              </a:rPr>
              <a:t>Need for Smart Seller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9484674" y="1329555"/>
            <a:ext cx="8990974" cy="2244275"/>
            <a:chOff x="0" y="0"/>
            <a:chExt cx="2186727" cy="545838"/>
          </a:xfrm>
        </p:grpSpPr>
        <p:sp>
          <p:nvSpPr>
            <p:cNvPr id="3" name="Freeform 3"/>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IN"/>
            </a:p>
          </p:txBody>
        </p:sp>
        <p:sp>
          <p:nvSpPr>
            <p:cNvPr id="4" name="TextBox 4"/>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484674" y="4171790"/>
            <a:ext cx="8990974" cy="2244275"/>
            <a:chOff x="0" y="0"/>
            <a:chExt cx="2186727" cy="545838"/>
          </a:xfrm>
        </p:grpSpPr>
        <p:sp>
          <p:nvSpPr>
            <p:cNvPr id="6" name="Freeform 6"/>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IN"/>
            </a:p>
          </p:txBody>
        </p:sp>
        <p:sp>
          <p:nvSpPr>
            <p:cNvPr id="7" name="TextBox 7"/>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9484674" y="7014025"/>
            <a:ext cx="8990974" cy="2244275"/>
            <a:chOff x="0" y="0"/>
            <a:chExt cx="2186727" cy="545838"/>
          </a:xfrm>
        </p:grpSpPr>
        <p:sp>
          <p:nvSpPr>
            <p:cNvPr id="9" name="Freeform 9"/>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IN"/>
            </a:p>
          </p:txBody>
        </p:sp>
        <p:sp>
          <p:nvSpPr>
            <p:cNvPr id="10" name="TextBox 10"/>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819121" y="1329270"/>
            <a:ext cx="2342742" cy="1769711"/>
            <a:chOff x="0" y="0"/>
            <a:chExt cx="569787" cy="430418"/>
          </a:xfrm>
        </p:grpSpPr>
        <p:sp>
          <p:nvSpPr>
            <p:cNvPr id="12" name="Freeform 12"/>
            <p:cNvSpPr/>
            <p:nvPr/>
          </p:nvSpPr>
          <p:spPr>
            <a:xfrm>
              <a:off x="0" y="0"/>
              <a:ext cx="569787" cy="430418"/>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IN"/>
            </a:p>
          </p:txBody>
        </p:sp>
        <p:sp>
          <p:nvSpPr>
            <p:cNvPr id="13" name="TextBox 13"/>
            <p:cNvSpPr txBox="1"/>
            <p:nvPr/>
          </p:nvSpPr>
          <p:spPr>
            <a:xfrm>
              <a:off x="0" y="-47625"/>
              <a:ext cx="569787" cy="478043"/>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819121" y="4171647"/>
            <a:ext cx="2342742" cy="1769711"/>
            <a:chOff x="0" y="0"/>
            <a:chExt cx="569787" cy="430418"/>
          </a:xfrm>
        </p:grpSpPr>
        <p:sp>
          <p:nvSpPr>
            <p:cNvPr id="15" name="Freeform 15"/>
            <p:cNvSpPr/>
            <p:nvPr/>
          </p:nvSpPr>
          <p:spPr>
            <a:xfrm>
              <a:off x="0" y="0"/>
              <a:ext cx="569787" cy="430418"/>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IN"/>
            </a:p>
          </p:txBody>
        </p:sp>
        <p:sp>
          <p:nvSpPr>
            <p:cNvPr id="16" name="TextBox 16"/>
            <p:cNvSpPr txBox="1"/>
            <p:nvPr/>
          </p:nvSpPr>
          <p:spPr>
            <a:xfrm>
              <a:off x="0" y="-47625"/>
              <a:ext cx="569787" cy="478043"/>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819121" y="7014025"/>
            <a:ext cx="2342742" cy="1769711"/>
            <a:chOff x="0" y="0"/>
            <a:chExt cx="569787" cy="430418"/>
          </a:xfrm>
        </p:grpSpPr>
        <p:sp>
          <p:nvSpPr>
            <p:cNvPr id="18" name="Freeform 18"/>
            <p:cNvSpPr/>
            <p:nvPr/>
          </p:nvSpPr>
          <p:spPr>
            <a:xfrm>
              <a:off x="0" y="0"/>
              <a:ext cx="569787" cy="430418"/>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IN"/>
            </a:p>
          </p:txBody>
        </p:sp>
        <p:sp>
          <p:nvSpPr>
            <p:cNvPr id="19" name="TextBox 19"/>
            <p:cNvSpPr txBox="1"/>
            <p:nvPr/>
          </p:nvSpPr>
          <p:spPr>
            <a:xfrm>
              <a:off x="0" y="-47625"/>
              <a:ext cx="569787" cy="478043"/>
            </a:xfrm>
            <a:prstGeom prst="rect">
              <a:avLst/>
            </a:prstGeom>
          </p:spPr>
          <p:txBody>
            <a:bodyPr lIns="50800" tIns="50800" rIns="50800" bIns="50800" rtlCol="0" anchor="ctr"/>
            <a:lstStyle/>
            <a:p>
              <a:pPr algn="ctr">
                <a:lnSpc>
                  <a:spcPts val="2659"/>
                </a:lnSpc>
              </a:pPr>
              <a:endParaRPr/>
            </a:p>
          </p:txBody>
        </p:sp>
      </p:grpSp>
      <p:sp>
        <p:nvSpPr>
          <p:cNvPr id="20" name="Freeform 20"/>
          <p:cNvSpPr/>
          <p:nvPr/>
        </p:nvSpPr>
        <p:spPr>
          <a:xfrm>
            <a:off x="10169641" y="1539535"/>
            <a:ext cx="1641701" cy="1349180"/>
          </a:xfrm>
          <a:custGeom>
            <a:avLst/>
            <a:gdLst/>
            <a:ahLst/>
            <a:cxnLst/>
            <a:rect l="l" t="t" r="r" b="b"/>
            <a:pathLst>
              <a:path w="1641701" h="1349180">
                <a:moveTo>
                  <a:pt x="0" y="0"/>
                </a:moveTo>
                <a:lnTo>
                  <a:pt x="1641702" y="0"/>
                </a:lnTo>
                <a:lnTo>
                  <a:pt x="1641702" y="1349180"/>
                </a:lnTo>
                <a:lnTo>
                  <a:pt x="0" y="1349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1" name="Freeform 21"/>
          <p:cNvSpPr/>
          <p:nvPr/>
        </p:nvSpPr>
        <p:spPr>
          <a:xfrm>
            <a:off x="10169641" y="4274935"/>
            <a:ext cx="1520792" cy="1512496"/>
          </a:xfrm>
          <a:custGeom>
            <a:avLst/>
            <a:gdLst/>
            <a:ahLst/>
            <a:cxnLst/>
            <a:rect l="l" t="t" r="r" b="b"/>
            <a:pathLst>
              <a:path w="1520792" h="1512496">
                <a:moveTo>
                  <a:pt x="0" y="0"/>
                </a:moveTo>
                <a:lnTo>
                  <a:pt x="1520792" y="0"/>
                </a:lnTo>
                <a:lnTo>
                  <a:pt x="1520792" y="1512497"/>
                </a:lnTo>
                <a:lnTo>
                  <a:pt x="0" y="1512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2" name="Freeform 22"/>
          <p:cNvSpPr/>
          <p:nvPr/>
        </p:nvSpPr>
        <p:spPr>
          <a:xfrm>
            <a:off x="10201755" y="7136931"/>
            <a:ext cx="1488678" cy="1475144"/>
          </a:xfrm>
          <a:custGeom>
            <a:avLst/>
            <a:gdLst/>
            <a:ahLst/>
            <a:cxnLst/>
            <a:rect l="l" t="t" r="r" b="b"/>
            <a:pathLst>
              <a:path w="1488678" h="1475144">
                <a:moveTo>
                  <a:pt x="0" y="0"/>
                </a:moveTo>
                <a:lnTo>
                  <a:pt x="1488678" y="0"/>
                </a:lnTo>
                <a:lnTo>
                  <a:pt x="1488678" y="1475144"/>
                </a:lnTo>
                <a:lnTo>
                  <a:pt x="0" y="147514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3" name="TextBox 23"/>
          <p:cNvSpPr txBox="1"/>
          <p:nvPr/>
        </p:nvSpPr>
        <p:spPr>
          <a:xfrm>
            <a:off x="1028700" y="4732594"/>
            <a:ext cx="8933519" cy="1135783"/>
          </a:xfrm>
          <a:prstGeom prst="rect">
            <a:avLst/>
          </a:prstGeom>
        </p:spPr>
        <p:txBody>
          <a:bodyPr lIns="0" tIns="0" rIns="0" bIns="0" rtlCol="0" anchor="t">
            <a:spAutoFit/>
          </a:bodyPr>
          <a:lstStyle/>
          <a:p>
            <a:pPr algn="l">
              <a:lnSpc>
                <a:spcPts val="8655"/>
              </a:lnSpc>
            </a:pPr>
            <a:r>
              <a:rPr lang="en-US" sz="8165" spc="816">
                <a:solidFill>
                  <a:srgbClr val="FFFFFF"/>
                </a:solidFill>
                <a:latin typeface="League Spartan"/>
                <a:ea typeface="League Spartan"/>
                <a:cs typeface="League Spartan"/>
                <a:sym typeface="League Spartan"/>
              </a:rPr>
              <a:t>OBJECTIVES</a:t>
            </a:r>
          </a:p>
        </p:txBody>
      </p:sp>
      <p:sp>
        <p:nvSpPr>
          <p:cNvPr id="24" name="TextBox 24"/>
          <p:cNvSpPr txBox="1"/>
          <p:nvPr/>
        </p:nvSpPr>
        <p:spPr>
          <a:xfrm>
            <a:off x="12528428" y="1457581"/>
            <a:ext cx="5493543" cy="2622550"/>
          </a:xfrm>
          <a:prstGeom prst="rect">
            <a:avLst/>
          </a:prstGeom>
        </p:spPr>
        <p:txBody>
          <a:bodyPr lIns="0" tIns="0" rIns="0" bIns="0" rtlCol="0" anchor="t">
            <a:spAutoFit/>
          </a:bodyPr>
          <a:lstStyle/>
          <a:p>
            <a:pPr algn="l">
              <a:lnSpc>
                <a:spcPts val="3499"/>
              </a:lnSpc>
              <a:spcBef>
                <a:spcPct val="0"/>
              </a:spcBef>
            </a:pPr>
            <a:r>
              <a:rPr lang="en-US" sz="2499">
                <a:solidFill>
                  <a:srgbClr val="194A8D"/>
                </a:solidFill>
                <a:latin typeface="Arimo"/>
                <a:ea typeface="Arimo"/>
                <a:cs typeface="Arimo"/>
                <a:sym typeface="Arimo"/>
              </a:rPr>
              <a:t>Quantify seller reliability using a formula that balances positive product feedback, brand diversity, and negative reviews.</a:t>
            </a:r>
          </a:p>
          <a:p>
            <a:pPr algn="l">
              <a:lnSpc>
                <a:spcPts val="3499"/>
              </a:lnSpc>
              <a:spcBef>
                <a:spcPct val="0"/>
              </a:spcBef>
            </a:pPr>
            <a:endParaRPr lang="en-US" sz="2499">
              <a:solidFill>
                <a:srgbClr val="194A8D"/>
              </a:solidFill>
              <a:latin typeface="Arimo"/>
              <a:ea typeface="Arimo"/>
              <a:cs typeface="Arimo"/>
              <a:sym typeface="Arimo"/>
            </a:endParaRPr>
          </a:p>
          <a:p>
            <a:pPr algn="l">
              <a:lnSpc>
                <a:spcPts val="3499"/>
              </a:lnSpc>
              <a:spcBef>
                <a:spcPct val="0"/>
              </a:spcBef>
            </a:pPr>
            <a:endParaRPr lang="en-US" sz="2499">
              <a:solidFill>
                <a:srgbClr val="194A8D"/>
              </a:solidFill>
              <a:latin typeface="Arimo"/>
              <a:ea typeface="Arimo"/>
              <a:cs typeface="Arimo"/>
              <a:sym typeface="Arimo"/>
            </a:endParaRPr>
          </a:p>
        </p:txBody>
      </p:sp>
      <p:sp>
        <p:nvSpPr>
          <p:cNvPr id="25" name="TextBox 25"/>
          <p:cNvSpPr txBox="1"/>
          <p:nvPr/>
        </p:nvSpPr>
        <p:spPr>
          <a:xfrm>
            <a:off x="12639643" y="4346398"/>
            <a:ext cx="4730872" cy="1746250"/>
          </a:xfrm>
          <a:prstGeom prst="rect">
            <a:avLst/>
          </a:prstGeom>
        </p:spPr>
        <p:txBody>
          <a:bodyPr lIns="0" tIns="0" rIns="0" bIns="0" rtlCol="0" anchor="t">
            <a:spAutoFit/>
          </a:bodyPr>
          <a:lstStyle/>
          <a:p>
            <a:pPr algn="l">
              <a:lnSpc>
                <a:spcPts val="3499"/>
              </a:lnSpc>
              <a:spcBef>
                <a:spcPct val="0"/>
              </a:spcBef>
            </a:pPr>
            <a:r>
              <a:rPr lang="en-US" sz="2499">
                <a:solidFill>
                  <a:srgbClr val="194A8D"/>
                </a:solidFill>
                <a:latin typeface="Arimo"/>
                <a:ea typeface="Arimo"/>
                <a:cs typeface="Arimo"/>
                <a:sym typeface="Arimo"/>
              </a:rPr>
              <a:t>Enable businesses to quickly identify top-performing sellers for targeted campaigns or preferred listings.</a:t>
            </a:r>
          </a:p>
        </p:txBody>
      </p:sp>
      <p:sp>
        <p:nvSpPr>
          <p:cNvPr id="26" name="TextBox 26"/>
          <p:cNvSpPr txBox="1"/>
          <p:nvPr/>
        </p:nvSpPr>
        <p:spPr>
          <a:xfrm>
            <a:off x="12528428" y="7166535"/>
            <a:ext cx="5200912" cy="1746250"/>
          </a:xfrm>
          <a:prstGeom prst="rect">
            <a:avLst/>
          </a:prstGeom>
        </p:spPr>
        <p:txBody>
          <a:bodyPr lIns="0" tIns="0" rIns="0" bIns="0" rtlCol="0" anchor="t">
            <a:spAutoFit/>
          </a:bodyPr>
          <a:lstStyle/>
          <a:p>
            <a:pPr algn="l">
              <a:lnSpc>
                <a:spcPts val="3499"/>
              </a:lnSpc>
              <a:spcBef>
                <a:spcPct val="0"/>
              </a:spcBef>
            </a:pPr>
            <a:r>
              <a:rPr lang="en-US" sz="2499">
                <a:solidFill>
                  <a:srgbClr val="194A8D"/>
                </a:solidFill>
                <a:latin typeface="Arimo"/>
                <a:ea typeface="Arimo"/>
                <a:cs typeface="Arimo"/>
                <a:sym typeface="Arimo"/>
              </a:rPr>
              <a:t>Provide a transparent and defensible model for seller evaluation to align internal operations and vendor communications.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sp>
        <p:nvSpPr>
          <p:cNvPr id="4" name="Freeform 4"/>
          <p:cNvSpPr/>
          <p:nvPr/>
        </p:nvSpPr>
        <p:spPr>
          <a:xfrm>
            <a:off x="3706082" y="1889272"/>
            <a:ext cx="10875837" cy="7613086"/>
          </a:xfrm>
          <a:custGeom>
            <a:avLst/>
            <a:gdLst/>
            <a:ahLst/>
            <a:cxnLst/>
            <a:rect l="l" t="t" r="r" b="b"/>
            <a:pathLst>
              <a:path w="10875837" h="7613086">
                <a:moveTo>
                  <a:pt x="0" y="0"/>
                </a:moveTo>
                <a:lnTo>
                  <a:pt x="10875836" y="0"/>
                </a:lnTo>
                <a:lnTo>
                  <a:pt x="10875836" y="7613086"/>
                </a:lnTo>
                <a:lnTo>
                  <a:pt x="0" y="7613086"/>
                </a:lnTo>
                <a:lnTo>
                  <a:pt x="0" y="0"/>
                </a:lnTo>
                <a:close/>
              </a:path>
            </a:pathLst>
          </a:custGeom>
          <a:blipFill>
            <a:blip r:embed="rId3"/>
            <a:stretch>
              <a:fillRect/>
            </a:stretch>
          </a:blipFill>
        </p:spPr>
        <p:txBody>
          <a:bodyPr/>
          <a:lstStyle/>
          <a:p>
            <a:endParaRPr lang="en-IN"/>
          </a:p>
        </p:txBody>
      </p:sp>
      <p:sp>
        <p:nvSpPr>
          <p:cNvPr id="5" name="TextBox 5"/>
          <p:cNvSpPr txBox="1"/>
          <p:nvPr/>
        </p:nvSpPr>
        <p:spPr>
          <a:xfrm>
            <a:off x="3430323" y="1058692"/>
            <a:ext cx="11427354"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TECHNICAL WORKFLOW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364702" y="1028700"/>
            <a:ext cx="15363026" cy="8973328"/>
          </a:xfrm>
          <a:custGeom>
            <a:avLst/>
            <a:gdLst/>
            <a:ahLst/>
            <a:cxnLst/>
            <a:rect l="l" t="t" r="r" b="b"/>
            <a:pathLst>
              <a:path w="15363026" h="8973328">
                <a:moveTo>
                  <a:pt x="0" y="0"/>
                </a:moveTo>
                <a:lnTo>
                  <a:pt x="15363026" y="0"/>
                </a:lnTo>
                <a:lnTo>
                  <a:pt x="15363026" y="8973328"/>
                </a:lnTo>
                <a:lnTo>
                  <a:pt x="0" y="8973328"/>
                </a:lnTo>
                <a:lnTo>
                  <a:pt x="0" y="0"/>
                </a:lnTo>
                <a:close/>
              </a:path>
            </a:pathLst>
          </a:custGeom>
          <a:blipFill>
            <a:blip r:embed="rId2"/>
            <a:stretch>
              <a:fillRect b="-798"/>
            </a:stretch>
          </a:blipFill>
        </p:spPr>
        <p:txBody>
          <a:bodyPr/>
          <a:lstStyle/>
          <a:p>
            <a:endParaRPr lang="en-IN"/>
          </a:p>
        </p:txBody>
      </p:sp>
      <p:sp>
        <p:nvSpPr>
          <p:cNvPr id="3" name="TextBox 3"/>
          <p:cNvSpPr txBox="1"/>
          <p:nvPr/>
        </p:nvSpPr>
        <p:spPr>
          <a:xfrm>
            <a:off x="3160203" y="334551"/>
            <a:ext cx="11427354"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DASHBOARD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50000">
              <a:srgbClr val="053371">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874850" y="1419479"/>
            <a:ext cx="13998060" cy="7996392"/>
          </a:xfrm>
          <a:custGeom>
            <a:avLst/>
            <a:gdLst/>
            <a:ahLst/>
            <a:cxnLst/>
            <a:rect l="l" t="t" r="r" b="b"/>
            <a:pathLst>
              <a:path w="13998060" h="7996392">
                <a:moveTo>
                  <a:pt x="0" y="0"/>
                </a:moveTo>
                <a:lnTo>
                  <a:pt x="13998059" y="0"/>
                </a:lnTo>
                <a:lnTo>
                  <a:pt x="13998059" y="7996391"/>
                </a:lnTo>
                <a:lnTo>
                  <a:pt x="0" y="7996391"/>
                </a:lnTo>
                <a:lnTo>
                  <a:pt x="0" y="0"/>
                </a:lnTo>
                <a:close/>
              </a:path>
            </a:pathLst>
          </a:custGeom>
          <a:blipFill>
            <a:blip r:embed="rId2"/>
            <a:stretch>
              <a:fillRect/>
            </a:stretch>
          </a:blipFill>
        </p:spPr>
        <p:txBody>
          <a:bodyPr/>
          <a:lstStyle/>
          <a:p>
            <a:endParaRPr lang="en-IN"/>
          </a:p>
        </p:txBody>
      </p:sp>
      <p:sp>
        <p:nvSpPr>
          <p:cNvPr id="3" name="TextBox 3"/>
          <p:cNvSpPr txBox="1"/>
          <p:nvPr/>
        </p:nvSpPr>
        <p:spPr>
          <a:xfrm>
            <a:off x="3160203" y="334551"/>
            <a:ext cx="11427354" cy="830580"/>
          </a:xfrm>
          <a:prstGeom prst="rect">
            <a:avLst/>
          </a:prstGeom>
        </p:spPr>
        <p:txBody>
          <a:bodyPr lIns="0" tIns="0" rIns="0" bIns="0" rtlCol="0" anchor="t">
            <a:spAutoFit/>
          </a:bodyPr>
          <a:lstStyle/>
          <a:p>
            <a:pPr algn="ctr">
              <a:lnSpc>
                <a:spcPts val="6360"/>
              </a:lnSpc>
            </a:pPr>
            <a:r>
              <a:rPr lang="en-US" sz="6000" spc="600">
                <a:solidFill>
                  <a:srgbClr val="FFFFFF"/>
                </a:solidFill>
                <a:latin typeface="League Spartan"/>
                <a:ea typeface="League Spartan"/>
                <a:cs typeface="League Spartan"/>
                <a:sym typeface="League Spartan"/>
              </a:rPr>
              <a:t>INSIGHTS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IN"/>
          </a:p>
        </p:txBody>
      </p:sp>
      <p:sp>
        <p:nvSpPr>
          <p:cNvPr id="3" name="TextBox 3"/>
          <p:cNvSpPr txBox="1"/>
          <p:nvPr/>
        </p:nvSpPr>
        <p:spPr>
          <a:xfrm>
            <a:off x="1750541" y="1874365"/>
            <a:ext cx="14786917" cy="1365250"/>
          </a:xfrm>
          <a:prstGeom prst="rect">
            <a:avLst/>
          </a:prstGeom>
        </p:spPr>
        <p:txBody>
          <a:bodyPr lIns="0" tIns="0" rIns="0" bIns="0" rtlCol="0" anchor="t">
            <a:spAutoFit/>
          </a:bodyPr>
          <a:lstStyle/>
          <a:p>
            <a:pPr algn="ctr">
              <a:lnSpc>
                <a:spcPts val="5300"/>
              </a:lnSpc>
            </a:pPr>
            <a:r>
              <a:rPr lang="en-US" sz="5000" spc="500">
                <a:solidFill>
                  <a:srgbClr val="FFFFFF"/>
                </a:solidFill>
                <a:latin typeface="League Spartan"/>
                <a:ea typeface="League Spartan"/>
                <a:cs typeface="League Spartan"/>
                <a:sym typeface="League Spartan"/>
              </a:rPr>
              <a:t>POWER BI – ACCELERATING BUSINESS INTELLIGENCE &amp; PRODUCTIVITY</a:t>
            </a: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IN"/>
          </a:p>
        </p:txBody>
      </p:sp>
      <p:grpSp>
        <p:nvGrpSpPr>
          <p:cNvPr id="5" name="Group 5"/>
          <p:cNvGrpSpPr/>
          <p:nvPr/>
        </p:nvGrpSpPr>
        <p:grpSpPr>
          <a:xfrm>
            <a:off x="1328625" y="4588848"/>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txBody>
            <a:bodyPr/>
            <a:lstStyle/>
            <a:p>
              <a:endParaRPr lang="en-IN"/>
            </a:p>
          </p:txBody>
        </p:sp>
        <p:sp>
          <p:nvSpPr>
            <p:cNvPr id="7" name="TextBox 7"/>
            <p:cNvSpPr txBox="1"/>
            <p:nvPr/>
          </p:nvSpPr>
          <p:spPr>
            <a:xfrm>
              <a:off x="0" y="-47625"/>
              <a:ext cx="1295810" cy="201881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750541" y="4976813"/>
            <a:ext cx="4076195" cy="1295146"/>
          </a:xfrm>
          <a:prstGeom prst="rect">
            <a:avLst/>
          </a:prstGeom>
        </p:spPr>
        <p:txBody>
          <a:bodyPr lIns="0" tIns="0" rIns="0" bIns="0" rtlCol="0" anchor="t">
            <a:spAutoFit/>
          </a:bodyPr>
          <a:lstStyle/>
          <a:p>
            <a:pPr algn="ctr">
              <a:lnSpc>
                <a:spcPts val="3392"/>
              </a:lnSpc>
            </a:pPr>
            <a:r>
              <a:rPr lang="en-US" sz="3200" spc="320">
                <a:solidFill>
                  <a:srgbClr val="194A8D"/>
                </a:solidFill>
                <a:latin typeface="League Spartan"/>
                <a:ea typeface="League Spartan"/>
                <a:cs typeface="League Spartan"/>
                <a:sym typeface="League Spartan"/>
              </a:rPr>
              <a:t>RAPID DECISION-MAKING</a:t>
            </a:r>
          </a:p>
        </p:txBody>
      </p:sp>
      <p:grpSp>
        <p:nvGrpSpPr>
          <p:cNvPr id="9" name="Group 9"/>
          <p:cNvGrpSpPr/>
          <p:nvPr/>
        </p:nvGrpSpPr>
        <p:grpSpPr>
          <a:xfrm>
            <a:off x="6683986" y="4597248"/>
            <a:ext cx="4920028" cy="7480143"/>
            <a:chOff x="0" y="0"/>
            <a:chExt cx="1295810" cy="1970079"/>
          </a:xfrm>
        </p:grpSpPr>
        <p:sp>
          <p:nvSpPr>
            <p:cNvPr id="10" name="Freeform 10"/>
            <p:cNvSpPr/>
            <p:nvPr/>
          </p:nvSpPr>
          <p:spPr>
            <a:xfrm>
              <a:off x="0" y="0"/>
              <a:ext cx="1295810" cy="1970079"/>
            </a:xfrm>
            <a:custGeom>
              <a:avLst/>
              <a:gdLst/>
              <a:ahLst/>
              <a:cxnLst/>
              <a:rect l="l" t="t" r="r" b="b"/>
              <a:pathLst>
                <a:path w="1295810" h="1970079">
                  <a:moveTo>
                    <a:pt x="0" y="0"/>
                  </a:moveTo>
                  <a:lnTo>
                    <a:pt x="1295810" y="0"/>
                  </a:lnTo>
                  <a:lnTo>
                    <a:pt x="1295810" y="1970079"/>
                  </a:lnTo>
                  <a:lnTo>
                    <a:pt x="0" y="1970079"/>
                  </a:lnTo>
                  <a:close/>
                </a:path>
              </a:pathLst>
            </a:custGeom>
            <a:solidFill>
              <a:srgbClr val="FFFFFF"/>
            </a:solidFill>
          </p:spPr>
          <p:txBody>
            <a:bodyPr/>
            <a:lstStyle/>
            <a:p>
              <a:endParaRPr lang="en-IN"/>
            </a:p>
          </p:txBody>
        </p:sp>
        <p:sp>
          <p:nvSpPr>
            <p:cNvPr id="11" name="TextBox 11"/>
            <p:cNvSpPr txBox="1"/>
            <p:nvPr/>
          </p:nvSpPr>
          <p:spPr>
            <a:xfrm>
              <a:off x="0" y="-47625"/>
              <a:ext cx="1295810" cy="2017704"/>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201037" y="5037440"/>
            <a:ext cx="3984794" cy="1295146"/>
          </a:xfrm>
          <a:prstGeom prst="rect">
            <a:avLst/>
          </a:prstGeom>
        </p:spPr>
        <p:txBody>
          <a:bodyPr lIns="0" tIns="0" rIns="0" bIns="0" rtlCol="0" anchor="t">
            <a:spAutoFit/>
          </a:bodyPr>
          <a:lstStyle/>
          <a:p>
            <a:pPr algn="ctr">
              <a:lnSpc>
                <a:spcPts val="3392"/>
              </a:lnSpc>
            </a:pPr>
            <a:r>
              <a:rPr lang="en-US" sz="3200" spc="320">
                <a:solidFill>
                  <a:srgbClr val="194A8D"/>
                </a:solidFill>
                <a:latin typeface="League Spartan"/>
                <a:ea typeface="League Spartan"/>
                <a:cs typeface="League Spartan"/>
                <a:sym typeface="League Spartan"/>
              </a:rPr>
              <a:t>CENTRALIZED KPI MONITORING</a:t>
            </a:r>
          </a:p>
        </p:txBody>
      </p:sp>
      <p:grpSp>
        <p:nvGrpSpPr>
          <p:cNvPr id="13" name="Group 13"/>
          <p:cNvGrpSpPr/>
          <p:nvPr/>
        </p:nvGrpSpPr>
        <p:grpSpPr>
          <a:xfrm>
            <a:off x="11989628" y="4597248"/>
            <a:ext cx="4920028" cy="7475943"/>
            <a:chOff x="0" y="0"/>
            <a:chExt cx="1295810" cy="1968973"/>
          </a:xfrm>
        </p:grpSpPr>
        <p:sp>
          <p:nvSpPr>
            <p:cNvPr id="14" name="Freeform 14"/>
            <p:cNvSpPr/>
            <p:nvPr/>
          </p:nvSpPr>
          <p:spPr>
            <a:xfrm>
              <a:off x="0" y="0"/>
              <a:ext cx="1295810" cy="1968973"/>
            </a:xfrm>
            <a:custGeom>
              <a:avLst/>
              <a:gdLst/>
              <a:ahLst/>
              <a:cxnLst/>
              <a:rect l="l" t="t" r="r" b="b"/>
              <a:pathLst>
                <a:path w="1295810" h="1968973">
                  <a:moveTo>
                    <a:pt x="0" y="0"/>
                  </a:moveTo>
                  <a:lnTo>
                    <a:pt x="1295810" y="0"/>
                  </a:lnTo>
                  <a:lnTo>
                    <a:pt x="1295810" y="1968973"/>
                  </a:lnTo>
                  <a:lnTo>
                    <a:pt x="0" y="1968973"/>
                  </a:lnTo>
                  <a:close/>
                </a:path>
              </a:pathLst>
            </a:custGeom>
            <a:solidFill>
              <a:srgbClr val="FFFFFF"/>
            </a:solidFill>
          </p:spPr>
          <p:txBody>
            <a:bodyPr/>
            <a:lstStyle/>
            <a:p>
              <a:endParaRPr lang="en-IN"/>
            </a:p>
          </p:txBody>
        </p:sp>
        <p:sp>
          <p:nvSpPr>
            <p:cNvPr id="15" name="TextBox 15"/>
            <p:cNvSpPr txBox="1"/>
            <p:nvPr/>
          </p:nvSpPr>
          <p:spPr>
            <a:xfrm>
              <a:off x="0" y="-47625"/>
              <a:ext cx="1295810" cy="20165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198719" y="5191125"/>
            <a:ext cx="4501844" cy="866521"/>
          </a:xfrm>
          <a:prstGeom prst="rect">
            <a:avLst/>
          </a:prstGeom>
        </p:spPr>
        <p:txBody>
          <a:bodyPr lIns="0" tIns="0" rIns="0" bIns="0" rtlCol="0" anchor="t">
            <a:spAutoFit/>
          </a:bodyPr>
          <a:lstStyle/>
          <a:p>
            <a:pPr algn="ctr">
              <a:lnSpc>
                <a:spcPts val="3392"/>
              </a:lnSpc>
            </a:pPr>
            <a:r>
              <a:rPr lang="en-US" sz="3200" spc="320">
                <a:solidFill>
                  <a:srgbClr val="194A8D"/>
                </a:solidFill>
                <a:latin typeface="League Spartan"/>
                <a:ea typeface="League Spartan"/>
                <a:cs typeface="League Spartan"/>
                <a:sym typeface="League Spartan"/>
              </a:rPr>
              <a:t>REDUCED MANUAL WORK</a:t>
            </a:r>
          </a:p>
        </p:txBody>
      </p:sp>
      <p:sp>
        <p:nvSpPr>
          <p:cNvPr id="17" name="TextBox 17"/>
          <p:cNvSpPr txBox="1"/>
          <p:nvPr/>
        </p:nvSpPr>
        <p:spPr>
          <a:xfrm>
            <a:off x="1796528" y="6939075"/>
            <a:ext cx="4083661" cy="2184400"/>
          </a:xfrm>
          <a:prstGeom prst="rect">
            <a:avLst/>
          </a:prstGeom>
        </p:spPr>
        <p:txBody>
          <a:bodyPr lIns="0" tIns="0" rIns="0" bIns="0" rtlCol="0" anchor="t">
            <a:spAutoFit/>
          </a:bodyPr>
          <a:lstStyle/>
          <a:p>
            <a:pPr algn="ctr">
              <a:lnSpc>
                <a:spcPts val="3499"/>
              </a:lnSpc>
              <a:spcBef>
                <a:spcPct val="0"/>
              </a:spcBef>
            </a:pPr>
            <a:r>
              <a:rPr lang="en-US" sz="2499">
                <a:solidFill>
                  <a:srgbClr val="194A8D"/>
                </a:solidFill>
                <a:latin typeface="Arimo"/>
                <a:ea typeface="Arimo"/>
                <a:cs typeface="Arimo"/>
                <a:sym typeface="Arimo"/>
              </a:rPr>
              <a:t>Real-time filters and dynamic visuals eliminated delays — leadership can now spot underperformers or star sellers in seconds.</a:t>
            </a:r>
          </a:p>
        </p:txBody>
      </p:sp>
      <p:sp>
        <p:nvSpPr>
          <p:cNvPr id="18" name="TextBox 18"/>
          <p:cNvSpPr txBox="1"/>
          <p:nvPr/>
        </p:nvSpPr>
        <p:spPr>
          <a:xfrm>
            <a:off x="7201037" y="6995370"/>
            <a:ext cx="4083661" cy="2622550"/>
          </a:xfrm>
          <a:prstGeom prst="rect">
            <a:avLst/>
          </a:prstGeom>
        </p:spPr>
        <p:txBody>
          <a:bodyPr lIns="0" tIns="0" rIns="0" bIns="0" rtlCol="0" anchor="t">
            <a:spAutoFit/>
          </a:bodyPr>
          <a:lstStyle/>
          <a:p>
            <a:pPr algn="ctr">
              <a:lnSpc>
                <a:spcPts val="3499"/>
              </a:lnSpc>
              <a:spcBef>
                <a:spcPct val="0"/>
              </a:spcBef>
            </a:pPr>
            <a:r>
              <a:rPr lang="en-US" sz="2499">
                <a:solidFill>
                  <a:srgbClr val="194A8D"/>
                </a:solidFill>
                <a:latin typeface="Arimo"/>
                <a:ea typeface="Arimo"/>
                <a:cs typeface="Arimo"/>
                <a:sym typeface="Arimo"/>
              </a:rPr>
              <a:t>All seller KPIs — ratings, brand count, and negative trends — are now accessible on one interactive dashboard for seamless team collaboration.</a:t>
            </a:r>
          </a:p>
        </p:txBody>
      </p:sp>
      <p:sp>
        <p:nvSpPr>
          <p:cNvPr id="19" name="TextBox 19"/>
          <p:cNvSpPr txBox="1"/>
          <p:nvPr/>
        </p:nvSpPr>
        <p:spPr>
          <a:xfrm>
            <a:off x="12453797" y="6995370"/>
            <a:ext cx="4083661" cy="2622550"/>
          </a:xfrm>
          <a:prstGeom prst="rect">
            <a:avLst/>
          </a:prstGeom>
        </p:spPr>
        <p:txBody>
          <a:bodyPr lIns="0" tIns="0" rIns="0" bIns="0" rtlCol="0" anchor="t">
            <a:spAutoFit/>
          </a:bodyPr>
          <a:lstStyle/>
          <a:p>
            <a:pPr algn="ctr">
              <a:lnSpc>
                <a:spcPts val="3499"/>
              </a:lnSpc>
              <a:spcBef>
                <a:spcPct val="0"/>
              </a:spcBef>
            </a:pPr>
            <a:r>
              <a:rPr lang="en-US" sz="2499">
                <a:solidFill>
                  <a:srgbClr val="194A8D"/>
                </a:solidFill>
                <a:latin typeface="Arimo"/>
                <a:ea typeface="Arimo"/>
                <a:cs typeface="Arimo"/>
                <a:sym typeface="Arimo"/>
              </a:rPr>
              <a:t>Weekly reports and scoring are fully automated — saving hours and reducing human error, so teams focus on strategy, not spreadsheets.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2066572" y="1085850"/>
            <a:ext cx="13575137" cy="1365250"/>
          </a:xfrm>
          <a:prstGeom prst="rect">
            <a:avLst/>
          </a:prstGeom>
        </p:spPr>
        <p:txBody>
          <a:bodyPr lIns="0" tIns="0" rIns="0" bIns="0" rtlCol="0" anchor="t">
            <a:spAutoFit/>
          </a:bodyPr>
          <a:lstStyle/>
          <a:p>
            <a:pPr algn="ctr">
              <a:lnSpc>
                <a:spcPts val="5300"/>
              </a:lnSpc>
            </a:pPr>
            <a:r>
              <a:rPr lang="en-US" sz="5000" spc="500">
                <a:solidFill>
                  <a:srgbClr val="FFFFFF"/>
                </a:solidFill>
                <a:latin typeface="League Spartan"/>
                <a:ea typeface="League Spartan"/>
                <a:cs typeface="League Spartan"/>
                <a:sym typeface="League Spartan"/>
              </a:rPr>
              <a:t> BLENDING PYTHON &amp; POWER BI FOR SCALABLE INTELLIGENCE</a:t>
            </a:r>
          </a:p>
        </p:txBody>
      </p:sp>
      <p:grpSp>
        <p:nvGrpSpPr>
          <p:cNvPr id="3" name="Group 3"/>
          <p:cNvGrpSpPr/>
          <p:nvPr/>
        </p:nvGrpSpPr>
        <p:grpSpPr>
          <a:xfrm>
            <a:off x="746415" y="2963630"/>
            <a:ext cx="8107725" cy="2438839"/>
            <a:chOff x="0" y="0"/>
            <a:chExt cx="2461846" cy="740534"/>
          </a:xfrm>
        </p:grpSpPr>
        <p:sp>
          <p:nvSpPr>
            <p:cNvPr id="4" name="Freeform 4"/>
            <p:cNvSpPr/>
            <p:nvPr/>
          </p:nvSpPr>
          <p:spPr>
            <a:xfrm>
              <a:off x="0" y="0"/>
              <a:ext cx="2461846" cy="740534"/>
            </a:xfrm>
            <a:custGeom>
              <a:avLst/>
              <a:gdLst/>
              <a:ahLst/>
              <a:cxnLst/>
              <a:rect l="l" t="t" r="r" b="b"/>
              <a:pathLst>
                <a:path w="2461846" h="740534">
                  <a:moveTo>
                    <a:pt x="0" y="0"/>
                  </a:moveTo>
                  <a:lnTo>
                    <a:pt x="2461846" y="0"/>
                  </a:lnTo>
                  <a:lnTo>
                    <a:pt x="2461846" y="740534"/>
                  </a:lnTo>
                  <a:lnTo>
                    <a:pt x="0" y="740534"/>
                  </a:lnTo>
                  <a:close/>
                </a:path>
              </a:pathLst>
            </a:custGeom>
            <a:solidFill>
              <a:srgbClr val="FFFFFF"/>
            </a:solidFill>
          </p:spPr>
          <p:txBody>
            <a:bodyPr/>
            <a:lstStyle/>
            <a:p>
              <a:endParaRPr lang="en-IN"/>
            </a:p>
          </p:txBody>
        </p:sp>
        <p:sp>
          <p:nvSpPr>
            <p:cNvPr id="5" name="TextBox 5"/>
            <p:cNvSpPr txBox="1"/>
            <p:nvPr/>
          </p:nvSpPr>
          <p:spPr>
            <a:xfrm>
              <a:off x="0" y="-47625"/>
              <a:ext cx="2461846" cy="78815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493448" y="2451100"/>
            <a:ext cx="1612277" cy="1731950"/>
            <a:chOff x="0" y="0"/>
            <a:chExt cx="756638" cy="812800"/>
          </a:xfrm>
        </p:grpSpPr>
        <p:sp>
          <p:nvSpPr>
            <p:cNvPr id="7" name="Freeform 7"/>
            <p:cNvSpPr/>
            <p:nvPr/>
          </p:nvSpPr>
          <p:spPr>
            <a:xfrm>
              <a:off x="0" y="0"/>
              <a:ext cx="756638" cy="812800"/>
            </a:xfrm>
            <a:custGeom>
              <a:avLst/>
              <a:gdLst/>
              <a:ahLst/>
              <a:cxnLst/>
              <a:rect l="l" t="t" r="r" b="b"/>
              <a:pathLst>
                <a:path w="756638" h="812800">
                  <a:moveTo>
                    <a:pt x="378319" y="0"/>
                  </a:moveTo>
                  <a:cubicBezTo>
                    <a:pt x="169379" y="0"/>
                    <a:pt x="0" y="181951"/>
                    <a:pt x="0" y="406400"/>
                  </a:cubicBezTo>
                  <a:cubicBezTo>
                    <a:pt x="0" y="630849"/>
                    <a:pt x="169379" y="812800"/>
                    <a:pt x="378319" y="812800"/>
                  </a:cubicBezTo>
                  <a:cubicBezTo>
                    <a:pt x="587259" y="812800"/>
                    <a:pt x="756638" y="630849"/>
                    <a:pt x="756638" y="406400"/>
                  </a:cubicBezTo>
                  <a:cubicBezTo>
                    <a:pt x="756638" y="181951"/>
                    <a:pt x="587259" y="0"/>
                    <a:pt x="378319" y="0"/>
                  </a:cubicBezTo>
                  <a:close/>
                </a:path>
              </a:pathLst>
            </a:custGeom>
            <a:solidFill>
              <a:srgbClr val="194A8D"/>
            </a:solidFill>
          </p:spPr>
          <p:txBody>
            <a:bodyPr/>
            <a:lstStyle/>
            <a:p>
              <a:endParaRPr lang="en-IN"/>
            </a:p>
          </p:txBody>
        </p:sp>
        <p:sp>
          <p:nvSpPr>
            <p:cNvPr id="8" name="TextBox 8"/>
            <p:cNvSpPr txBox="1"/>
            <p:nvPr/>
          </p:nvSpPr>
          <p:spPr>
            <a:xfrm>
              <a:off x="70935" y="28575"/>
              <a:ext cx="614768" cy="7080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105724" y="3188838"/>
            <a:ext cx="6748416" cy="1921748"/>
          </a:xfrm>
          <a:prstGeom prst="rect">
            <a:avLst/>
          </a:prstGeom>
        </p:spPr>
        <p:txBody>
          <a:bodyPr lIns="0" tIns="0" rIns="0" bIns="0" rtlCol="0" anchor="t">
            <a:spAutoFit/>
          </a:bodyPr>
          <a:lstStyle/>
          <a:p>
            <a:pPr algn="ctr">
              <a:lnSpc>
                <a:spcPts val="3696"/>
              </a:lnSpc>
              <a:spcBef>
                <a:spcPct val="0"/>
              </a:spcBef>
            </a:pPr>
            <a:r>
              <a:rPr lang="en-US" sz="2640" b="1">
                <a:solidFill>
                  <a:srgbClr val="194A8D"/>
                </a:solidFill>
                <a:latin typeface="Arimo Bold"/>
                <a:ea typeface="Arimo Bold"/>
                <a:cs typeface="Arimo Bold"/>
                <a:sym typeface="Arimo Bold"/>
              </a:rPr>
              <a:t>Data Cleaning with Python</a:t>
            </a:r>
          </a:p>
          <a:p>
            <a:pPr algn="l">
              <a:lnSpc>
                <a:spcPts val="2856"/>
              </a:lnSpc>
              <a:spcBef>
                <a:spcPct val="0"/>
              </a:spcBef>
            </a:pPr>
            <a:r>
              <a:rPr lang="en-US" sz="2040">
                <a:solidFill>
                  <a:srgbClr val="194A8D"/>
                </a:solidFill>
                <a:latin typeface="Arimo"/>
                <a:ea typeface="Arimo"/>
                <a:cs typeface="Arimo"/>
                <a:sym typeface="Arimo"/>
              </a:rPr>
              <a:t> We preprocessed the raw Amazon dataset to remove inconsistencies, handle missing values, and derive new features like brand count and highest-rated product metrics.</a:t>
            </a:r>
          </a:p>
        </p:txBody>
      </p:sp>
      <p:sp>
        <p:nvSpPr>
          <p:cNvPr id="10" name="TextBox 10"/>
          <p:cNvSpPr txBox="1"/>
          <p:nvPr/>
        </p:nvSpPr>
        <p:spPr>
          <a:xfrm>
            <a:off x="493448" y="3080182"/>
            <a:ext cx="1563544"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01</a:t>
            </a:r>
          </a:p>
        </p:txBody>
      </p:sp>
      <p:grpSp>
        <p:nvGrpSpPr>
          <p:cNvPr id="11" name="Group 11"/>
          <p:cNvGrpSpPr/>
          <p:nvPr/>
        </p:nvGrpSpPr>
        <p:grpSpPr>
          <a:xfrm>
            <a:off x="9750819" y="4913363"/>
            <a:ext cx="8120148" cy="2438839"/>
            <a:chOff x="0" y="0"/>
            <a:chExt cx="2465618" cy="740534"/>
          </a:xfrm>
        </p:grpSpPr>
        <p:sp>
          <p:nvSpPr>
            <p:cNvPr id="12" name="Freeform 12"/>
            <p:cNvSpPr/>
            <p:nvPr/>
          </p:nvSpPr>
          <p:spPr>
            <a:xfrm>
              <a:off x="0" y="0"/>
              <a:ext cx="2465618" cy="740534"/>
            </a:xfrm>
            <a:custGeom>
              <a:avLst/>
              <a:gdLst/>
              <a:ahLst/>
              <a:cxnLst/>
              <a:rect l="l" t="t" r="r" b="b"/>
              <a:pathLst>
                <a:path w="2465618" h="740534">
                  <a:moveTo>
                    <a:pt x="0" y="0"/>
                  </a:moveTo>
                  <a:lnTo>
                    <a:pt x="2465618" y="0"/>
                  </a:lnTo>
                  <a:lnTo>
                    <a:pt x="2465618" y="740534"/>
                  </a:lnTo>
                  <a:lnTo>
                    <a:pt x="0" y="740534"/>
                  </a:lnTo>
                  <a:close/>
                </a:path>
              </a:pathLst>
            </a:custGeom>
            <a:solidFill>
              <a:srgbClr val="FFFFFF"/>
            </a:solidFill>
          </p:spPr>
          <p:txBody>
            <a:bodyPr/>
            <a:lstStyle/>
            <a:p>
              <a:endParaRPr lang="en-IN"/>
            </a:p>
          </p:txBody>
        </p:sp>
        <p:sp>
          <p:nvSpPr>
            <p:cNvPr id="13" name="TextBox 13"/>
            <p:cNvSpPr txBox="1"/>
            <p:nvPr/>
          </p:nvSpPr>
          <p:spPr>
            <a:xfrm>
              <a:off x="0" y="-47625"/>
              <a:ext cx="2465618" cy="78815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9497463" y="4400833"/>
            <a:ext cx="1614747" cy="1731950"/>
            <a:chOff x="0" y="0"/>
            <a:chExt cx="757797" cy="812800"/>
          </a:xfrm>
        </p:grpSpPr>
        <p:sp>
          <p:nvSpPr>
            <p:cNvPr id="15" name="Freeform 15"/>
            <p:cNvSpPr/>
            <p:nvPr/>
          </p:nvSpPr>
          <p:spPr>
            <a:xfrm>
              <a:off x="0" y="0"/>
              <a:ext cx="757797" cy="812800"/>
            </a:xfrm>
            <a:custGeom>
              <a:avLst/>
              <a:gdLst/>
              <a:ahLst/>
              <a:cxnLst/>
              <a:rect l="l" t="t" r="r" b="b"/>
              <a:pathLst>
                <a:path w="757797" h="812800">
                  <a:moveTo>
                    <a:pt x="378899" y="0"/>
                  </a:moveTo>
                  <a:cubicBezTo>
                    <a:pt x="169639" y="0"/>
                    <a:pt x="0" y="181951"/>
                    <a:pt x="0" y="406400"/>
                  </a:cubicBezTo>
                  <a:cubicBezTo>
                    <a:pt x="0" y="630849"/>
                    <a:pt x="169639" y="812800"/>
                    <a:pt x="378899" y="812800"/>
                  </a:cubicBezTo>
                  <a:cubicBezTo>
                    <a:pt x="588158" y="812800"/>
                    <a:pt x="757797" y="630849"/>
                    <a:pt x="757797" y="406400"/>
                  </a:cubicBezTo>
                  <a:cubicBezTo>
                    <a:pt x="757797" y="181951"/>
                    <a:pt x="588158" y="0"/>
                    <a:pt x="378899" y="0"/>
                  </a:cubicBezTo>
                  <a:close/>
                </a:path>
              </a:pathLst>
            </a:custGeom>
            <a:solidFill>
              <a:srgbClr val="194A8D"/>
            </a:solidFill>
          </p:spPr>
          <p:txBody>
            <a:bodyPr/>
            <a:lstStyle/>
            <a:p>
              <a:endParaRPr lang="en-IN"/>
            </a:p>
          </p:txBody>
        </p:sp>
        <p:sp>
          <p:nvSpPr>
            <p:cNvPr id="16" name="TextBox 16"/>
            <p:cNvSpPr txBox="1"/>
            <p:nvPr/>
          </p:nvSpPr>
          <p:spPr>
            <a:xfrm>
              <a:off x="71043" y="28575"/>
              <a:ext cx="615710" cy="708025"/>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521867" y="5018138"/>
            <a:ext cx="1565939"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02</a:t>
            </a:r>
          </a:p>
        </p:txBody>
      </p:sp>
      <p:sp>
        <p:nvSpPr>
          <p:cNvPr id="18" name="TextBox 18"/>
          <p:cNvSpPr txBox="1"/>
          <p:nvPr/>
        </p:nvSpPr>
        <p:spPr>
          <a:xfrm>
            <a:off x="11358099" y="5470854"/>
            <a:ext cx="6081282" cy="1197848"/>
          </a:xfrm>
          <a:prstGeom prst="rect">
            <a:avLst/>
          </a:prstGeom>
        </p:spPr>
        <p:txBody>
          <a:bodyPr lIns="0" tIns="0" rIns="0" bIns="0" rtlCol="0" anchor="t">
            <a:spAutoFit/>
          </a:bodyPr>
          <a:lstStyle/>
          <a:p>
            <a:pPr algn="ctr">
              <a:lnSpc>
                <a:spcPts val="3696"/>
              </a:lnSpc>
              <a:spcBef>
                <a:spcPct val="0"/>
              </a:spcBef>
            </a:pPr>
            <a:r>
              <a:rPr lang="en-US" sz="2640" b="1">
                <a:solidFill>
                  <a:srgbClr val="194A8D"/>
                </a:solidFill>
                <a:latin typeface="Arimo Bold"/>
                <a:ea typeface="Arimo Bold"/>
                <a:cs typeface="Arimo Bold"/>
                <a:sym typeface="Arimo Bold"/>
              </a:rPr>
              <a:t>Performance Score Logic</a:t>
            </a:r>
          </a:p>
          <a:p>
            <a:pPr algn="l">
              <a:lnSpc>
                <a:spcPts val="2856"/>
              </a:lnSpc>
              <a:spcBef>
                <a:spcPct val="0"/>
              </a:spcBef>
            </a:pPr>
            <a:r>
              <a:rPr lang="en-US" sz="2040">
                <a:solidFill>
                  <a:srgbClr val="194A8D"/>
                </a:solidFill>
                <a:latin typeface="Arimo"/>
                <a:ea typeface="Arimo"/>
                <a:cs typeface="Arimo"/>
                <a:sym typeface="Arimo"/>
              </a:rPr>
              <a:t>Hero Product 1 Rating – (Max % of Negative Ratings × 10) + (Brand Count × 5).</a:t>
            </a:r>
          </a:p>
        </p:txBody>
      </p:sp>
      <p:grpSp>
        <p:nvGrpSpPr>
          <p:cNvPr id="19" name="Group 19"/>
          <p:cNvGrpSpPr/>
          <p:nvPr/>
        </p:nvGrpSpPr>
        <p:grpSpPr>
          <a:xfrm>
            <a:off x="746415" y="6836519"/>
            <a:ext cx="8107725" cy="2438839"/>
            <a:chOff x="0" y="0"/>
            <a:chExt cx="2461846" cy="740534"/>
          </a:xfrm>
        </p:grpSpPr>
        <p:sp>
          <p:nvSpPr>
            <p:cNvPr id="20" name="Freeform 20"/>
            <p:cNvSpPr/>
            <p:nvPr/>
          </p:nvSpPr>
          <p:spPr>
            <a:xfrm>
              <a:off x="0" y="0"/>
              <a:ext cx="2461846" cy="740534"/>
            </a:xfrm>
            <a:custGeom>
              <a:avLst/>
              <a:gdLst/>
              <a:ahLst/>
              <a:cxnLst/>
              <a:rect l="l" t="t" r="r" b="b"/>
              <a:pathLst>
                <a:path w="2461846" h="740534">
                  <a:moveTo>
                    <a:pt x="0" y="0"/>
                  </a:moveTo>
                  <a:lnTo>
                    <a:pt x="2461846" y="0"/>
                  </a:lnTo>
                  <a:lnTo>
                    <a:pt x="2461846" y="740534"/>
                  </a:lnTo>
                  <a:lnTo>
                    <a:pt x="0" y="740534"/>
                  </a:lnTo>
                  <a:close/>
                </a:path>
              </a:pathLst>
            </a:custGeom>
            <a:solidFill>
              <a:srgbClr val="FFFFFF"/>
            </a:solidFill>
          </p:spPr>
          <p:txBody>
            <a:bodyPr/>
            <a:lstStyle/>
            <a:p>
              <a:endParaRPr lang="en-IN"/>
            </a:p>
          </p:txBody>
        </p:sp>
        <p:sp>
          <p:nvSpPr>
            <p:cNvPr id="21" name="TextBox 21"/>
            <p:cNvSpPr txBox="1"/>
            <p:nvPr/>
          </p:nvSpPr>
          <p:spPr>
            <a:xfrm>
              <a:off x="0" y="-47625"/>
              <a:ext cx="2461846" cy="78815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493448" y="6323989"/>
            <a:ext cx="1612277" cy="1731950"/>
            <a:chOff x="0" y="0"/>
            <a:chExt cx="756638" cy="812800"/>
          </a:xfrm>
        </p:grpSpPr>
        <p:sp>
          <p:nvSpPr>
            <p:cNvPr id="23" name="Freeform 23"/>
            <p:cNvSpPr/>
            <p:nvPr/>
          </p:nvSpPr>
          <p:spPr>
            <a:xfrm>
              <a:off x="0" y="0"/>
              <a:ext cx="756638" cy="812800"/>
            </a:xfrm>
            <a:custGeom>
              <a:avLst/>
              <a:gdLst/>
              <a:ahLst/>
              <a:cxnLst/>
              <a:rect l="l" t="t" r="r" b="b"/>
              <a:pathLst>
                <a:path w="756638" h="812800">
                  <a:moveTo>
                    <a:pt x="378319" y="0"/>
                  </a:moveTo>
                  <a:cubicBezTo>
                    <a:pt x="169379" y="0"/>
                    <a:pt x="0" y="181951"/>
                    <a:pt x="0" y="406400"/>
                  </a:cubicBezTo>
                  <a:cubicBezTo>
                    <a:pt x="0" y="630849"/>
                    <a:pt x="169379" y="812800"/>
                    <a:pt x="378319" y="812800"/>
                  </a:cubicBezTo>
                  <a:cubicBezTo>
                    <a:pt x="587259" y="812800"/>
                    <a:pt x="756638" y="630849"/>
                    <a:pt x="756638" y="406400"/>
                  </a:cubicBezTo>
                  <a:cubicBezTo>
                    <a:pt x="756638" y="181951"/>
                    <a:pt x="587259" y="0"/>
                    <a:pt x="378319" y="0"/>
                  </a:cubicBezTo>
                  <a:close/>
                </a:path>
              </a:pathLst>
            </a:custGeom>
            <a:solidFill>
              <a:srgbClr val="194A8D"/>
            </a:solidFill>
          </p:spPr>
          <p:txBody>
            <a:bodyPr/>
            <a:lstStyle/>
            <a:p>
              <a:endParaRPr lang="en-IN"/>
            </a:p>
          </p:txBody>
        </p:sp>
        <p:sp>
          <p:nvSpPr>
            <p:cNvPr id="24" name="TextBox 24"/>
            <p:cNvSpPr txBox="1"/>
            <p:nvPr/>
          </p:nvSpPr>
          <p:spPr>
            <a:xfrm>
              <a:off x="70935" y="28575"/>
              <a:ext cx="614768" cy="708025"/>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493448" y="6972128"/>
            <a:ext cx="1563544" cy="740698"/>
          </a:xfrm>
          <a:prstGeom prst="rect">
            <a:avLst/>
          </a:prstGeom>
        </p:spPr>
        <p:txBody>
          <a:bodyPr lIns="0" tIns="0" rIns="0" bIns="0" rtlCol="0" anchor="t">
            <a:spAutoFit/>
          </a:bodyPr>
          <a:lstStyle/>
          <a:p>
            <a:pPr algn="ctr">
              <a:lnSpc>
                <a:spcPts val="5633"/>
              </a:lnSpc>
            </a:pPr>
            <a:r>
              <a:rPr lang="en-US" sz="5314" spc="531">
                <a:solidFill>
                  <a:srgbClr val="FFFFFF"/>
                </a:solidFill>
                <a:latin typeface="League Spartan"/>
                <a:ea typeface="League Spartan"/>
                <a:cs typeface="League Spartan"/>
                <a:sym typeface="League Spartan"/>
              </a:rPr>
              <a:t>03</a:t>
            </a:r>
          </a:p>
        </p:txBody>
      </p:sp>
      <p:sp>
        <p:nvSpPr>
          <p:cNvPr id="26" name="TextBox 26"/>
          <p:cNvSpPr txBox="1"/>
          <p:nvPr/>
        </p:nvSpPr>
        <p:spPr>
          <a:xfrm>
            <a:off x="2105724" y="6838778"/>
            <a:ext cx="6748416" cy="2645648"/>
          </a:xfrm>
          <a:prstGeom prst="rect">
            <a:avLst/>
          </a:prstGeom>
        </p:spPr>
        <p:txBody>
          <a:bodyPr lIns="0" tIns="0" rIns="0" bIns="0" rtlCol="0" anchor="t">
            <a:spAutoFit/>
          </a:bodyPr>
          <a:lstStyle/>
          <a:p>
            <a:pPr algn="ctr">
              <a:lnSpc>
                <a:spcPts val="3696"/>
              </a:lnSpc>
              <a:spcBef>
                <a:spcPct val="0"/>
              </a:spcBef>
            </a:pPr>
            <a:r>
              <a:rPr lang="en-US" sz="2640" b="1">
                <a:solidFill>
                  <a:srgbClr val="194A8D"/>
                </a:solidFill>
                <a:latin typeface="Arimo Bold"/>
                <a:ea typeface="Arimo Bold"/>
                <a:cs typeface="Arimo Bold"/>
                <a:sym typeface="Arimo Bold"/>
              </a:rPr>
              <a:t>Power BI Visualization</a:t>
            </a:r>
          </a:p>
          <a:p>
            <a:pPr algn="l">
              <a:lnSpc>
                <a:spcPts val="2856"/>
              </a:lnSpc>
              <a:spcBef>
                <a:spcPct val="0"/>
              </a:spcBef>
            </a:pPr>
            <a:r>
              <a:rPr lang="en-US" sz="2040">
                <a:solidFill>
                  <a:srgbClr val="194A8D"/>
                </a:solidFill>
                <a:latin typeface="Arimo"/>
                <a:ea typeface="Arimo"/>
                <a:cs typeface="Arimo"/>
                <a:sym typeface="Arimo"/>
              </a:rPr>
              <a:t>The Power BI dashboard includes performance score leaderboards, brand vs. rating comparisons, category segmentation, and negative rating trends over 30/90/365 days, with custom DAX measures and slicers for interactivity.</a:t>
            </a:r>
          </a:p>
          <a:p>
            <a:pPr algn="l">
              <a:lnSpc>
                <a:spcPts val="2856"/>
              </a:lnSpc>
              <a:spcBef>
                <a:spcPct val="0"/>
              </a:spcBef>
            </a:pPr>
            <a:endParaRPr lang="en-US" sz="2040">
              <a:solidFill>
                <a:srgbClr val="194A8D"/>
              </a:solidFill>
              <a:latin typeface="Arimo"/>
              <a:ea typeface="Arimo"/>
              <a:cs typeface="Arimo"/>
              <a:sym typeface="Arim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Custom</PresentationFormat>
  <Paragraphs>81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Arimo</vt:lpstr>
      <vt:lpstr>Calibri</vt:lpstr>
      <vt:lpstr>Arimo Bold</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Abhishek Rajput</cp:lastModifiedBy>
  <cp:revision>2</cp:revision>
  <dcterms:created xsi:type="dcterms:W3CDTF">2006-08-16T00:00:00Z</dcterms:created>
  <dcterms:modified xsi:type="dcterms:W3CDTF">2025-04-27T07:12:58Z</dcterms:modified>
  <dc:identifier>DAGkhzKFLNA</dc:identifier>
</cp:coreProperties>
</file>