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303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47672"/>
            <a:ext cx="7406640" cy="996696"/>
          </a:xfrm>
        </p:spPr>
        <p:txBody>
          <a:bodyPr>
            <a:normAutofit/>
          </a:bodyPr>
          <a:lstStyle/>
          <a:p>
            <a:r>
              <a:rPr smtClean="0"/>
              <a:t>Unit </a:t>
            </a:r>
            <a:r>
              <a:t>2: Core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337560"/>
            <a:ext cx="7406640" cy="1752600"/>
          </a:xfrm>
        </p:spPr>
        <p:txBody>
          <a:bodyPr/>
          <a:lstStyle/>
          <a:p>
            <a:r>
              <a:t>Dependency Injection, Bean Management, RESTful APIs, Layered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Errors &amp; Fixes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already in use</a:t>
            </a:r>
          </a:p>
          <a:p>
            <a:r>
              <a:rPr lang="en-US" dirty="0" smtClean="0"/>
              <a:t>Dependency mismatch</a:t>
            </a:r>
          </a:p>
          <a:p>
            <a:r>
              <a:rPr lang="en-US" dirty="0" smtClean="0"/>
              <a:t>Missing @RestController</a:t>
            </a:r>
          </a:p>
          <a:p>
            <a:r>
              <a:rPr lang="en-US" dirty="0" smtClean="0"/>
              <a:t>Always check the console logs carefully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spring Boot project</a:t>
            </a:r>
          </a:p>
          <a:p>
            <a:r>
              <a:rPr lang="en-US" dirty="0" smtClean="0"/>
              <a:t>Understood the Project Structure</a:t>
            </a:r>
          </a:p>
          <a:p>
            <a:r>
              <a:rPr lang="en-US" dirty="0" smtClean="0"/>
              <a:t>Created a GETAPI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Key Takeaways:</a:t>
            </a: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Spring Boot saves setup time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Easy to build REST APIs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Embedded servers &amp; auto configuration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Interview </a:t>
            </a:r>
            <a:r>
              <a:rPr lang="en-US" dirty="0" smtClean="0"/>
              <a:t>Questions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t>Why use Spring Boot?</a:t>
            </a:r>
          </a:p>
          <a:p>
            <a:pPr marL="624078" indent="-514350">
              <a:buFont typeface="+mj-lt"/>
              <a:buAutoNum type="arabicPeriod"/>
            </a:pPr>
            <a:r>
              <a:t>Mandatory annotations in a Spring Boot app</a:t>
            </a:r>
          </a:p>
          <a:p>
            <a:pPr marL="624078" indent="-514350">
              <a:buFont typeface="+mj-lt"/>
              <a:buAutoNum type="arabicPeriod"/>
            </a:pPr>
            <a:r>
              <a:t>Spring vs Spring Boot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Spring Boot Annotations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88720" y="2249488"/>
          <a:ext cx="749808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/>
                <a:gridCol w="37490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@RestController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Combines @Controller + @ResponseBody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@GetMapping, @PostMapping, @PutMapping, @DeleteMapping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Maps HTTP methods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@RequestParam, @PathVariable, @RequestBody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Bind request data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@Autowired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Dependency injection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@Component, @Service, @Repository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Bean definitions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Hands-On: CRUD API for Employee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class </a:t>
            </a:r>
            <a:r>
              <a:rPr lang="en-US" dirty="0" err="1" smtClean="0"/>
              <a:t>EmployeeController</a:t>
            </a:r>
            <a:endParaRPr lang="en-US" dirty="0" smtClean="0"/>
          </a:p>
          <a:p>
            <a:r>
              <a:rPr lang="en-US" dirty="0" smtClean="0"/>
              <a:t>We will need @PathVariable and @RequestBody work</a:t>
            </a:r>
          </a:p>
          <a:p>
            <a:r>
              <a:rPr lang="en-US" dirty="0" smtClean="0"/>
              <a:t>Write the code in EmployeeController.java</a:t>
            </a:r>
          </a:p>
          <a:p>
            <a:endParaRPr lang="en-US" dirty="0" smtClean="0"/>
          </a:p>
          <a:p>
            <a:r>
              <a:rPr lang="en-US" dirty="0" smtClean="0"/>
              <a:t>Create a Model class Employee.java</a:t>
            </a:r>
          </a:p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Hands-On: CRUD API for Employee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@RestController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("/</a:t>
            </a:r>
            <a:r>
              <a:rPr lang="en-US" dirty="0" err="1" smtClean="0"/>
              <a:t>api</a:t>
            </a:r>
            <a:r>
              <a:rPr lang="en-US" dirty="0" smtClean="0"/>
              <a:t>/employees")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EmployeeController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@</a:t>
            </a:r>
            <a:r>
              <a:rPr lang="en-US" b="1" dirty="0" smtClean="0"/>
              <a:t>GetMapping</a:t>
            </a:r>
            <a:r>
              <a:rPr lang="en-US" dirty="0" smtClean="0"/>
              <a:t>("/{id}")</a:t>
            </a:r>
          </a:p>
          <a:p>
            <a:pPr>
              <a:buNone/>
            </a:pPr>
            <a:r>
              <a:rPr lang="en-US" dirty="0" smtClean="0"/>
              <a:t>   public String </a:t>
            </a:r>
            <a:r>
              <a:rPr lang="en-US" dirty="0" err="1" smtClean="0"/>
              <a:t>getEmployee</a:t>
            </a:r>
            <a:r>
              <a:rPr lang="en-US" dirty="0" smtClean="0"/>
              <a:t>(@PathVariable </a:t>
            </a:r>
            <a:r>
              <a:rPr lang="en-US" dirty="0" err="1" smtClean="0"/>
              <a:t>int</a:t>
            </a:r>
            <a:r>
              <a:rPr lang="en-US" dirty="0" smtClean="0"/>
              <a:t> id) {</a:t>
            </a:r>
          </a:p>
          <a:p>
            <a:pPr>
              <a:buNone/>
            </a:pPr>
            <a:r>
              <a:rPr lang="en-US" dirty="0" smtClean="0"/>
              <a:t>       return "Employee ID: " + id;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@</a:t>
            </a:r>
            <a:r>
              <a:rPr lang="en-US" b="1" dirty="0" smtClean="0"/>
              <a:t>PostMapping</a:t>
            </a:r>
          </a:p>
          <a:p>
            <a:pPr>
              <a:buNone/>
            </a:pPr>
            <a:r>
              <a:rPr lang="en-US" dirty="0" smtClean="0"/>
              <a:t>   public String </a:t>
            </a:r>
            <a:r>
              <a:rPr lang="en-US" dirty="0" err="1" smtClean="0"/>
              <a:t>addEmployee</a:t>
            </a:r>
            <a:r>
              <a:rPr lang="en-US" dirty="0" smtClean="0"/>
              <a:t>(@RequestBody Employee </a:t>
            </a:r>
            <a:r>
              <a:rPr lang="en-US" dirty="0" err="1" smtClean="0"/>
              <a:t>emp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return "Added employee: " + </a:t>
            </a:r>
            <a:r>
              <a:rPr lang="en-US" dirty="0" err="1" smtClean="0"/>
              <a:t>emp.getName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Hands-On: CRUD API for Employee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@RestController</a:t>
            </a:r>
          </a:p>
          <a:p>
            <a:pPr>
              <a:buNone/>
            </a:pPr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("/</a:t>
            </a:r>
            <a:r>
              <a:rPr lang="en-US" dirty="0" err="1" smtClean="0"/>
              <a:t>api</a:t>
            </a:r>
            <a:r>
              <a:rPr lang="en-US" dirty="0" smtClean="0"/>
              <a:t>/employees")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EmployeeController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@</a:t>
            </a:r>
            <a:r>
              <a:rPr lang="en-US" b="1" dirty="0" err="1" smtClean="0"/>
              <a:t>DeleteMapping</a:t>
            </a:r>
            <a:r>
              <a:rPr lang="en-US" dirty="0" smtClean="0"/>
              <a:t>("/{id}")</a:t>
            </a:r>
          </a:p>
          <a:p>
            <a:pPr>
              <a:buNone/>
            </a:pPr>
            <a:r>
              <a:rPr lang="en-US" dirty="0" smtClean="0"/>
              <a:t>   public String </a:t>
            </a:r>
            <a:r>
              <a:rPr lang="en-US" dirty="0" err="1" smtClean="0"/>
              <a:t>deleteEmployee</a:t>
            </a:r>
            <a:r>
              <a:rPr lang="en-US" dirty="0" smtClean="0"/>
              <a:t>(@PathVariable </a:t>
            </a:r>
            <a:r>
              <a:rPr lang="en-US" dirty="0" err="1" smtClean="0"/>
              <a:t>int</a:t>
            </a:r>
            <a:r>
              <a:rPr lang="en-US" dirty="0" smtClean="0"/>
              <a:t> id) {</a:t>
            </a:r>
          </a:p>
          <a:p>
            <a:pPr>
              <a:buNone/>
            </a:pPr>
            <a:r>
              <a:rPr lang="en-US" dirty="0" smtClean="0"/>
              <a:t>       return "Employee ID: " + id + “Deleted !!”;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@</a:t>
            </a:r>
            <a:r>
              <a:rPr lang="en-US" b="1" dirty="0" err="1" smtClean="0"/>
              <a:t>PutMapping</a:t>
            </a:r>
            <a:r>
              <a:rPr lang="en-US" b="1" dirty="0" smtClean="0"/>
              <a:t>(</a:t>
            </a:r>
            <a:r>
              <a:rPr lang="en-US" dirty="0" smtClean="0"/>
              <a:t>"/{id}"</a:t>
            </a:r>
            <a:r>
              <a:rPr lang="en-US" b="1" dirty="0" smtClean="0"/>
              <a:t>)</a:t>
            </a:r>
          </a:p>
          <a:p>
            <a:pPr>
              <a:buNone/>
            </a:pPr>
            <a:r>
              <a:rPr lang="en-US" dirty="0" smtClean="0"/>
              <a:t>   public String </a:t>
            </a:r>
            <a:r>
              <a:rPr lang="en-US" dirty="0" err="1" smtClean="0"/>
              <a:t>editEmployee</a:t>
            </a:r>
            <a:r>
              <a:rPr lang="en-US" dirty="0" smtClean="0"/>
              <a:t>(@ </a:t>
            </a:r>
            <a:r>
              <a:rPr lang="en-US" dirty="0" err="1" smtClean="0"/>
              <a:t>PathVariable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id, @RequestBody Employee </a:t>
            </a:r>
            <a:r>
              <a:rPr lang="en-US" dirty="0" err="1" smtClean="0"/>
              <a:t>emp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return </a:t>
            </a:r>
            <a:r>
              <a:rPr lang="en-US" i="1" dirty="0" err="1" smtClean="0"/>
              <a:t>employeeService.update</a:t>
            </a:r>
            <a:r>
              <a:rPr lang="en-US" i="1" dirty="0" smtClean="0"/>
              <a:t>(id, </a:t>
            </a:r>
            <a:r>
              <a:rPr lang="en-US" i="1" dirty="0" err="1" smtClean="0"/>
              <a:t>updatedEmployee</a:t>
            </a:r>
            <a:r>
              <a:rPr lang="en-US" i="1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Request &amp; Response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@PathVariable – for dynamic values in URL</a:t>
            </a:r>
          </a:p>
          <a:p>
            <a:r>
              <a:rPr lang="en-US" dirty="0" smtClean="0"/>
              <a:t>@RequestParam – for query parameters</a:t>
            </a:r>
          </a:p>
          <a:p>
            <a:r>
              <a:rPr lang="en-US" dirty="0" smtClean="0"/>
              <a:t>@RequestBody – for passing JSON data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@GetMapping("/search")</a:t>
            </a:r>
          </a:p>
          <a:p>
            <a:pPr>
              <a:buNone/>
            </a:pPr>
            <a:r>
              <a:rPr lang="en-US" sz="2400" dirty="0" smtClean="0"/>
              <a:t>public String search(@RequestParam String name) {</a:t>
            </a:r>
          </a:p>
          <a:p>
            <a:pPr>
              <a:buNone/>
            </a:pPr>
            <a:r>
              <a:rPr lang="en-US" sz="2400" dirty="0" smtClean="0"/>
              <a:t>   		return "Searched for: " + name;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/>
              <a:t>@</a:t>
            </a:r>
            <a:r>
              <a:rPr smtClean="0"/>
              <a:t>Autowired</a:t>
            </a:r>
            <a:r>
              <a:rPr lang="en-US" dirty="0" smtClean="0"/>
              <a:t> Annotation</a:t>
            </a:r>
          </a:p>
          <a:p>
            <a:r>
              <a:rPr lang="en-US" dirty="0" smtClean="0"/>
              <a:t>It’s types: Constructor, Field, Setter Injection</a:t>
            </a:r>
          </a:p>
          <a:p>
            <a:endParaRPr/>
          </a:p>
          <a:p>
            <a:pPr fontAlgn="ctr">
              <a:buNone/>
            </a:pPr>
            <a:r>
              <a:rPr lang="en-US" b="1" dirty="0" smtClean="0"/>
              <a:t>Field Injection:</a:t>
            </a:r>
          </a:p>
          <a:p>
            <a:r>
              <a:rPr lang="en-US" dirty="0" smtClean="0"/>
              <a:t>This is the most common and concise way</a:t>
            </a:r>
          </a:p>
          <a:p>
            <a:r>
              <a:rPr lang="en-US" dirty="0" smtClean="0"/>
              <a:t>The annotation is placed directly above a field</a:t>
            </a:r>
          </a:p>
          <a:p>
            <a:r>
              <a:rPr lang="en-US" dirty="0" smtClean="0"/>
              <a:t>Spring injects the dependency into that field.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DI and IoC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mtClean="0"/>
              <a:t>Dependency </a:t>
            </a:r>
            <a:r>
              <a:t>Injection (DI): Injects dependencies at runtime.</a:t>
            </a:r>
          </a:p>
          <a:p>
            <a:r>
              <a:rPr smtClean="0"/>
              <a:t>Inversion </a:t>
            </a:r>
            <a:r>
              <a:t>of Control (IoC): Shifts control of object creation to Spring.</a:t>
            </a:r>
          </a:p>
          <a:p>
            <a:endParaRPr/>
          </a:p>
          <a:p>
            <a:pPr>
              <a:buNone/>
            </a:pPr>
            <a:r>
              <a:t>// Without DI:</a:t>
            </a:r>
          </a:p>
          <a:p>
            <a:pPr>
              <a:buNone/>
            </a:pPr>
            <a:r>
              <a:t>UserService service = new UserService();</a:t>
            </a:r>
          </a:p>
          <a:p>
            <a:pPr>
              <a:buNone/>
            </a:pPr>
            <a:r>
              <a:t>// With DI:</a:t>
            </a:r>
          </a:p>
          <a:p>
            <a:pPr>
              <a:buNone/>
            </a:pPr>
            <a:r>
              <a:t>@Autowired</a:t>
            </a:r>
          </a:p>
          <a:p>
            <a:pPr>
              <a:buNone/>
            </a:pPr>
            <a:r>
              <a:t>private UserService service;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Annotations </a:t>
            </a:r>
            <a:r>
              <a:t>for Bean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Service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Introducing layering Architecture</a:t>
            </a:r>
          </a:p>
          <a:p>
            <a:r>
              <a:rPr lang="en-US" dirty="0" smtClean="0"/>
              <a:t>Controller → Service → Repository</a:t>
            </a:r>
          </a:p>
          <a:p>
            <a:r>
              <a:rPr lang="en-US" dirty="0" smtClean="0"/>
              <a:t>Service helps separate business logic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@Service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EmployeeService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public String </a:t>
            </a:r>
            <a:r>
              <a:rPr lang="en-US" dirty="0" err="1" smtClean="0"/>
              <a:t>getEmployee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id) {</a:t>
            </a:r>
          </a:p>
          <a:p>
            <a:pPr>
              <a:buNone/>
            </a:pPr>
            <a:r>
              <a:rPr lang="en-US" dirty="0" smtClean="0"/>
              <a:t>       return "Fetching employee with id: " + id;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– Full API Flow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GET, POST, PUT, </a:t>
            </a:r>
            <a:r>
              <a:rPr/>
              <a:t>DELETE </a:t>
            </a:r>
            <a:r>
              <a:rPr smtClean="0"/>
              <a:t>Mappings</a:t>
            </a:r>
            <a:endParaRPr lang="en-US" dirty="0" smtClean="0"/>
          </a:p>
          <a:p>
            <a:r>
              <a:rPr lang="en-US" dirty="0" smtClean="0"/>
              <a:t>Create a model class (Employee)</a:t>
            </a:r>
          </a:p>
          <a:p>
            <a:r>
              <a:rPr lang="en-US" dirty="0" smtClean="0"/>
              <a:t>Create service with dummy data</a:t>
            </a:r>
          </a:p>
          <a:p>
            <a:r>
              <a:rPr lang="en-US" dirty="0" smtClean="0"/>
              <a:t>Create REST controller</a:t>
            </a:r>
          </a:p>
          <a:p>
            <a:r>
              <a:rPr lang="en-US" dirty="0" smtClean="0"/>
              <a:t>Test using Postman</a:t>
            </a:r>
          </a:p>
          <a:p>
            <a:endParaRPr/>
          </a:p>
          <a:p>
            <a:r>
              <a:t>Basic error handling with </a:t>
            </a:r>
            <a:r>
              <a:rPr/>
              <a:t>@</a:t>
            </a:r>
            <a:r>
              <a:rPr smtClean="0"/>
              <a:t>ExceptionHandle</a:t>
            </a:r>
            <a:r>
              <a:rPr lang="en-US" dirty="0" smtClean="0"/>
              <a:t>r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Exception Handling in REST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88" y="1676400"/>
            <a:ext cx="7754112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Exception Handling on each API</a:t>
            </a:r>
          </a:p>
          <a:p>
            <a:r>
              <a:rPr lang="en-US" sz="2400" dirty="0" smtClean="0"/>
              <a:t>Explain centralized error handling using @</a:t>
            </a:r>
            <a:r>
              <a:rPr lang="en-US" sz="2400" dirty="0" err="1" smtClean="0"/>
              <a:t>ControllerAdvice</a:t>
            </a:r>
            <a:endParaRPr lang="en-US" sz="2400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RestControllerAdvice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GlobalExceptionHandler</a:t>
            </a:r>
            <a:r>
              <a:rPr lang="en-US" sz="2000" dirty="0" smtClean="0"/>
              <a:t> {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@</a:t>
            </a:r>
            <a:r>
              <a:rPr lang="en-US" sz="2000" dirty="0" err="1" smtClean="0"/>
              <a:t>ExceptionHandler</a:t>
            </a:r>
            <a:r>
              <a:rPr lang="en-US" sz="2000" dirty="0" smtClean="0"/>
              <a:t>(</a:t>
            </a:r>
            <a:r>
              <a:rPr lang="en-US" sz="2000" dirty="0" err="1" smtClean="0"/>
              <a:t>Exception.class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public </a:t>
            </a:r>
            <a:r>
              <a:rPr lang="en-US" sz="2000" dirty="0" err="1" smtClean="0"/>
              <a:t>ResponseEntity</a:t>
            </a:r>
            <a:r>
              <a:rPr lang="en-US" sz="2000" dirty="0" smtClean="0"/>
              <a:t>&lt;String&gt; </a:t>
            </a:r>
            <a:r>
              <a:rPr lang="en-US" sz="2000" dirty="0" err="1" smtClean="0"/>
              <a:t>handleAll</a:t>
            </a:r>
            <a:r>
              <a:rPr lang="en-US" sz="2000" dirty="0" smtClean="0"/>
              <a:t>(Exception e) {</a:t>
            </a:r>
          </a:p>
          <a:p>
            <a:pPr>
              <a:buNone/>
            </a:pPr>
            <a:r>
              <a:rPr lang="en-US" sz="2000" dirty="0" smtClean="0"/>
              <a:t>		return new </a:t>
            </a:r>
            <a:r>
              <a:rPr lang="en-US" sz="2000" dirty="0" err="1" smtClean="0"/>
              <a:t>ResponseEntity</a:t>
            </a:r>
            <a:r>
              <a:rPr lang="en-US" sz="2000" dirty="0" smtClean="0"/>
              <a:t>&lt;&gt;("Something went wrong", 	</a:t>
            </a:r>
            <a:r>
              <a:rPr lang="en-US" sz="2000" dirty="0" err="1" smtClean="0"/>
              <a:t>HttpStatus.INTERNAL_SERVER_ERROR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Takeaways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Boot annotations to simplify REST API</a:t>
            </a:r>
          </a:p>
          <a:p>
            <a:r>
              <a:rPr lang="en-US" dirty="0" smtClean="0"/>
              <a:t>Created full CRUD endpoints</a:t>
            </a:r>
          </a:p>
          <a:p>
            <a:r>
              <a:rPr lang="en-US" dirty="0" smtClean="0"/>
              <a:t>Service layer &amp; error handling</a:t>
            </a:r>
          </a:p>
          <a:p>
            <a:r>
              <a:rPr lang="en-US" dirty="0" smtClean="0"/>
              <a:t>Worked with Postman to test APIs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Interview </a:t>
            </a:r>
            <a:r>
              <a:rPr lang="en-US" dirty="0" smtClean="0"/>
              <a:t>Questions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DI in Spring Boot?</a:t>
            </a:r>
          </a:p>
          <a:p>
            <a:r>
              <a:t>How layers communicate internally?</a:t>
            </a:r>
          </a:p>
          <a:p>
            <a:r>
              <a:t>Benefits of using layered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Build CRUD APIs for Product Management</a:t>
            </a:r>
            <a:endParaRPr lang="en-US" dirty="0" smtClean="0"/>
          </a:p>
          <a:p>
            <a:r>
              <a:rPr lang="en-US" dirty="0" smtClean="0"/>
              <a:t>Fields: id, name, price, category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MySQL</a:t>
            </a:r>
            <a:r>
              <a:rPr lang="en-US" dirty="0" smtClean="0"/>
              <a:t> &amp; Spring Data JPA</a:t>
            </a:r>
          </a:p>
          <a:p>
            <a:r>
              <a:rPr lang="en-US" dirty="0" smtClean="0"/>
              <a:t>Create endpoints: POST, GET, PUT, DELETE</a:t>
            </a:r>
          </a:p>
          <a:p>
            <a:r>
              <a:rPr lang="en-US" dirty="0" smtClean="0"/>
              <a:t>Use Postman for testing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Interview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Interview Questions Recap</a:t>
            </a:r>
          </a:p>
          <a:p>
            <a:r>
              <a:t>Common Spring Boot Errors</a:t>
            </a:r>
          </a:p>
          <a:p>
            <a:r>
              <a:t>Resume &amp; Project Presentation Tips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Spring Data JPA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JPA: Java Persistence API – standard for ORM</a:t>
            </a:r>
          </a:p>
          <a:p>
            <a:r>
              <a:rPr lang="en-US" dirty="0" smtClean="0"/>
              <a:t>Spring Data JPA: Simplifies JPA with repositories</a:t>
            </a:r>
          </a:p>
          <a:p>
            <a:r>
              <a:rPr lang="en-US" dirty="0" smtClean="0"/>
              <a:t>Connects Java objects to relational DBs (like </a:t>
            </a:r>
            <a:r>
              <a:rPr lang="en-US" dirty="0" err="1" smtClean="0"/>
              <a:t>MySQL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ORM helps us avoid writing SQL manually</a:t>
            </a:r>
            <a:endParaRPr/>
          </a:p>
          <a:p>
            <a:r>
              <a:rPr smtClean="0"/>
              <a:t>Connecting </a:t>
            </a:r>
            <a:r>
              <a:t>to MySQL or H2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381000"/>
            <a:ext cx="7571232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spring.datasource.url</a:t>
            </a:r>
            <a:r>
              <a:rPr lang="en-US" dirty="0" smtClean="0"/>
              <a:t>=</a:t>
            </a:r>
            <a:r>
              <a:rPr lang="en-US" dirty="0" err="1" smtClean="0"/>
              <a:t>jdbc:mysql</a:t>
            </a:r>
            <a:r>
              <a:rPr lang="en-US" dirty="0" smtClean="0"/>
              <a:t>://localhost:3306/</a:t>
            </a:r>
            <a:r>
              <a:rPr lang="en-US" dirty="0" err="1" smtClean="0"/>
              <a:t>employeedb</a:t>
            </a:r>
            <a:endParaRPr lang="en-US" dirty="0" smtClean="0"/>
          </a:p>
          <a:p>
            <a:r>
              <a:rPr lang="en-US" dirty="0" err="1" smtClean="0"/>
              <a:t>spring.datasource.username</a:t>
            </a:r>
            <a:r>
              <a:rPr lang="en-US" dirty="0" smtClean="0"/>
              <a:t>=root</a:t>
            </a:r>
          </a:p>
          <a:p>
            <a:r>
              <a:rPr lang="en-US" dirty="0" err="1" smtClean="0"/>
              <a:t>spring.datasource.password</a:t>
            </a:r>
            <a:r>
              <a:rPr lang="en-US" dirty="0" smtClean="0"/>
              <a:t>=root</a:t>
            </a:r>
          </a:p>
          <a:p>
            <a:r>
              <a:rPr lang="en-US" dirty="0" err="1" smtClean="0"/>
              <a:t>spring.jpa.hibernate.ddl</a:t>
            </a:r>
            <a:r>
              <a:rPr lang="en-US" dirty="0" smtClean="0"/>
              <a:t>-auto=update</a:t>
            </a:r>
          </a:p>
          <a:p>
            <a:r>
              <a:rPr lang="en-US" dirty="0" err="1" smtClean="0"/>
              <a:t>spring.jpa.show-sql</a:t>
            </a:r>
            <a:r>
              <a:rPr lang="en-US" dirty="0" smtClean="0"/>
              <a:t>=true</a:t>
            </a:r>
          </a:p>
          <a:p>
            <a:endParaRPr lang="en-US" dirty="0" smtClean="0"/>
          </a:p>
          <a:p>
            <a:r>
              <a:rPr lang="en-US" dirty="0" err="1" smtClean="0"/>
              <a:t>ddl</a:t>
            </a:r>
            <a:r>
              <a:rPr lang="en-US" dirty="0" smtClean="0"/>
              <a:t>-auto=update: auto create/update tables</a:t>
            </a:r>
          </a:p>
          <a:p>
            <a:r>
              <a:rPr lang="en-US" dirty="0" smtClean="0"/>
              <a:t>show-</a:t>
            </a:r>
            <a:r>
              <a:rPr lang="en-US" dirty="0" err="1" smtClean="0"/>
              <a:t>sql</a:t>
            </a:r>
            <a:r>
              <a:rPr lang="en-US" dirty="0" smtClean="0"/>
              <a:t>: prints SQL queries in console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Model (Entity)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@Entity makes class a table</a:t>
            </a:r>
          </a:p>
          <a:p>
            <a:r>
              <a:rPr lang="en-US" sz="2000" dirty="0" smtClean="0"/>
              <a:t>@Id + @GeneratedValue for primary key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class Employee {</a:t>
            </a:r>
          </a:p>
          <a:p>
            <a:pPr>
              <a:buNone/>
            </a:pPr>
            <a:r>
              <a:rPr lang="en-US" sz="2000" dirty="0" smtClean="0"/>
              <a:t>   	@Id</a:t>
            </a:r>
          </a:p>
          <a:p>
            <a:pPr>
              <a:buNone/>
            </a:pPr>
            <a:r>
              <a:rPr lang="en-US" sz="2000" dirty="0" smtClean="0"/>
              <a:t>   	@GeneratedValue(strategy = GenerationType.IDENTITY)</a:t>
            </a:r>
          </a:p>
          <a:p>
            <a:pPr>
              <a:buNone/>
            </a:pPr>
            <a:r>
              <a:rPr lang="en-US" sz="2000" dirty="0" smtClean="0"/>
              <a:t>   	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id;</a:t>
            </a:r>
          </a:p>
          <a:p>
            <a:pPr>
              <a:buNone/>
            </a:pPr>
            <a:r>
              <a:rPr lang="en-US" sz="2000" dirty="0" smtClean="0"/>
              <a:t>   	private String name;</a:t>
            </a:r>
          </a:p>
          <a:p>
            <a:pPr>
              <a:buNone/>
            </a:pPr>
            <a:r>
              <a:rPr lang="en-US" sz="2000" dirty="0" smtClean="0"/>
              <a:t>   	private String department;</a:t>
            </a:r>
          </a:p>
          <a:p>
            <a:pPr>
              <a:buNone/>
            </a:pPr>
            <a:r>
              <a:rPr lang="en-US" sz="2000" dirty="0" smtClean="0"/>
              <a:t>   	// Getters &amp; Setters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Spring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@Component: Generic bean</a:t>
            </a:r>
          </a:p>
          <a:p>
            <a:r>
              <a:t>@Service: Business logic layer</a:t>
            </a:r>
          </a:p>
          <a:p>
            <a:r>
              <a:t>@Repository: Data access layer</a:t>
            </a:r>
          </a:p>
          <a:p>
            <a:r>
              <a:t>@Controller: MVC controller</a:t>
            </a:r>
          </a:p>
          <a:p>
            <a:r>
              <a:t>@RestController: REST controller</a:t>
            </a:r>
          </a:p>
          <a:p>
            <a:r>
              <a:t>@Autowired: Dependency injection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Repository Interface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use inbuilt </a:t>
            </a:r>
            <a:r>
              <a:rPr smtClean="0"/>
              <a:t>CrudRepository </a:t>
            </a:r>
            <a:r>
              <a:rPr/>
              <a:t>and </a:t>
            </a:r>
            <a:r>
              <a:rPr smtClean="0"/>
              <a:t>JpaRepository</a:t>
            </a:r>
            <a:endParaRPr lang="en-US" dirty="0" smtClean="0"/>
          </a:p>
          <a:p>
            <a:r>
              <a:rPr lang="en-US" dirty="0" smtClean="0"/>
              <a:t>JpaRepository provides all CRUD operations</a:t>
            </a:r>
          </a:p>
          <a:p>
            <a:r>
              <a:rPr lang="en-US" dirty="0" smtClean="0"/>
              <a:t>Spring will auto-implement this interface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dirty="0" smtClean="0"/>
              <a:t>public interface EmployeeRepository extends JpaRepository&lt;Employee, Integer&gt; {</a:t>
            </a:r>
          </a:p>
          <a:p>
            <a:pPr>
              <a:buNone/>
            </a:pPr>
            <a:r>
              <a:rPr lang="en-US" sz="2000" dirty="0" smtClean="0"/>
              <a:t>   		List&lt;Employee&gt; findByDepartment(String dept);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813816"/>
            <a:ext cx="7598664" cy="1066800"/>
          </a:xfrm>
        </p:spPr>
        <p:txBody>
          <a:bodyPr/>
          <a:lstStyle/>
          <a:p>
            <a:r>
              <a:rPr lang="en-US" dirty="0" smtClean="0"/>
              <a:t>Inject Repository into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1926336"/>
            <a:ext cx="7598664" cy="497738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@Service</a:t>
            </a:r>
          </a:p>
          <a:p>
            <a:pPr>
              <a:buNone/>
            </a:pPr>
            <a:r>
              <a:rPr lang="en-US" dirty="0" smtClean="0"/>
              <a:t>public class EmployeeService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@Autowired</a:t>
            </a:r>
          </a:p>
          <a:p>
            <a:pPr>
              <a:buNone/>
            </a:pPr>
            <a:r>
              <a:rPr lang="en-US" dirty="0" smtClean="0"/>
              <a:t>   private EmployeeRepository employeeRepo;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public Employee save(Employee </a:t>
            </a:r>
            <a:r>
              <a:rPr lang="en-US" dirty="0" err="1" smtClean="0"/>
              <a:t>emp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return </a:t>
            </a:r>
            <a:r>
              <a:rPr lang="en-US" dirty="0" err="1" smtClean="0"/>
              <a:t>employeeRepo.save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public List&lt;Employee&gt; </a:t>
            </a:r>
            <a:r>
              <a:rPr lang="en-US" dirty="0" err="1" smtClean="0"/>
              <a:t>getAll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return </a:t>
            </a:r>
            <a:r>
              <a:rPr lang="en-US" dirty="0" err="1" smtClean="0"/>
              <a:t>employeeRepo.findAll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649224"/>
            <a:ext cx="7516368" cy="1066800"/>
          </a:xfrm>
        </p:spPr>
        <p:txBody>
          <a:bodyPr/>
          <a:lstStyle/>
          <a:p>
            <a:r>
              <a:rPr lang="en-US" dirty="0" smtClean="0"/>
              <a:t>Full Controller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0432" y="1716024"/>
            <a:ext cx="7516368" cy="485851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@RestController</a:t>
            </a:r>
          </a:p>
          <a:p>
            <a:pPr>
              <a:buNone/>
            </a:pPr>
            <a:r>
              <a:rPr lang="en-US" dirty="0" smtClean="0"/>
              <a:t>@RequestMapping("/</a:t>
            </a:r>
            <a:r>
              <a:rPr lang="en-US" dirty="0" err="1" smtClean="0"/>
              <a:t>api</a:t>
            </a:r>
            <a:r>
              <a:rPr lang="en-US" dirty="0" smtClean="0"/>
              <a:t>/employees")</a:t>
            </a:r>
          </a:p>
          <a:p>
            <a:pPr>
              <a:buNone/>
            </a:pPr>
            <a:r>
              <a:rPr lang="en-US" dirty="0" smtClean="0"/>
              <a:t>public class EmployeeController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@Autowired</a:t>
            </a:r>
          </a:p>
          <a:p>
            <a:pPr>
              <a:buNone/>
            </a:pPr>
            <a:r>
              <a:rPr lang="en-US" dirty="0" smtClean="0"/>
              <a:t>   private EmployeeService </a:t>
            </a:r>
            <a:r>
              <a:rPr lang="en-US" dirty="0" err="1" smtClean="0"/>
              <a:t>empService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@PostMapping</a:t>
            </a:r>
          </a:p>
          <a:p>
            <a:pPr>
              <a:buNone/>
            </a:pPr>
            <a:r>
              <a:rPr lang="en-US" dirty="0" smtClean="0"/>
              <a:t>   public Employee add(@</a:t>
            </a:r>
            <a:r>
              <a:rPr lang="en-US" dirty="0" err="1" smtClean="0"/>
              <a:t>RequestBody</a:t>
            </a:r>
            <a:r>
              <a:rPr lang="en-US" dirty="0" smtClean="0"/>
              <a:t> Employee </a:t>
            </a:r>
            <a:r>
              <a:rPr lang="en-US" dirty="0" err="1" smtClean="0"/>
              <a:t>emp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   return </a:t>
            </a:r>
            <a:r>
              <a:rPr lang="en-US" dirty="0" err="1" smtClean="0"/>
              <a:t>empService.save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@GetMapping</a:t>
            </a:r>
          </a:p>
          <a:p>
            <a:pPr>
              <a:buNone/>
            </a:pPr>
            <a:r>
              <a:rPr lang="en-US" dirty="0" smtClean="0"/>
              <a:t>   public List&lt;Employee&gt; </a:t>
            </a:r>
            <a:r>
              <a:rPr lang="en-US" dirty="0" err="1" smtClean="0"/>
              <a:t>getAll</a:t>
            </a:r>
            <a:r>
              <a:rPr lang="en-US" dirty="0" smtClean="0"/>
              <a:t>() {</a:t>
            </a:r>
          </a:p>
          <a:p>
            <a:pPr>
              <a:buNone/>
            </a:pPr>
            <a:r>
              <a:rPr lang="en-US" dirty="0" smtClean="0"/>
              <a:t>       return </a:t>
            </a:r>
            <a:r>
              <a:rPr lang="en-US" dirty="0" err="1" smtClean="0"/>
              <a:t>empService.getAll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MySQL</a:t>
            </a:r>
            <a:r>
              <a:rPr lang="en-US" dirty="0" smtClean="0"/>
              <a:t> (</a:t>
            </a:r>
            <a:r>
              <a:rPr lang="en-US" dirty="0" err="1" smtClean="0"/>
              <a:t>MySQL</a:t>
            </a:r>
            <a:r>
              <a:rPr lang="en-US" dirty="0" smtClean="0"/>
              <a:t> Workbench)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employeedb</a:t>
            </a:r>
            <a:r>
              <a:rPr lang="en-US" dirty="0" smtClean="0"/>
              <a:t> database</a:t>
            </a:r>
          </a:p>
          <a:p>
            <a:r>
              <a:rPr lang="en-US" dirty="0" smtClean="0"/>
              <a:t>Run Spring Boot app</a:t>
            </a:r>
          </a:p>
          <a:p>
            <a:r>
              <a:rPr lang="en-US" dirty="0" smtClean="0"/>
              <a:t>Test API using Postman (Insert and Get)</a:t>
            </a:r>
          </a:p>
          <a:p>
            <a:r>
              <a:rPr lang="en-US" dirty="0" smtClean="0"/>
              <a:t>Verify records in DB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JPA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52728" y="2249488"/>
          <a:ext cx="74340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036"/>
                <a:gridCol w="37170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Insert/Update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findAll()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all records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findById()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 single record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deleteById()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record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findByField()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by field name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Spring Boot with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Built REST API with DB integration</a:t>
            </a:r>
          </a:p>
          <a:p>
            <a:r>
              <a:rPr lang="en-US" dirty="0" smtClean="0"/>
              <a:t>Explored JPA and repositories</a:t>
            </a:r>
          </a:p>
          <a:p>
            <a:r>
              <a:rPr lang="en-US" dirty="0" smtClean="0"/>
              <a:t>Completed real-time demo with Postman &amp; 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Questions 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/>
              <a:t>Getting </a:t>
            </a:r>
            <a:r>
              <a:rPr smtClean="0"/>
              <a:t>Started</a:t>
            </a:r>
            <a:r>
              <a:rPr lang="en-US" dirty="0" smtClean="0"/>
              <a:t>: 5 Steps Hands-On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Search for </a:t>
            </a:r>
            <a:r>
              <a:rPr smtClean="0"/>
              <a:t>Spring </a:t>
            </a:r>
            <a:r>
              <a:rPr/>
              <a:t>Initializr </a:t>
            </a:r>
            <a:r>
              <a:rPr lang="en-US" dirty="0" smtClean="0"/>
              <a:t>in browser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Click on first link to open </a:t>
            </a:r>
            <a:r>
              <a:rPr lang="en-US" i="1" dirty="0" smtClean="0"/>
              <a:t>start.spring.io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Select configurations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Download the Project zip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Import the project in Eclipse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Boot Project Structure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fr-FR" dirty="0" err="1" smtClean="0"/>
              <a:t>src</a:t>
            </a:r>
            <a:r>
              <a:rPr lang="fr-FR" dirty="0" smtClean="0"/>
              <a:t>/main/java: </a:t>
            </a:r>
            <a:r>
              <a:rPr lang="fr-FR" b="1" dirty="0" err="1" smtClean="0"/>
              <a:t>Application.Java</a:t>
            </a:r>
            <a:endParaRPr lang="fr-FR" b="1" dirty="0" smtClean="0"/>
          </a:p>
          <a:p>
            <a:pPr marL="624078" indent="-514350">
              <a:buFont typeface="+mj-lt"/>
              <a:buAutoNum type="arabicPeriod"/>
            </a:pPr>
            <a:endParaRPr lang="fr-FR" dirty="0" smtClean="0"/>
          </a:p>
          <a:p>
            <a:pPr marL="624078" indent="-514350">
              <a:buFont typeface="+mj-lt"/>
              <a:buAutoNum type="arabicPeriod"/>
            </a:pPr>
            <a:r>
              <a:rPr lang="fr-FR" dirty="0" err="1" smtClean="0"/>
              <a:t>src</a:t>
            </a:r>
            <a:r>
              <a:rPr lang="fr-FR" dirty="0" smtClean="0"/>
              <a:t>/main/</a:t>
            </a:r>
            <a:r>
              <a:rPr lang="fr-FR" dirty="0" err="1" smtClean="0"/>
              <a:t>resources</a:t>
            </a:r>
            <a:r>
              <a:rPr lang="fr-FR" dirty="0" smtClean="0"/>
              <a:t>: </a:t>
            </a:r>
            <a:r>
              <a:rPr lang="fr-FR" b="1" dirty="0" err="1" smtClean="0"/>
              <a:t>application.properties</a:t>
            </a:r>
            <a:endParaRPr lang="fr-FR" b="1" dirty="0" smtClean="0"/>
          </a:p>
          <a:p>
            <a:pPr marL="624078" indent="-514350">
              <a:buFont typeface="+mj-lt"/>
              <a:buAutoNum type="arabicPeriod"/>
            </a:pPr>
            <a:endParaRPr lang="fr-FR" dirty="0" smtClean="0"/>
          </a:p>
          <a:p>
            <a:pPr marL="624078" indent="-514350">
              <a:buFont typeface="+mj-lt"/>
              <a:buAutoNum type="arabicPeriod"/>
            </a:pPr>
            <a:r>
              <a:rPr lang="fr-FR" dirty="0" err="1" smtClean="0"/>
              <a:t>Dependency</a:t>
            </a:r>
            <a:r>
              <a:rPr lang="fr-FR" dirty="0" smtClean="0"/>
              <a:t> management: </a:t>
            </a:r>
            <a:r>
              <a:rPr lang="fr-FR" b="1" dirty="0" smtClean="0"/>
              <a:t>pom.xml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Spring Boot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it like a simple Java file</a:t>
            </a:r>
          </a:p>
          <a:p>
            <a:endParaRPr lang="en-US" dirty="0" smtClean="0"/>
          </a:p>
          <a:p>
            <a:r>
              <a:rPr lang="en-US" dirty="0" smtClean="0"/>
              <a:t>Access: </a:t>
            </a:r>
            <a:r>
              <a:rPr lang="en-US" dirty="0" smtClean="0">
                <a:hlinkClick r:id="rId2"/>
              </a:rPr>
              <a:t>http://localhost:8080/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Spring Boot </a:t>
            </a:r>
            <a:r>
              <a:rPr lang="en-US" b="1" dirty="0" err="1" smtClean="0"/>
              <a:t>DevTools</a:t>
            </a:r>
            <a:r>
              <a:rPr lang="en-US" dirty="0" smtClean="0"/>
              <a:t> for auto restart on code changes.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REST Controller – 4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/>
              <a:t>Create a new Package with name controller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Inside that package create a new class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Name that class – HelloController</a:t>
            </a:r>
          </a:p>
          <a:p>
            <a:pPr marL="624078" indent="-514350">
              <a:buFont typeface="+mj-lt"/>
              <a:buAutoNum type="arabicPeriod"/>
            </a:pPr>
            <a:endParaRPr lang="en-US" dirty="0" smtClean="0"/>
          </a:p>
          <a:p>
            <a:pPr marL="624078" indent="-514350">
              <a:buFont typeface="+mj-lt"/>
              <a:buAutoNum type="arabicPeriod"/>
            </a:pPr>
            <a:r>
              <a:rPr lang="en-US" dirty="0" smtClean="0"/>
              <a:t>Inside the class file write the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First 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@RestController</a:t>
            </a:r>
          </a:p>
          <a:p>
            <a:pPr>
              <a:buNone/>
            </a:pPr>
            <a:r>
              <a:rPr lang="en-US" dirty="0" smtClean="0"/>
              <a:t>public class HelloController 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@GetMapping("/hello")</a:t>
            </a:r>
          </a:p>
          <a:p>
            <a:pPr>
              <a:buNone/>
            </a:pPr>
            <a:r>
              <a:rPr lang="en-US" dirty="0" smtClean="0"/>
              <a:t>   	public String sayHello() {</a:t>
            </a:r>
          </a:p>
          <a:p>
            <a:pPr>
              <a:buNone/>
            </a:pPr>
            <a:r>
              <a:rPr lang="en-US" dirty="0" smtClean="0"/>
              <a:t>       		return "Hello, Tech Amplifiers!";</a:t>
            </a:r>
          </a:p>
          <a:p>
            <a:pPr>
              <a:buNone/>
            </a:pPr>
            <a:r>
              <a:rPr lang="en-US" dirty="0" smtClean="0"/>
              <a:t>   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Spring Boot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need to Run </a:t>
            </a:r>
            <a:r>
              <a:rPr lang="en-US" dirty="0" smtClean="0"/>
              <a:t>the </a:t>
            </a:r>
            <a:r>
              <a:rPr lang="en-US" dirty="0" err="1" smtClean="0"/>
              <a:t>Application.Java</a:t>
            </a:r>
            <a:r>
              <a:rPr lang="en-US" dirty="0" smtClean="0"/>
              <a:t> file again</a:t>
            </a:r>
          </a:p>
          <a:p>
            <a:endParaRPr lang="en-US" dirty="0" smtClean="0"/>
          </a:p>
          <a:p>
            <a:r>
              <a:rPr lang="en-US" dirty="0" smtClean="0"/>
              <a:t>Access: </a:t>
            </a:r>
            <a:r>
              <a:rPr lang="en-US" dirty="0" smtClean="0">
                <a:hlinkClick r:id="rId2"/>
              </a:rPr>
              <a:t>http://localhost:8080/hello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Because we are using Spring Boot </a:t>
            </a:r>
            <a:r>
              <a:rPr lang="en-US" b="1" dirty="0" err="1" smtClean="0"/>
              <a:t>DevTools</a:t>
            </a:r>
            <a:r>
              <a:rPr lang="en-US" dirty="0" smtClean="0"/>
              <a:t> for auto restart on code changes.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2025 Tech Amplifiers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</TotalTime>
  <Words>1279</Words>
  <Application>Microsoft Macintosh PowerPoint</Application>
  <PresentationFormat>On-screen Show (4:3)</PresentationFormat>
  <Paragraphs>320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Solstice</vt:lpstr>
      <vt:lpstr>Unit 2: Core Concepts</vt:lpstr>
      <vt:lpstr>Annotations for Bean Management</vt:lpstr>
      <vt:lpstr>Common Spring Annotations</vt:lpstr>
      <vt:lpstr>Getting Started: 5 Steps Hands-On</vt:lpstr>
      <vt:lpstr>Spring Boot Project Structure </vt:lpstr>
      <vt:lpstr>Running Spring Boot Application</vt:lpstr>
      <vt:lpstr>Creating REST Controller – 4 Steps</vt:lpstr>
      <vt:lpstr>Creating First REST Controller</vt:lpstr>
      <vt:lpstr>Running Spring Boot Application</vt:lpstr>
      <vt:lpstr>Common Errors &amp; Fixes</vt:lpstr>
      <vt:lpstr>Quick Recap</vt:lpstr>
      <vt:lpstr>Interview Questions</vt:lpstr>
      <vt:lpstr>Important Spring Boot Annotations</vt:lpstr>
      <vt:lpstr>Hands-On: CRUD API for Employee</vt:lpstr>
      <vt:lpstr>Hands-On: CRUD API for Employee</vt:lpstr>
      <vt:lpstr>Hands-On: CRUD API for Employee</vt:lpstr>
      <vt:lpstr>Understanding Request &amp; Response Handling</vt:lpstr>
      <vt:lpstr>Dependency Injection</vt:lpstr>
      <vt:lpstr>Understanding DI and IoC</vt:lpstr>
      <vt:lpstr>Creating a Service Layer</vt:lpstr>
      <vt:lpstr>Live Demo – Full API Flow</vt:lpstr>
      <vt:lpstr>Exception Handling in REST APIs</vt:lpstr>
      <vt:lpstr>Key Takeaways</vt:lpstr>
      <vt:lpstr>Interview Questions</vt:lpstr>
      <vt:lpstr>Final Assignment</vt:lpstr>
      <vt:lpstr>Final Interview Preparation</vt:lpstr>
      <vt:lpstr>Introduction to Spring Data JPA</vt:lpstr>
      <vt:lpstr>Database Connection</vt:lpstr>
      <vt:lpstr>Create a Model (Entity) Class</vt:lpstr>
      <vt:lpstr>Create Repository Interface</vt:lpstr>
      <vt:lpstr>Inject Repository into Service</vt:lpstr>
      <vt:lpstr>Full Controller Example</vt:lpstr>
      <vt:lpstr>Live Demo Flow</vt:lpstr>
      <vt:lpstr>Common JPA Methods</vt:lpstr>
      <vt:lpstr>Summary</vt:lpstr>
      <vt:lpstr>Any Questions ? 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Unit 2: Core Concepts</dc:title>
  <dc:subject/>
  <dc:creator/>
  <cp:keywords/>
  <dc:description>generated using python-pptx</dc:description>
  <cp:lastModifiedBy>Owner</cp:lastModifiedBy>
  <cp:revision>28</cp:revision>
  <dcterms:created xsi:type="dcterms:W3CDTF">2013-01-27T09:14:16Z</dcterms:created>
  <dcterms:modified xsi:type="dcterms:W3CDTF">2025-07-30T04:32:05Z</dcterms:modified>
  <cp:category/>
</cp:coreProperties>
</file>