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4" r:id="rId11"/>
    <p:sldId id="265" r:id="rId12"/>
    <p:sldId id="267" r:id="rId13"/>
    <p:sldId id="266" r:id="rId14"/>
    <p:sldId id="268" r:id="rId15"/>
    <p:sldId id="270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1600200"/>
            <a:ext cx="7498080" cy="1143000"/>
          </a:xfrm>
        </p:spPr>
        <p:txBody>
          <a:bodyPr>
            <a:normAutofit fontScale="90000"/>
          </a:bodyPr>
          <a:lstStyle/>
          <a:p>
            <a:pPr algn="ctr"/>
            <a:r>
              <a:t>Enterprise Application Development Using Spring Boot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3072384"/>
            <a:ext cx="7498080" cy="3176016"/>
          </a:xfrm>
        </p:spPr>
        <p:txBody>
          <a:bodyPr/>
          <a:lstStyle/>
          <a:p>
            <a:pPr>
              <a:buNone/>
            </a:pPr>
            <a:r>
              <a:rPr smtClean="0"/>
              <a:t>Unit 1: Introduction </a:t>
            </a:r>
            <a:r>
              <a:t>to Enterprise </a:t>
            </a:r>
            <a:r>
              <a:rPr/>
              <a:t>Applications </a:t>
            </a:r>
            <a:r>
              <a:rPr smtClean="0"/>
              <a:t>&amp;</a:t>
            </a:r>
            <a:r>
              <a:rPr lang="en-US" dirty="0" smtClean="0"/>
              <a:t> </a:t>
            </a:r>
            <a:r>
              <a:rPr smtClean="0"/>
              <a:t>Spring Boot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r">
              <a:buNone/>
            </a:pPr>
            <a:r>
              <a:rPr lang="en-US" dirty="0" smtClean="0"/>
              <a:t>B</a:t>
            </a:r>
            <a:r>
              <a:rPr smtClean="0"/>
              <a:t>y</a:t>
            </a:r>
            <a:r>
              <a:rPr lang="en-US" dirty="0" smtClean="0"/>
              <a:t>:</a:t>
            </a:r>
            <a:r>
              <a:rPr smtClean="0"/>
              <a:t> </a:t>
            </a:r>
            <a:r>
              <a:rPr/>
              <a:t>Akshay </a:t>
            </a:r>
            <a:r>
              <a:rPr smtClean="0"/>
              <a:t>Shinde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Build Tools - Maven vs Gradle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 smtClean="0"/>
              <a:t>	</a:t>
            </a:r>
            <a:r>
              <a:rPr b="1" smtClean="0"/>
              <a:t>Feature </a:t>
            </a:r>
            <a:r>
              <a:rPr lang="en-US" b="1" dirty="0" smtClean="0"/>
              <a:t>	</a:t>
            </a:r>
            <a:r>
              <a:rPr b="1" smtClean="0"/>
              <a:t>| </a:t>
            </a:r>
            <a:r>
              <a:rPr b="1"/>
              <a:t>Maven </a:t>
            </a:r>
            <a:r>
              <a:rPr lang="en-US" b="1" dirty="0" smtClean="0"/>
              <a:t>	</a:t>
            </a:r>
            <a:r>
              <a:rPr b="1" smtClean="0"/>
              <a:t>| </a:t>
            </a:r>
            <a:r>
              <a:rPr b="1"/>
              <a:t>Gradle</a:t>
            </a:r>
          </a:p>
          <a:p>
            <a:r>
              <a:rPr smtClean="0"/>
              <a:t>Language </a:t>
            </a:r>
            <a:r>
              <a:rPr lang="en-US" dirty="0" smtClean="0"/>
              <a:t>	</a:t>
            </a:r>
            <a:r>
              <a:rPr smtClean="0"/>
              <a:t>| </a:t>
            </a:r>
            <a:r>
              <a:rPr/>
              <a:t>XML </a:t>
            </a:r>
            <a:r>
              <a:rPr lang="en-US" dirty="0" smtClean="0"/>
              <a:t>	</a:t>
            </a:r>
            <a:r>
              <a:rPr smtClean="0"/>
              <a:t>| </a:t>
            </a:r>
            <a:r>
              <a:t>Groovy/Kotlin DSL</a:t>
            </a:r>
          </a:p>
          <a:p>
            <a:r>
              <a:rPr/>
              <a:t>Speed </a:t>
            </a:r>
            <a:r>
              <a:rPr lang="en-US" dirty="0" smtClean="0"/>
              <a:t>	</a:t>
            </a:r>
            <a:r>
              <a:rPr smtClean="0"/>
              <a:t>| </a:t>
            </a:r>
            <a:r>
              <a:rPr/>
              <a:t>Slower </a:t>
            </a:r>
            <a:r>
              <a:rPr lang="en-US" dirty="0" smtClean="0"/>
              <a:t>	</a:t>
            </a:r>
            <a:r>
              <a:rPr smtClean="0"/>
              <a:t>| </a:t>
            </a:r>
            <a:r>
              <a:t>Incremental Builds</a:t>
            </a:r>
          </a:p>
          <a:p>
            <a:r>
              <a:rPr/>
              <a:t>Adoption </a:t>
            </a:r>
            <a:r>
              <a:rPr lang="en-US" dirty="0" smtClean="0"/>
              <a:t>	</a:t>
            </a:r>
            <a:r>
              <a:rPr smtClean="0"/>
              <a:t>| Wide Use</a:t>
            </a:r>
            <a:r>
              <a:rPr lang="en-US" dirty="0" smtClean="0"/>
              <a:t>	</a:t>
            </a:r>
            <a:r>
              <a:rPr smtClean="0"/>
              <a:t>| </a:t>
            </a:r>
            <a:r>
              <a:t>Gaining Popularity</a:t>
            </a:r>
          </a:p>
          <a:p>
            <a:endParaRPr/>
          </a:p>
          <a:p>
            <a:pPr>
              <a:buNone/>
            </a:pPr>
            <a:r>
              <a:t>Maven Dependency:</a:t>
            </a:r>
          </a:p>
          <a:p>
            <a:pPr>
              <a:buNone/>
            </a:pPr>
            <a:r>
              <a:t>&lt;dependency&gt;</a:t>
            </a:r>
          </a:p>
          <a:p>
            <a:pPr>
              <a:buNone/>
            </a:pPr>
            <a:r>
              <a:t>  &lt;groupId&gt;org.springframework.boot&lt;/groupId&gt;</a:t>
            </a:r>
          </a:p>
          <a:p>
            <a:pPr>
              <a:buNone/>
            </a:pPr>
            <a:r>
              <a:t>  &lt;artifactId&gt;spring-boot-starter-web&lt;/artifactId&gt;</a:t>
            </a:r>
          </a:p>
          <a:p>
            <a:pPr>
              <a:buNone/>
            </a:pPr>
            <a:r>
              <a:t>&lt;/dependency&gt;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Spring Boot Application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smtClean="0"/>
              <a:t>DemoApplication.java </a:t>
            </a:r>
            <a:r>
              <a:t>- Main Class</a:t>
            </a:r>
          </a:p>
          <a:p>
            <a:r>
              <a:rPr smtClean="0"/>
              <a:t>application.properties </a:t>
            </a:r>
            <a:r>
              <a:t>- Config</a:t>
            </a:r>
          </a:p>
          <a:p>
            <a:r>
              <a:rPr smtClean="0"/>
              <a:t>pom.xml </a:t>
            </a:r>
            <a:r>
              <a:t>/ build.gradle - Dependencies</a:t>
            </a:r>
          </a:p>
          <a:p>
            <a:r>
              <a:rPr smtClean="0"/>
              <a:t>src/main/java </a:t>
            </a:r>
            <a:r>
              <a:t>- Logic</a:t>
            </a:r>
          </a:p>
          <a:p>
            <a:r>
              <a:rPr smtClean="0"/>
              <a:t>src/main/resources </a:t>
            </a:r>
            <a:r>
              <a:t>- Configs</a:t>
            </a:r>
          </a:p>
          <a:p>
            <a:endParaRPr/>
          </a:p>
          <a:p>
            <a:r>
              <a:t>Example Config:</a:t>
            </a:r>
          </a:p>
          <a:p>
            <a:r>
              <a:t>server.port=8081</a:t>
            </a:r>
          </a:p>
          <a:p>
            <a:r>
              <a:t>spring.datasource.url=jdbc:mysql://localhost:3306/demo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mtClean="0"/>
              <a:t>Enterprise </a:t>
            </a:r>
            <a:r>
              <a:t>apps need scalability &amp; modularity</a:t>
            </a:r>
          </a:p>
          <a:p>
            <a:r>
              <a:rPr smtClean="0"/>
              <a:t>Monolithic </a:t>
            </a:r>
            <a:r>
              <a:t>vs Microservices: Choose based on use-case</a:t>
            </a:r>
          </a:p>
          <a:p>
            <a:r>
              <a:rPr smtClean="0"/>
              <a:t>Spring </a:t>
            </a:r>
            <a:r>
              <a:t>Boot simplifies enterprise Java dev</a:t>
            </a:r>
          </a:p>
          <a:p>
            <a:r>
              <a:rPr smtClean="0"/>
              <a:t>Tools</a:t>
            </a:r>
            <a:r>
              <a:t>: Maven/Gradle, Git, JPA, REST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329185"/>
            <a:ext cx="7242048" cy="1060704"/>
          </a:xfrm>
        </p:spPr>
        <p:txBody>
          <a:bodyPr/>
          <a:lstStyle/>
          <a:p>
            <a:r>
              <a:rPr smtClean="0"/>
              <a:t>Exercises </a:t>
            </a:r>
            <a:r>
              <a:t>- Unit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64208"/>
            <a:ext cx="6400800" cy="5193792"/>
          </a:xfrm>
        </p:spPr>
        <p:txBody>
          <a:bodyPr>
            <a:noAutofit/>
          </a:bodyPr>
          <a:lstStyle/>
          <a:p>
            <a:pPr algn="l"/>
            <a:r>
              <a:rPr sz="1600">
                <a:solidFill>
                  <a:schemeClr val="tx1"/>
                </a:solidFill>
              </a:rPr>
              <a:t>Lab 1: </a:t>
            </a:r>
            <a:r>
              <a:rPr sz="1600" b="1">
                <a:solidFill>
                  <a:schemeClr val="tx1"/>
                </a:solidFill>
              </a:rPr>
              <a:t>Set Up Spring Boot Project</a:t>
            </a:r>
          </a:p>
          <a:p>
            <a:pPr algn="l"/>
            <a:r>
              <a:rPr sz="1600">
                <a:solidFill>
                  <a:schemeClr val="tx1"/>
                </a:solidFill>
              </a:rPr>
              <a:t>- Use Spring Initializr (https://start.spring.io)</a:t>
            </a:r>
          </a:p>
          <a:p>
            <a:pPr algn="l"/>
            <a:r>
              <a:rPr sz="1600">
                <a:solidFill>
                  <a:schemeClr val="tx1"/>
                </a:solidFill>
              </a:rPr>
              <a:t>- Select dependencies: Spring Web, Spring Boot DevTools</a:t>
            </a:r>
          </a:p>
          <a:p>
            <a:pPr algn="l"/>
            <a:r>
              <a:rPr sz="1600">
                <a:solidFill>
                  <a:schemeClr val="tx1"/>
                </a:solidFill>
              </a:rPr>
              <a:t>- Create and run a Hello World REST API</a:t>
            </a:r>
          </a:p>
          <a:p>
            <a:pPr algn="l"/>
            <a:endParaRPr sz="1600">
              <a:solidFill>
                <a:schemeClr val="tx1"/>
              </a:solidFill>
            </a:endParaRPr>
          </a:p>
          <a:p>
            <a:pPr algn="l"/>
            <a:r>
              <a:rPr sz="1600">
                <a:solidFill>
                  <a:schemeClr val="tx1"/>
                </a:solidFill>
              </a:rPr>
              <a:t>Lab 2: </a:t>
            </a:r>
            <a:r>
              <a:rPr sz="1600" b="1">
                <a:solidFill>
                  <a:schemeClr val="tx1"/>
                </a:solidFill>
              </a:rPr>
              <a:t>Explore Project Structure</a:t>
            </a:r>
          </a:p>
          <a:p>
            <a:pPr algn="l"/>
            <a:r>
              <a:rPr sz="1600">
                <a:solidFill>
                  <a:schemeClr val="tx1"/>
                </a:solidFill>
              </a:rPr>
              <a:t>- Understand folders: controller, service, repository</a:t>
            </a:r>
          </a:p>
          <a:p>
            <a:pPr algn="l"/>
            <a:r>
              <a:rPr sz="1600">
                <a:solidFill>
                  <a:schemeClr val="tx1"/>
                </a:solidFill>
              </a:rPr>
              <a:t>- Add your own REST endpoint</a:t>
            </a:r>
          </a:p>
          <a:p>
            <a:pPr algn="l"/>
            <a:endParaRPr sz="1600">
              <a:solidFill>
                <a:schemeClr val="tx1"/>
              </a:solidFill>
            </a:endParaRPr>
          </a:p>
          <a:p>
            <a:pPr algn="l"/>
            <a:r>
              <a:rPr sz="1600">
                <a:solidFill>
                  <a:schemeClr val="tx1"/>
                </a:solidFill>
              </a:rPr>
              <a:t>Lab 3: </a:t>
            </a:r>
            <a:r>
              <a:rPr sz="1600" b="1">
                <a:solidFill>
                  <a:schemeClr val="tx1"/>
                </a:solidFill>
              </a:rPr>
              <a:t>Maven Hands-on</a:t>
            </a:r>
          </a:p>
          <a:p>
            <a:pPr algn="l"/>
            <a:r>
              <a:rPr sz="1600">
                <a:solidFill>
                  <a:schemeClr val="tx1"/>
                </a:solidFill>
              </a:rPr>
              <a:t>- Modify pom.xml to add a new dependency</a:t>
            </a:r>
          </a:p>
          <a:p>
            <a:pPr algn="l"/>
            <a:r>
              <a:rPr sz="1600">
                <a:solidFill>
                  <a:schemeClr val="tx1"/>
                </a:solidFill>
              </a:rPr>
              <a:t>- Run mvn clean install and observe the result</a:t>
            </a:r>
          </a:p>
          <a:p>
            <a:pPr algn="l"/>
            <a:endParaRPr sz="1600">
              <a:solidFill>
                <a:schemeClr val="tx1"/>
              </a:solidFill>
            </a:endParaRPr>
          </a:p>
          <a:p>
            <a:pPr algn="l"/>
            <a:r>
              <a:rPr sz="1600">
                <a:solidFill>
                  <a:schemeClr val="tx1"/>
                </a:solidFill>
              </a:rPr>
              <a:t>Lab 4: </a:t>
            </a:r>
            <a:r>
              <a:rPr sz="1600" b="1">
                <a:solidFill>
                  <a:schemeClr val="tx1"/>
                </a:solidFill>
              </a:rPr>
              <a:t>Properties Configuration</a:t>
            </a:r>
          </a:p>
          <a:p>
            <a:pPr algn="l"/>
            <a:r>
              <a:rPr sz="1600">
                <a:solidFill>
                  <a:schemeClr val="tx1"/>
                </a:solidFill>
              </a:rPr>
              <a:t>- Change server port in application.properties</a:t>
            </a:r>
          </a:p>
          <a:p>
            <a:pPr algn="l"/>
            <a:r>
              <a:rPr sz="1600">
                <a:solidFill>
                  <a:schemeClr val="tx1"/>
                </a:solidFill>
              </a:rPr>
              <a:t>- Add custom properties and print them in controller using @Value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896" y="2880361"/>
            <a:ext cx="8558784" cy="1280160"/>
          </a:xfrm>
        </p:spPr>
        <p:txBody>
          <a:bodyPr/>
          <a:lstStyle/>
          <a:p>
            <a:pPr algn="ctr">
              <a:buNone/>
            </a:pPr>
            <a:r>
              <a:t>Any Questions? Let's Discuss!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Vs Spring Boot</a:t>
            </a:r>
            <a:endParaRPr lang="en-US" dirty="0"/>
          </a:p>
        </p:txBody>
      </p:sp>
      <p:pic>
        <p:nvPicPr>
          <p:cNvPr id="1027" name="Picture 3" descr="C:\Users\Owner\Desktop\Symbi SIT Data\Training Spring Boot\Spring vs Spring Boot Illustration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19415" y="1408493"/>
            <a:ext cx="6602793" cy="50524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smtClean="0"/>
              <a:t>Akshay </a:t>
            </a:r>
            <a:r>
              <a:t>Shinde</a:t>
            </a:r>
          </a:p>
          <a:p>
            <a:pPr>
              <a:buNone/>
            </a:pPr>
            <a:r>
              <a:rPr lang="en-US" dirty="0" smtClean="0"/>
              <a:t>	Founder: Tech Amplifiers, </a:t>
            </a:r>
            <a:r>
              <a:rPr lang="en-US" dirty="0" err="1" smtClean="0"/>
              <a:t>CognaTech</a:t>
            </a:r>
            <a:r>
              <a:rPr lang="en-US" dirty="0" smtClean="0"/>
              <a:t> Solutions</a:t>
            </a:r>
            <a:endParaRPr/>
          </a:p>
          <a:p>
            <a:pPr>
              <a:buNone/>
            </a:pPr>
            <a:r>
              <a:rPr lang="en-US" dirty="0" smtClean="0"/>
              <a:t>	</a:t>
            </a:r>
            <a:r>
              <a:rPr smtClean="0"/>
              <a:t>Committed </a:t>
            </a:r>
            <a:r>
              <a:t>to Amplify Your Skills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What are Enterprise Applications?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smtClean="0"/>
              <a:t>Large-scale </a:t>
            </a:r>
            <a:r>
              <a:t>software used in business environments</a:t>
            </a:r>
          </a:p>
          <a:p>
            <a:r>
              <a:rPr smtClean="0"/>
              <a:t>Designed </a:t>
            </a:r>
            <a:r>
              <a:t>to support operations like HR, Billing, Inventory</a:t>
            </a:r>
          </a:p>
          <a:p>
            <a:r>
              <a:rPr smtClean="0"/>
              <a:t>Must </a:t>
            </a:r>
            <a:r>
              <a:t>be scalable, secure, maintainable</a:t>
            </a:r>
          </a:p>
          <a:p>
            <a:endParaRPr/>
          </a:p>
          <a:p>
            <a:pPr>
              <a:buNone/>
            </a:pPr>
            <a:r>
              <a:rPr b="1"/>
              <a:t>Examples:</a:t>
            </a:r>
          </a:p>
          <a:p>
            <a:r>
              <a:rPr smtClean="0"/>
              <a:t>ERP </a:t>
            </a:r>
            <a:r>
              <a:t>Systems</a:t>
            </a:r>
          </a:p>
          <a:p>
            <a:r>
              <a:rPr smtClean="0"/>
              <a:t>E-Commerce </a:t>
            </a:r>
            <a:r>
              <a:t>Platforms</a:t>
            </a:r>
          </a:p>
          <a:p>
            <a:r>
              <a:rPr smtClean="0"/>
              <a:t>Banking </a:t>
            </a:r>
            <a:r>
              <a:t>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Fundamentals of Enterprise Application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810512"/>
            <a:ext cx="7498080" cy="4437888"/>
          </a:xfrm>
        </p:spPr>
        <p:txBody>
          <a:bodyPr/>
          <a:lstStyle/>
          <a:p>
            <a:r>
              <a:rPr smtClean="0"/>
              <a:t>Multi-tier </a:t>
            </a:r>
            <a:r>
              <a:t>architecture: UI, Business Logic, Data Layer</a:t>
            </a:r>
          </a:p>
          <a:p>
            <a:r>
              <a:rPr smtClean="0"/>
              <a:t>Persistence </a:t>
            </a:r>
            <a:r>
              <a:t>Layer (JPA, Hibernate)</a:t>
            </a:r>
          </a:p>
          <a:p>
            <a:r>
              <a:rPr smtClean="0"/>
              <a:t>Security</a:t>
            </a:r>
            <a:r>
              <a:t>: Authentication &amp; Authorization</a:t>
            </a:r>
          </a:p>
          <a:p>
            <a:r>
              <a:rPr smtClean="0"/>
              <a:t>Emphasis </a:t>
            </a:r>
            <a:r>
              <a:t>on code modularity &amp; design patterns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Modern Software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t>Monolithic vs Microservices</a:t>
            </a:r>
          </a:p>
          <a:p>
            <a:endParaRPr/>
          </a:p>
          <a:p>
            <a:pPr>
              <a:buNone/>
            </a:pPr>
            <a:r>
              <a:rPr b="1"/>
              <a:t>Feature </a:t>
            </a:r>
            <a:r>
              <a:rPr lang="en-US" b="1" dirty="0" smtClean="0"/>
              <a:t>	</a:t>
            </a:r>
            <a:r>
              <a:rPr b="1" smtClean="0"/>
              <a:t>| </a:t>
            </a:r>
            <a:r>
              <a:rPr b="1"/>
              <a:t>Monolithic </a:t>
            </a:r>
            <a:r>
              <a:rPr b="1" smtClean="0"/>
              <a:t>| </a:t>
            </a:r>
            <a:r>
              <a:rPr b="1"/>
              <a:t>Microservices</a:t>
            </a:r>
          </a:p>
          <a:p>
            <a:r>
              <a:rPr sz="2400" smtClean="0"/>
              <a:t>Deploy </a:t>
            </a:r>
            <a:r>
              <a:rPr lang="en-US" sz="2400" dirty="0" smtClean="0"/>
              <a:t>	</a:t>
            </a:r>
            <a:r>
              <a:rPr sz="2400" smtClean="0"/>
              <a:t>| </a:t>
            </a:r>
            <a:r>
              <a:rPr sz="2400"/>
              <a:t>Single Unit </a:t>
            </a:r>
            <a:r>
              <a:rPr lang="en-US" sz="2400" dirty="0" smtClean="0"/>
              <a:t>  	</a:t>
            </a:r>
            <a:r>
              <a:rPr sz="2400" smtClean="0"/>
              <a:t>| </a:t>
            </a:r>
            <a:r>
              <a:rPr sz="2400"/>
              <a:t>Independent Services</a:t>
            </a:r>
          </a:p>
          <a:p>
            <a:r>
              <a:rPr sz="2400"/>
              <a:t>Tech Stack </a:t>
            </a:r>
            <a:r>
              <a:rPr lang="en-US" sz="2400" dirty="0" smtClean="0"/>
              <a:t>	</a:t>
            </a:r>
            <a:r>
              <a:rPr sz="2400" smtClean="0"/>
              <a:t>| </a:t>
            </a:r>
            <a:r>
              <a:rPr sz="2400"/>
              <a:t>Single </a:t>
            </a:r>
            <a:r>
              <a:rPr lang="en-US" sz="2400" dirty="0" smtClean="0"/>
              <a:t>	</a:t>
            </a:r>
            <a:r>
              <a:rPr sz="2400" smtClean="0"/>
              <a:t>| </a:t>
            </a:r>
            <a:r>
              <a:rPr sz="2400"/>
              <a:t>Polyglot Possible</a:t>
            </a:r>
          </a:p>
          <a:p>
            <a:r>
              <a:rPr sz="2400"/>
              <a:t>Scaling </a:t>
            </a:r>
            <a:r>
              <a:rPr lang="en-US" sz="2400" dirty="0" smtClean="0"/>
              <a:t>	</a:t>
            </a:r>
            <a:r>
              <a:rPr sz="2400" smtClean="0"/>
              <a:t>| </a:t>
            </a:r>
            <a:r>
              <a:rPr sz="2400"/>
              <a:t>Entire App </a:t>
            </a:r>
            <a:r>
              <a:rPr lang="en-US" sz="2400" dirty="0" smtClean="0"/>
              <a:t>	</a:t>
            </a:r>
            <a:r>
              <a:rPr sz="2400" smtClean="0"/>
              <a:t>| </a:t>
            </a:r>
            <a:r>
              <a:rPr sz="2400"/>
              <a:t>Per Microservice</a:t>
            </a:r>
          </a:p>
          <a:p>
            <a:r>
              <a:rPr sz="2400"/>
              <a:t>Maintenance | Complex </a:t>
            </a:r>
            <a:r>
              <a:rPr lang="en-US" sz="2400" dirty="0" smtClean="0"/>
              <a:t>	</a:t>
            </a:r>
            <a:r>
              <a:rPr sz="2400" smtClean="0"/>
              <a:t>| Easier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Maintainable Enterprise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mtClean="0"/>
              <a:t>Layered </a:t>
            </a:r>
            <a:r>
              <a:t>Architecture (Controller, Service, Repository)</a:t>
            </a:r>
          </a:p>
          <a:p>
            <a:r>
              <a:rPr smtClean="0"/>
              <a:t>Loose </a:t>
            </a:r>
            <a:r>
              <a:t>Coupling with Interfaces</a:t>
            </a:r>
          </a:p>
          <a:p>
            <a:r>
              <a:rPr smtClean="0"/>
              <a:t>Proper </a:t>
            </a:r>
            <a:r>
              <a:t>Logging &amp; Exception Handling</a:t>
            </a:r>
          </a:p>
          <a:p>
            <a:r>
              <a:rPr smtClean="0"/>
              <a:t>Use </a:t>
            </a:r>
            <a:r>
              <a:t>of Version Control (Git), CI/CD Pipelines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Spring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t>Popular Spring Modules:</a:t>
            </a:r>
          </a:p>
          <a:p>
            <a:r>
              <a:rPr smtClean="0"/>
              <a:t>Spring </a:t>
            </a:r>
            <a:r>
              <a:t>Core (DI)</a:t>
            </a:r>
          </a:p>
          <a:p>
            <a:r>
              <a:rPr smtClean="0"/>
              <a:t>Spring </a:t>
            </a:r>
            <a:r>
              <a:t>MVC (Web)</a:t>
            </a:r>
          </a:p>
          <a:p>
            <a:r>
              <a:rPr smtClean="0"/>
              <a:t>Spring </a:t>
            </a:r>
            <a:r>
              <a:t>Data JPA (Database)</a:t>
            </a:r>
          </a:p>
          <a:p>
            <a:r>
              <a:rPr smtClean="0"/>
              <a:t>Spring </a:t>
            </a:r>
            <a:r>
              <a:t>Security (Auth)</a:t>
            </a:r>
          </a:p>
          <a:p>
            <a:r>
              <a:rPr b="1" smtClean="0"/>
              <a:t>Spring </a:t>
            </a:r>
            <a:r>
              <a:rPr b="1"/>
              <a:t>Boot (Rapid Dev)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Spring Boot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smtClean="0"/>
              <a:t>Simplifies </a:t>
            </a:r>
            <a:r>
              <a:t>Spring app development</a:t>
            </a:r>
          </a:p>
          <a:p>
            <a:r>
              <a:rPr smtClean="0"/>
              <a:t>Embedded </a:t>
            </a:r>
            <a:r>
              <a:t>Tomcat/Jetty</a:t>
            </a:r>
          </a:p>
          <a:p>
            <a:r>
              <a:rPr smtClean="0"/>
              <a:t>Auto-configuration</a:t>
            </a:r>
            <a:endParaRPr/>
          </a:p>
          <a:p>
            <a:r>
              <a:rPr smtClean="0"/>
              <a:t>Spring </a:t>
            </a:r>
            <a:r>
              <a:t>Initializr</a:t>
            </a:r>
          </a:p>
          <a:p>
            <a:r>
              <a:rPr smtClean="0"/>
              <a:t>No </a:t>
            </a:r>
            <a:r>
              <a:t>XML Configuration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b="1" smtClean="0"/>
              <a:t>Minimal </a:t>
            </a:r>
            <a:r>
              <a:rPr b="1"/>
              <a:t>App Code:</a:t>
            </a:r>
          </a:p>
          <a:p>
            <a:pPr>
              <a:buNone/>
            </a:pPr>
            <a:r>
              <a:t>@SpringBootApplication</a:t>
            </a:r>
          </a:p>
          <a:p>
            <a:pPr>
              <a:buNone/>
            </a:pPr>
            <a:r>
              <a:t>public class MyApp {</a:t>
            </a:r>
          </a:p>
          <a:p>
            <a:pPr>
              <a:buNone/>
            </a:pPr>
            <a:r>
              <a:t>    public static void main(String[] args) {</a:t>
            </a:r>
          </a:p>
          <a:p>
            <a:pPr>
              <a:buNone/>
            </a:pPr>
            <a:r>
              <a:t>        SpringApplication.run(MyApp.class, args);</a:t>
            </a:r>
          </a:p>
          <a:p>
            <a:pPr>
              <a:buNone/>
            </a:pPr>
            <a:r>
              <a:t>    }</a:t>
            </a:r>
          </a:p>
          <a:p>
            <a:pPr>
              <a:buNone/>
            </a:pPr>
            <a: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Owner\Desktop\Symbi SIT Data\Training Spring Boot\Spring Boot Architectur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14034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Java-Based Enterprise Application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t>com.example.demo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smtClean="0"/>
              <a:t>|-- </a:t>
            </a:r>
            <a:r>
              <a:t>controller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smtClean="0"/>
              <a:t>|-- </a:t>
            </a:r>
            <a:r>
              <a:t>service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smtClean="0"/>
              <a:t>|-- </a:t>
            </a:r>
            <a:r>
              <a:t>repository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smtClean="0"/>
              <a:t>|-- </a:t>
            </a:r>
            <a:r>
              <a:t>model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smtClean="0"/>
              <a:t>|-- </a:t>
            </a:r>
            <a:r>
              <a:t>DemoApplication.java</a:t>
            </a:r>
          </a:p>
          <a:p>
            <a:endParaRPr/>
          </a:p>
          <a:p>
            <a:pPr>
              <a:buNone/>
            </a:pPr>
            <a:r>
              <a:rPr smtClean="0"/>
              <a:t>Follows </a:t>
            </a:r>
            <a:r>
              <a:t>standard layered approach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299</TotalTime>
  <Words>395</Words>
  <Application>Microsoft Macintosh PowerPoint</Application>
  <PresentationFormat>On-screen Show (4:3)</PresentationFormat>
  <Paragraphs>111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Solstice</vt:lpstr>
      <vt:lpstr>Enterprise Application Development Using Spring Boot</vt:lpstr>
      <vt:lpstr>What are Enterprise Applications?</vt:lpstr>
      <vt:lpstr>Fundamentals of Enterprise Application Development</vt:lpstr>
      <vt:lpstr>Modern Software Architecture</vt:lpstr>
      <vt:lpstr>Maintainable Enterprise Solutions</vt:lpstr>
      <vt:lpstr>Overview of Spring Ecosystem</vt:lpstr>
      <vt:lpstr>Introduction to Spring Boot</vt:lpstr>
      <vt:lpstr>Slide 8</vt:lpstr>
      <vt:lpstr>Java-Based Enterprise Application Structure</vt:lpstr>
      <vt:lpstr>Build Tools - Maven vs Gradle</vt:lpstr>
      <vt:lpstr>Spring Boot Application Structure</vt:lpstr>
      <vt:lpstr>Summary</vt:lpstr>
      <vt:lpstr>Exercises - Unit 1</vt:lpstr>
      <vt:lpstr>Q&amp;A</vt:lpstr>
      <vt:lpstr>Spring Vs Spring Boot</vt:lpstr>
      <vt:lpstr>Thank You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Application Development Using Spring Boot</dc:title>
  <dc:subject/>
  <dc:creator/>
  <cp:keywords/>
  <dc:description>generated using python-pptx</dc:description>
  <cp:lastModifiedBy>Owner</cp:lastModifiedBy>
  <cp:revision>34</cp:revision>
  <dcterms:created xsi:type="dcterms:W3CDTF">2013-01-27T09:14:16Z</dcterms:created>
  <dcterms:modified xsi:type="dcterms:W3CDTF">2025-07-30T04:23:09Z</dcterms:modified>
  <cp:category/>
</cp:coreProperties>
</file>