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4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18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959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9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46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96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21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3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2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0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6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7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3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6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8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26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User Analytics in the Telecommunication Industry </a:t>
            </a:r>
            <a:endParaRPr lang="en-IN" b="1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      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 ABHISHEK SATAPATHY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                                                                            </a:t>
            </a:r>
            <a:r>
              <a:rPr lang="en-US" sz="2600" i="1" smtClean="0">
                <a:solidFill>
                  <a:srgbClr val="FF0000"/>
                </a:solidFill>
                <a:latin typeface="Algerian" panose="04020705040A02060702" pitchFamily="82" charset="0"/>
              </a:rPr>
              <a:t>NEXTHIKES IT SOLUTION</a:t>
            </a:r>
            <a:endParaRPr lang="en-IN" sz="2600" i="1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669" y="764373"/>
            <a:ext cx="8151222" cy="129302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400" smtClean="0"/>
              <a:t>Top 10 most engaged users per application</a:t>
            </a:r>
            <a:endParaRPr lang="en-IN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YouTube and Netflix users dominate traffic → heavy </a:t>
            </a:r>
            <a:r>
              <a:rPr lang="en-IN"/>
              <a:t>video </a:t>
            </a:r>
            <a:r>
              <a:rPr lang="en-IN" smtClean="0"/>
              <a:t>consumers</a:t>
            </a:r>
          </a:p>
          <a:p>
            <a:endParaRPr lang="en-IN"/>
          </a:p>
          <a:p>
            <a:r>
              <a:rPr lang="en-IN" smtClean="0"/>
              <a:t>Social </a:t>
            </a:r>
            <a:r>
              <a:rPr lang="en-IN"/>
              <a:t>Media users show high engagement → good for </a:t>
            </a:r>
            <a:r>
              <a:rPr lang="en-IN"/>
              <a:t>loyalty </a:t>
            </a:r>
            <a:r>
              <a:rPr lang="en-IN" smtClean="0"/>
              <a:t>campaigns</a:t>
            </a:r>
          </a:p>
          <a:p>
            <a:endParaRPr lang="en-IN"/>
          </a:p>
          <a:p>
            <a:r>
              <a:rPr lang="en-IN" smtClean="0"/>
              <a:t>Email </a:t>
            </a:r>
            <a:r>
              <a:rPr lang="en-IN"/>
              <a:t>and Google have low traffic → </a:t>
            </a:r>
            <a:r>
              <a:rPr lang="en-IN"/>
              <a:t>utility-driven </a:t>
            </a:r>
            <a:r>
              <a:rPr lang="en-IN" smtClean="0"/>
              <a:t>behaviour</a:t>
            </a:r>
          </a:p>
          <a:p>
            <a:endParaRPr lang="en-IN"/>
          </a:p>
          <a:p>
            <a:r>
              <a:rPr lang="en-IN" smtClean="0"/>
              <a:t>Gaming </a:t>
            </a:r>
            <a:r>
              <a:rPr lang="en-IN"/>
              <a:t>users are fewer but data-heavy → ideal for </a:t>
            </a:r>
            <a:r>
              <a:rPr lang="en-IN"/>
              <a:t>performance </a:t>
            </a:r>
            <a:r>
              <a:rPr lang="en-IN" smtClean="0"/>
              <a:t>optimization</a:t>
            </a:r>
          </a:p>
          <a:p>
            <a:endParaRPr lang="en-IN"/>
          </a:p>
          <a:p>
            <a:r>
              <a:rPr lang="en-IN" smtClean="0"/>
              <a:t>'Other</a:t>
            </a:r>
            <a:r>
              <a:rPr lang="en-IN"/>
              <a:t>' traffic includes miscellaneous services or unclassified apps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4380411" cy="129302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smtClean="0"/>
              <a:t>Top 3 application</a:t>
            </a:r>
            <a:endParaRPr lang="en-IN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Apps </a:t>
            </a:r>
            <a:r>
              <a:rPr lang="en-IN"/>
              <a:t>Analyzed: Social Media, Google, Email, YouTube, Netflix, Gaming, Other</a:t>
            </a:r>
          </a:p>
          <a:p>
            <a:pPr marL="0" indent="0">
              <a:buNone/>
            </a:pPr>
            <a:endParaRPr lang="en-IN"/>
          </a:p>
          <a:p>
            <a:r>
              <a:rPr lang="en-IN"/>
              <a:t>- YouTube accounts for the largest share of data traffic → indicates high video </a:t>
            </a:r>
            <a:r>
              <a:rPr lang="en-IN"/>
              <a:t>demand</a:t>
            </a:r>
            <a:r>
              <a:rPr lang="en-IN" smtClean="0"/>
              <a:t>.</a:t>
            </a:r>
          </a:p>
          <a:p>
            <a:endParaRPr lang="en-IN"/>
          </a:p>
          <a:p>
            <a:r>
              <a:rPr lang="en-IN"/>
              <a:t>- Netflix is the second-largest → suggests on-demand viewing </a:t>
            </a:r>
            <a:r>
              <a:rPr lang="en-IN"/>
              <a:t>behavior</a:t>
            </a:r>
            <a:r>
              <a:rPr lang="en-IN" smtClean="0"/>
              <a:t>.</a:t>
            </a:r>
          </a:p>
          <a:p>
            <a:endParaRPr lang="en-IN"/>
          </a:p>
          <a:p>
            <a:r>
              <a:rPr lang="en-IN"/>
              <a:t>- Social Media ranks third → frequent usage with moderate data volume.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1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4380411" cy="129302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smtClean="0"/>
              <a:t>Next experience matrics per user</a:t>
            </a:r>
            <a:endParaRPr lang="en-IN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Replaced missing values (mean for numeric, mode for handset type)</a:t>
            </a:r>
          </a:p>
          <a:p>
            <a:r>
              <a:rPr lang="en-IN" smtClean="0"/>
              <a:t>Removed </a:t>
            </a:r>
            <a:r>
              <a:rPr lang="en-IN"/>
              <a:t>outliers using Z-score method</a:t>
            </a:r>
          </a:p>
          <a:p>
            <a:r>
              <a:rPr lang="en-IN" smtClean="0"/>
              <a:t>Created </a:t>
            </a:r>
            <a:r>
              <a:rPr lang="en-IN"/>
              <a:t>Avg RTT, Avg Throughput, Avg TCP Retransmission per user</a:t>
            </a:r>
          </a:p>
          <a:p>
            <a:r>
              <a:rPr lang="en-IN" smtClean="0"/>
              <a:t>Aggregated </a:t>
            </a:r>
            <a:r>
              <a:rPr lang="en-IN"/>
              <a:t>metrics per MSISDN + most </a:t>
            </a:r>
            <a:r>
              <a:rPr lang="en-IN"/>
              <a:t>used </a:t>
            </a:r>
            <a:r>
              <a:rPr lang="en-IN" smtClean="0"/>
              <a:t>handset</a:t>
            </a:r>
          </a:p>
          <a:p>
            <a:endParaRPr lang="en-IN"/>
          </a:p>
          <a:p>
            <a:r>
              <a:rPr lang="en-IN" smtClean="0"/>
              <a:t>User </a:t>
            </a:r>
            <a:r>
              <a:rPr lang="en-IN"/>
              <a:t>network experience varies significantly by handset and usage</a:t>
            </a:r>
          </a:p>
          <a:p>
            <a:r>
              <a:rPr lang="en-IN" smtClean="0"/>
              <a:t>High </a:t>
            </a:r>
            <a:r>
              <a:rPr lang="en-IN"/>
              <a:t>RTT/retransmission may indicate poor signal or device quality</a:t>
            </a:r>
          </a:p>
          <a:p>
            <a:r>
              <a:rPr lang="en-IN" smtClean="0"/>
              <a:t>Throughput </a:t>
            </a:r>
            <a:r>
              <a:rPr lang="en-IN"/>
              <a:t>data helps identify top-performing handsets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6300651" cy="1293028"/>
          </a:xfrm>
        </p:spPr>
        <p:txBody>
          <a:bodyPr>
            <a:normAutofit/>
          </a:bodyPr>
          <a:lstStyle/>
          <a:p>
            <a:r>
              <a:rPr lang="en-US" sz="2800"/>
              <a:t>Compute 10 Top, Bottom &amp; Most Frequent Values</a:t>
            </a:r>
            <a:br>
              <a:rPr lang="en-US" sz="2800"/>
            </a:br>
            <a:endParaRPr lang="en-IN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High </a:t>
            </a:r>
            <a:r>
              <a:rPr lang="en-US"/>
              <a:t>TCP retransmissions indicate potential network congestion or weak </a:t>
            </a:r>
            <a:r>
              <a:rPr lang="en-US"/>
              <a:t>signal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High </a:t>
            </a:r>
            <a:r>
              <a:rPr lang="en-US"/>
              <a:t>RTT values suggest poor responsiveness, possibly due to remote location or </a:t>
            </a:r>
            <a:r>
              <a:rPr lang="en-US"/>
              <a:t>load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High </a:t>
            </a:r>
            <a:r>
              <a:rPr lang="en-US"/>
              <a:t>throughput reflects premium device/network quality; low throughput indicates </a:t>
            </a:r>
            <a:r>
              <a:rPr lang="en-US"/>
              <a:t>limitations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Most </a:t>
            </a:r>
            <a:r>
              <a:rPr lang="en-US"/>
              <a:t>frequent values for each metric fall in stable, acceptable ranges.</a:t>
            </a:r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790" y="764373"/>
            <a:ext cx="7929153" cy="129302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smtClean="0"/>
              <a:t>Experience based user cluster</a:t>
            </a:r>
            <a:endParaRPr lang="en-IN" sz="320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3190961"/>
            <a:ext cx="847770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luster 0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Poor experience (high retransmission &amp; RTT, low throughput)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Average experience (balanced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Excellent experience (low retransmission, low RTT, high throughput)</a:t>
            </a:r>
          </a:p>
        </p:txBody>
      </p:sp>
    </p:spTree>
    <p:extLst>
      <p:ext uri="{BB962C8B-B14F-4D97-AF65-F5344CB8AC3E}">
        <p14:creationId xmlns:p14="http://schemas.microsoft.com/office/powerpoint/2010/main" val="27470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594" y="764373"/>
            <a:ext cx="9562012" cy="12930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Engagement and Experience Scoring Using Euclidean Distance</a:t>
            </a:r>
            <a:endParaRPr lang="en-IN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 with low engagement scores are close to the least active cluster, indicating minimal interaction — candidates for </a:t>
            </a:r>
            <a:r>
              <a:rPr lang="en-US"/>
              <a:t>re-engagement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/>
              <a:t>Users with low experience scores are similar to the worst cluster in quality — potential churn</a:t>
            </a:r>
            <a:r>
              <a:rPr lang="en-US" b="1"/>
              <a:t> </a:t>
            </a:r>
            <a:r>
              <a:rPr lang="en-US"/>
              <a:t>risks needing network</a:t>
            </a:r>
            <a:r>
              <a:rPr lang="en-US" b="1"/>
              <a:t> </a:t>
            </a:r>
            <a:r>
              <a:rPr lang="en-US"/>
              <a:t>intervention</a:t>
            </a:r>
            <a:r>
              <a:rPr lang="en-US" smtClean="0"/>
              <a:t>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Users with high engagement and experience scores are furthest from the weakest clusters — power users with good experiences, ideal for retention, upselling, or feedback loops.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6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778137" cy="129302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mtClean="0"/>
              <a:t>Linear regression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 evaluation is;</a:t>
            </a:r>
          </a:p>
          <a:p>
            <a:endParaRPr lang="en-IN" smtClean="0"/>
          </a:p>
          <a:p>
            <a:r>
              <a:rPr lang="en-IN"/>
              <a:t> </a:t>
            </a:r>
            <a:r>
              <a:rPr lang="en-IN" smtClean="0"/>
              <a:t>r2 score is : 0.579</a:t>
            </a:r>
          </a:p>
          <a:p>
            <a:endParaRPr lang="en-IN"/>
          </a:p>
          <a:p>
            <a:r>
              <a:rPr lang="en-IN" smtClean="0"/>
              <a:t>Root mean squared eroor is : 0.33</a:t>
            </a:r>
          </a:p>
          <a:p>
            <a:endParaRPr lang="en-IN"/>
          </a:p>
          <a:p>
            <a:r>
              <a:rPr lang="en-IN" smtClean="0"/>
              <a:t>Absolute mean erroe is : 0.25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10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/>
              <a:t>User Segmentation by Engagement &amp; Experience (K=2</a:t>
            </a:r>
            <a:r>
              <a:rPr lang="en-IN" sz="240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Cluster 0 – Low Satisfaction Group:</a:t>
            </a:r>
          </a:p>
          <a:p>
            <a:r>
              <a:rPr lang="en-US"/>
              <a:t>Users close to low engagement + poor experience clusters</a:t>
            </a:r>
          </a:p>
          <a:p>
            <a:r>
              <a:rPr lang="en-US"/>
              <a:t>Likely to have:</a:t>
            </a:r>
          </a:p>
          <a:p>
            <a:pPr lvl="1"/>
            <a:r>
              <a:rPr lang="en-US"/>
              <a:t>Minimal interaction</a:t>
            </a:r>
          </a:p>
          <a:p>
            <a:pPr lvl="1"/>
            <a:r>
              <a:rPr lang="en-US"/>
              <a:t>High retransmissions or poor network quality</a:t>
            </a:r>
          </a:p>
          <a:p>
            <a:r>
              <a:rPr lang="en-US"/>
              <a:t>High churn risk or dissatisfaction</a:t>
            </a:r>
          </a:p>
          <a:p>
            <a:r>
              <a:rPr lang="en-US" smtClean="0"/>
              <a:t>Cluster </a:t>
            </a:r>
            <a:r>
              <a:rPr lang="en-US"/>
              <a:t>1 – High Satisfaction Group:</a:t>
            </a:r>
          </a:p>
          <a:p>
            <a:r>
              <a:rPr lang="en-US"/>
              <a:t>Users furthest away from poor-performing clusters</a:t>
            </a:r>
          </a:p>
          <a:p>
            <a:r>
              <a:rPr lang="en-US"/>
              <a:t>Active users with good network experience</a:t>
            </a:r>
          </a:p>
          <a:p>
            <a:r>
              <a:rPr lang="en-US"/>
              <a:t>Strong candidates for retention, upsell, or loyalty rewards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486" y="764373"/>
            <a:ext cx="8843554" cy="129302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smtClean="0"/>
              <a:t>Average Scores per Satisfaction Cluster</a:t>
            </a:r>
            <a:endParaRPr lang="en-IN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Cluster 0 – Lower Satisfaction Group:</a:t>
            </a:r>
          </a:p>
          <a:p>
            <a:r>
              <a:rPr lang="en-US"/>
              <a:t>Lower average engagement and experience scores</a:t>
            </a:r>
          </a:p>
          <a:p>
            <a:r>
              <a:rPr lang="en-US"/>
              <a:t>Users likely close to weak-performing clusters</a:t>
            </a:r>
          </a:p>
          <a:p>
            <a:r>
              <a:rPr lang="en-US"/>
              <a:t>Reflects those at high risk of dissatisfaction or churn</a:t>
            </a:r>
          </a:p>
          <a:p>
            <a:r>
              <a:rPr lang="en-US"/>
              <a:t>Represents users with poor network quality or minimal usage</a:t>
            </a:r>
          </a:p>
          <a:p>
            <a:r>
              <a:rPr lang="en-US" smtClean="0"/>
              <a:t>Cluster </a:t>
            </a:r>
            <a:r>
              <a:rPr lang="en-US"/>
              <a:t>1 – Higher Satisfaction Group:</a:t>
            </a:r>
          </a:p>
          <a:p>
            <a:r>
              <a:rPr lang="en-US"/>
              <a:t>Higher average engagement and experience</a:t>
            </a:r>
          </a:p>
          <a:p>
            <a:r>
              <a:rPr lang="en-US"/>
              <a:t>Represents your most valuable and satisfied customers</a:t>
            </a:r>
          </a:p>
          <a:p>
            <a:r>
              <a:rPr lang="en-US"/>
              <a:t>Likely candidates for retention programs, premium offers, or feedback campaigns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64373"/>
            <a:ext cx="3213462" cy="1293028"/>
          </a:xfrm>
        </p:spPr>
        <p:txBody>
          <a:bodyPr/>
          <a:lstStyle/>
          <a:p>
            <a:r>
              <a:rPr lang="en-IN" smtClean="0"/>
              <a:t>reference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  <a:p>
            <a:endParaRPr lang="en-IN"/>
          </a:p>
          <a:p>
            <a:r>
              <a:rPr lang="en-IN" smtClean="0"/>
              <a:t>From youtube</a:t>
            </a:r>
          </a:p>
          <a:p>
            <a:endParaRPr lang="en-IN"/>
          </a:p>
          <a:p>
            <a:endParaRPr lang="en-IN" smtClean="0"/>
          </a:p>
          <a:p>
            <a:r>
              <a:rPr lang="en-IN"/>
              <a:t> </a:t>
            </a:r>
            <a:r>
              <a:rPr lang="en-IN"/>
              <a:t>F</a:t>
            </a:r>
            <a:r>
              <a:rPr lang="en-IN" smtClean="0"/>
              <a:t>rom online website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007429" cy="129302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mtClean="0"/>
              <a:t>ABOUT THE DATA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It </a:t>
            </a:r>
            <a:r>
              <a:rPr lang="en-US" smtClean="0"/>
              <a:t>contains Telecom </a:t>
            </a:r>
            <a:r>
              <a:rPr lang="en-US"/>
              <a:t>session and app </a:t>
            </a:r>
            <a:r>
              <a:rPr lang="en-US"/>
              <a:t>usage </a:t>
            </a:r>
            <a:r>
              <a:rPr lang="en-US" smtClean="0"/>
              <a:t>data.</a:t>
            </a:r>
          </a:p>
          <a:p>
            <a:r>
              <a:rPr lang="en-US" smtClean="0"/>
              <a:t>It contains 1,50,000 rows and 55 columns.</a:t>
            </a:r>
          </a:p>
          <a:p>
            <a:r>
              <a:rPr lang="en-IN"/>
              <a:t>Data Categories:</a:t>
            </a:r>
          </a:p>
          <a:p>
            <a:r>
              <a:rPr lang="en-IN" smtClean="0"/>
              <a:t>Network </a:t>
            </a:r>
            <a:r>
              <a:rPr lang="en-IN"/>
              <a:t>KPIs: Avg RTT, TCP Retransmission, Throughput</a:t>
            </a:r>
          </a:p>
          <a:p>
            <a:r>
              <a:rPr lang="en-IN" smtClean="0"/>
              <a:t>Device </a:t>
            </a:r>
            <a:r>
              <a:rPr lang="en-IN"/>
              <a:t>Info: Handset Type, Manufacturer</a:t>
            </a:r>
          </a:p>
          <a:p>
            <a:r>
              <a:rPr lang="en-IN" smtClean="0"/>
              <a:t>Application </a:t>
            </a:r>
            <a:r>
              <a:rPr lang="en-IN"/>
              <a:t>Usage: YouTube, Social Media, Netflix</a:t>
            </a:r>
          </a:p>
          <a:p>
            <a:r>
              <a:rPr lang="en-IN" smtClean="0"/>
              <a:t>User </a:t>
            </a:r>
            <a:r>
              <a:rPr lang="en-IN"/>
              <a:t>Behavior: Sessions, Duration, Total Data</a:t>
            </a:r>
          </a:p>
          <a:p>
            <a:pPr marL="0" indent="0">
              <a:buNone/>
            </a:pPr>
            <a:r>
              <a:rPr lang="en-US" smtClean="0"/>
              <a:t>   </a:t>
            </a:r>
            <a:r>
              <a:rPr lang="en-US"/>
              <a:t>Objective of Analysis:</a:t>
            </a:r>
          </a:p>
          <a:p>
            <a:r>
              <a:rPr lang="en-US" smtClean="0"/>
              <a:t>Understand </a:t>
            </a:r>
            <a:r>
              <a:rPr lang="en-US"/>
              <a:t>user behavior and engagement</a:t>
            </a:r>
          </a:p>
          <a:p>
            <a:r>
              <a:rPr lang="en-US" smtClean="0"/>
              <a:t>Evaluate </a:t>
            </a:r>
            <a:r>
              <a:rPr lang="en-US"/>
              <a:t>network performance and satisfaction</a:t>
            </a:r>
          </a:p>
          <a:p>
            <a:r>
              <a:rPr lang="en-US" smtClean="0"/>
              <a:t>Segment </a:t>
            </a:r>
            <a:r>
              <a:rPr lang="en-US"/>
              <a:t>users for targeted improvements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068" y="2867493"/>
            <a:ext cx="6596743" cy="1293028"/>
          </a:xfrm>
        </p:spPr>
        <p:txBody>
          <a:bodyPr>
            <a:normAutofit fontScale="90000"/>
          </a:bodyPr>
          <a:lstStyle/>
          <a:p>
            <a:r>
              <a:rPr lang="en-IN" sz="9600" smtClean="0"/>
              <a:t>Thank you</a:t>
            </a:r>
            <a:endParaRPr lang="en-IN" sz="9600"/>
          </a:p>
        </p:txBody>
      </p:sp>
    </p:spTree>
    <p:extLst>
      <p:ext uri="{BB962C8B-B14F-4D97-AF65-F5344CB8AC3E}">
        <p14:creationId xmlns:p14="http://schemas.microsoft.com/office/powerpoint/2010/main" val="28908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4968240" cy="129302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smtClean="0"/>
              <a:t>Load &amp; clean data</a:t>
            </a:r>
            <a:endParaRPr lang="en-IN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In this, first i load the </a:t>
            </a:r>
            <a:r>
              <a:rPr lang="en-IN"/>
              <a:t>datset</a:t>
            </a:r>
            <a:r>
              <a:rPr lang="en-IN" smtClean="0"/>
              <a:t>.</a:t>
            </a:r>
          </a:p>
          <a:p>
            <a:endParaRPr lang="en-IN"/>
          </a:p>
          <a:p>
            <a:r>
              <a:rPr lang="en-IN" smtClean="0"/>
              <a:t>In </a:t>
            </a:r>
            <a:r>
              <a:rPr lang="en-IN"/>
              <a:t>this there is no duplicate or missing </a:t>
            </a:r>
            <a:r>
              <a:rPr lang="en-IN"/>
              <a:t>value</a:t>
            </a:r>
            <a:r>
              <a:rPr lang="en-IN" smtClean="0"/>
              <a:t>.</a:t>
            </a:r>
          </a:p>
          <a:p>
            <a:endParaRPr lang="en-IN"/>
          </a:p>
          <a:p>
            <a:r>
              <a:rPr lang="en-IN" smtClean="0"/>
              <a:t>There </a:t>
            </a:r>
            <a:r>
              <a:rPr lang="en-IN"/>
              <a:t>is no unique value in the </a:t>
            </a:r>
            <a:r>
              <a:rPr lang="en-IN"/>
              <a:t>dataset</a:t>
            </a:r>
            <a:r>
              <a:rPr lang="en-IN" smtClean="0"/>
              <a:t>.</a:t>
            </a:r>
          </a:p>
          <a:p>
            <a:pPr marL="0" indent="0">
              <a:buNone/>
            </a:pPr>
            <a:r>
              <a:rPr lang="en-IN"/>
              <a:t> </a:t>
            </a:r>
            <a:endParaRPr lang="en-IN" smtClean="0"/>
          </a:p>
          <a:p>
            <a:r>
              <a:rPr lang="en-IN"/>
              <a:t> </a:t>
            </a:r>
            <a:r>
              <a:rPr lang="en-IN" smtClean="0"/>
              <a:t>handle and remove the outlier using iqr method</a:t>
            </a:r>
            <a:endParaRPr lang="en-IN"/>
          </a:p>
          <a:p>
            <a:pPr marL="0" indent="0">
              <a:buNone/>
            </a:pP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982" y="598118"/>
            <a:ext cx="9504218" cy="129302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smtClean="0"/>
              <a:t>Top 10 handsets used by customer</a:t>
            </a:r>
            <a:endParaRPr lang="en-IN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mtClean="0"/>
              <a:t>Apple </a:t>
            </a:r>
            <a:r>
              <a:rPr lang="en-IN"/>
              <a:t>dominate the top handset types, indicating brand </a:t>
            </a:r>
            <a:r>
              <a:rPr lang="en-IN"/>
              <a:t>popularity</a:t>
            </a:r>
            <a:r>
              <a:rPr lang="en-IN" smtClean="0"/>
              <a:t>.</a:t>
            </a:r>
          </a:p>
          <a:p>
            <a:endParaRPr lang="en-IN"/>
          </a:p>
          <a:p>
            <a:r>
              <a:rPr lang="en-IN" smtClean="0"/>
              <a:t>Samsung have the 2</a:t>
            </a:r>
            <a:r>
              <a:rPr lang="en-IN" baseline="30000" smtClean="0"/>
              <a:t>nd</a:t>
            </a:r>
            <a:r>
              <a:rPr lang="en-IN" smtClean="0"/>
              <a:t> place in hanset types.</a:t>
            </a:r>
          </a:p>
          <a:p>
            <a:endParaRPr lang="en-IN" smtClean="0"/>
          </a:p>
          <a:p>
            <a:r>
              <a:rPr lang="en-IN" smtClean="0"/>
              <a:t>Huawei is in 3</a:t>
            </a:r>
            <a:r>
              <a:rPr lang="en-IN" baseline="30000" smtClean="0"/>
              <a:t>rd</a:t>
            </a:r>
            <a:r>
              <a:rPr lang="en-IN" smtClean="0"/>
              <a:t> place in hanset type.</a:t>
            </a:r>
          </a:p>
          <a:p>
            <a:endParaRPr lang="en-IN"/>
          </a:p>
          <a:p>
            <a:r>
              <a:rPr lang="en-IN" smtClean="0"/>
              <a:t>These </a:t>
            </a:r>
            <a:r>
              <a:rPr lang="en-IN"/>
              <a:t>top 10 models are key targets for optimizing app/network </a:t>
            </a:r>
            <a:r>
              <a:rPr lang="en-IN"/>
              <a:t>performance</a:t>
            </a:r>
            <a:r>
              <a:rPr lang="en-IN" smtClean="0"/>
              <a:t>.</a:t>
            </a:r>
          </a:p>
          <a:p>
            <a:endParaRPr lang="en-IN"/>
          </a:p>
          <a:p>
            <a:r>
              <a:rPr lang="en-IN" smtClean="0"/>
              <a:t>Understanding </a:t>
            </a:r>
            <a:r>
              <a:rPr lang="en-IN"/>
              <a:t>handset usage helps tailor device-specific </a:t>
            </a:r>
            <a:r>
              <a:rPr lang="en-IN"/>
              <a:t>experiences </a:t>
            </a:r>
            <a:r>
              <a:rPr lang="en-IN" smtClean="0"/>
              <a:t>and offers</a:t>
            </a:r>
            <a:endParaRPr lang="en-IN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Huawei B528S-23A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Huawei B528S-23A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6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smtClean="0"/>
              <a:t>Top 5 handsets per top 3 manufacture</a:t>
            </a:r>
            <a:endParaRPr lang="en-IN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Top 3 manufactur are Samsung, apple and Huawei.</a:t>
            </a:r>
          </a:p>
          <a:p>
            <a:pPr marL="0" indent="0">
              <a:buNone/>
            </a:pPr>
            <a:r>
              <a:rPr lang="en-IN" smtClean="0"/>
              <a:t> </a:t>
            </a:r>
          </a:p>
          <a:p>
            <a:r>
              <a:rPr lang="en-IN" smtClean="0"/>
              <a:t>Top 5 handsets of Apple are: apple ihone(6s, 6, 7, 8, se).</a:t>
            </a:r>
          </a:p>
          <a:p>
            <a:endParaRPr lang="en-IN"/>
          </a:p>
          <a:p>
            <a:r>
              <a:rPr lang="en-IN" smtClean="0"/>
              <a:t>Top 5 handsets of Samsung are: Samsung galaxy(S8, A5, J5, J3, S7 ).</a:t>
            </a:r>
          </a:p>
          <a:p>
            <a:endParaRPr lang="en-IN"/>
          </a:p>
          <a:p>
            <a:r>
              <a:rPr lang="en-IN" smtClean="0"/>
              <a:t>Top 5 handsets of Huawei: Huawei(B528S-23A, E5180, P20 lite huqwei nova 3E, P2O, Y6).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6130834" cy="129302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mtClean="0"/>
              <a:t>Top 3 manufacture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top 3 handset manufacturers are likely Samsung, Apple, and </a:t>
            </a:r>
            <a:r>
              <a:rPr lang="en-US"/>
              <a:t>Huawei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These </a:t>
            </a:r>
            <a:r>
              <a:rPr lang="en-US"/>
              <a:t>three brands together account for the majority of user </a:t>
            </a:r>
            <a:r>
              <a:rPr lang="en-US"/>
              <a:t>devices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Samsung </a:t>
            </a:r>
            <a:r>
              <a:rPr lang="en-US"/>
              <a:t>appears to lead in device count, indicating its market </a:t>
            </a:r>
            <a:r>
              <a:rPr lang="en-US"/>
              <a:t>dominance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Apple </a:t>
            </a:r>
            <a:r>
              <a:rPr lang="en-US"/>
              <a:t>holds strong in user loyalty and premium usage </a:t>
            </a:r>
            <a:r>
              <a:rPr lang="en-US"/>
              <a:t>patterns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Huawei </a:t>
            </a:r>
            <a:r>
              <a:rPr lang="en-US"/>
              <a:t>shows consistent adoption, especially in mid-tier </a:t>
            </a:r>
            <a:r>
              <a:rPr lang="en-US"/>
              <a:t>segments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4550229" cy="129302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mtClean="0"/>
              <a:t>User analysis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mtClean="0">
                <a:solidFill>
                  <a:schemeClr val="accent4"/>
                </a:solidFill>
              </a:rPr>
              <a:t> Dispresion analysis </a:t>
            </a:r>
            <a:r>
              <a:rPr lang="en-IN" smtClean="0"/>
              <a:t>: high variance in youtube/Netflix usage and low variance in email traffic and it helps in variable scaling and identifying feature importance.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mtClean="0">
                <a:solidFill>
                  <a:schemeClr val="accent4"/>
                </a:solidFill>
              </a:rPr>
              <a:t> Univariate analysis : </a:t>
            </a:r>
            <a:r>
              <a:rPr lang="en-IN" smtClean="0"/>
              <a:t>histograms shows skewed data and boxplot shows outlier                                      in the data.</a:t>
            </a:r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r>
              <a:rPr lang="en-IN" smtClean="0">
                <a:solidFill>
                  <a:srgbClr val="00B050"/>
                </a:solidFill>
              </a:rPr>
              <a:t> </a:t>
            </a:r>
            <a:r>
              <a:rPr lang="en-IN" smtClean="0">
                <a:solidFill>
                  <a:srgbClr val="92D050"/>
                </a:solidFill>
              </a:rPr>
              <a:t>Variable transformation : </a:t>
            </a:r>
            <a:r>
              <a:rPr lang="en-IN" smtClean="0"/>
              <a:t>users segmented into deciles based ontotal session duration. Top 3 generate majority of DL+UL data.</a:t>
            </a:r>
          </a:p>
          <a:p>
            <a:pPr>
              <a:buFont typeface="Wingdings" panose="05000000000000000000" pitchFamily="2" charset="2"/>
              <a:buChar char="q"/>
            </a:pPr>
            <a:endParaRPr lang="en-IN"/>
          </a:p>
          <a:p>
            <a:pPr>
              <a:buFont typeface="Wingdings" panose="05000000000000000000" pitchFamily="2" charset="2"/>
              <a:buChar char="q"/>
            </a:pPr>
            <a:r>
              <a:rPr lang="en-IN" smtClean="0">
                <a:solidFill>
                  <a:srgbClr val="92D050"/>
                </a:solidFill>
              </a:rPr>
              <a:t> Correlation :  </a:t>
            </a:r>
            <a:r>
              <a:rPr lang="en-IN" smtClean="0"/>
              <a:t>High correlation among youtube, social media and nextflix and weak correlation for email, google.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7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200" smtClean="0"/>
              <a:t>Top 10 users by engagement metrics </a:t>
            </a:r>
            <a:endParaRPr lang="en-IN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Users with high session frequency may be light but regular </a:t>
            </a:r>
            <a:r>
              <a:rPr lang="en-US"/>
              <a:t>users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Users </a:t>
            </a:r>
            <a:r>
              <a:rPr lang="en-US"/>
              <a:t>with longest durations indicate persistent engagement (e.g., video </a:t>
            </a:r>
            <a:r>
              <a:rPr lang="en-US"/>
              <a:t>streaming</a:t>
            </a:r>
            <a:r>
              <a:rPr lang="en-US" smtClean="0"/>
              <a:t>).</a:t>
            </a:r>
          </a:p>
          <a:p>
            <a:endParaRPr lang="en-US"/>
          </a:p>
          <a:p>
            <a:r>
              <a:rPr lang="en-US" smtClean="0"/>
              <a:t>Top </a:t>
            </a:r>
            <a:r>
              <a:rPr lang="en-US"/>
              <a:t>traffic users often overlap with long-duration users but can also reflect burst-heavy </a:t>
            </a:r>
            <a:r>
              <a:rPr lang="en-US"/>
              <a:t>usage</a:t>
            </a:r>
            <a:r>
              <a:rPr lang="en-US" smtClean="0"/>
              <a:t>.</a:t>
            </a:r>
          </a:p>
          <a:p>
            <a:endParaRPr lang="en-US"/>
          </a:p>
          <a:p>
            <a:r>
              <a:rPr lang="en-US" smtClean="0"/>
              <a:t>Understanding </a:t>
            </a:r>
            <a:r>
              <a:rPr lang="en-US"/>
              <a:t>these user types supports targeting, service personalization, and network optimization.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7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5686697" cy="129302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mtClean="0"/>
              <a:t>Kmean clustering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461657"/>
          </a:xfrm>
        </p:spPr>
        <p:txBody>
          <a:bodyPr/>
          <a:lstStyle/>
          <a:p>
            <a:endParaRPr lang="en-IN" smtClean="0"/>
          </a:p>
          <a:p>
            <a:r>
              <a:rPr lang="en-IN" smtClean="0"/>
              <a:t>Cluster 0: Low-engagement users – short sessions, low data use.</a:t>
            </a:r>
          </a:p>
          <a:p>
            <a:endParaRPr lang="en-IN" smtClean="0"/>
          </a:p>
          <a:p>
            <a:r>
              <a:rPr lang="en-IN" smtClean="0"/>
              <a:t>Cluster 1: Medium-engagement users – balanced usage behaviour‘.</a:t>
            </a:r>
          </a:p>
          <a:p>
            <a:endParaRPr lang="en-IN" smtClean="0"/>
          </a:p>
          <a:p>
            <a:r>
              <a:rPr lang="en-IN" smtClean="0"/>
              <a:t>Cluster 2: High-engagement users – long sessions, heavy traffic.</a:t>
            </a:r>
          </a:p>
          <a:p>
            <a:endParaRPr lang="en-IN" smtClean="0"/>
          </a:p>
          <a:p>
            <a:endParaRPr lang="en-IN" smtClean="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1486</TotalTime>
  <Words>1056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Century Gothic</vt:lpstr>
      <vt:lpstr>menlo</vt:lpstr>
      <vt:lpstr>Wingdings</vt:lpstr>
      <vt:lpstr>Vapor Trail</vt:lpstr>
      <vt:lpstr>User Analytics in the Telecommunication Industry </vt:lpstr>
      <vt:lpstr>ABOUT THE DATA</vt:lpstr>
      <vt:lpstr>Load &amp; clean data</vt:lpstr>
      <vt:lpstr>Top 10 handsets used by customer</vt:lpstr>
      <vt:lpstr>Top 5 handsets per top 3 manufacture</vt:lpstr>
      <vt:lpstr>Top 3 manufacture</vt:lpstr>
      <vt:lpstr>User analysis</vt:lpstr>
      <vt:lpstr>Top 10 users by engagement metrics </vt:lpstr>
      <vt:lpstr>Kmean clustering</vt:lpstr>
      <vt:lpstr>Top 10 most engaged users per application</vt:lpstr>
      <vt:lpstr>Top 3 application</vt:lpstr>
      <vt:lpstr>Next experience matrics per user</vt:lpstr>
      <vt:lpstr>Compute 10 Top, Bottom &amp; Most Frequent Values </vt:lpstr>
      <vt:lpstr>Experience based user cluster</vt:lpstr>
      <vt:lpstr>Engagement and Experience Scoring Using Euclidean Distance</vt:lpstr>
      <vt:lpstr>Linear regression</vt:lpstr>
      <vt:lpstr>User Segmentation by Engagement &amp; Experience (K=2)</vt:lpstr>
      <vt:lpstr>Average Scores per Satisfaction Cluster</vt:lpstr>
      <vt:lpstr>reference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Analytics in the Telecommunication Industry</dc:title>
  <dc:creator>dell</dc:creator>
  <cp:lastModifiedBy>dell</cp:lastModifiedBy>
  <cp:revision>23</cp:revision>
  <dcterms:created xsi:type="dcterms:W3CDTF">2025-06-28T07:01:14Z</dcterms:created>
  <dcterms:modified xsi:type="dcterms:W3CDTF">2025-06-29T07:47:47Z</dcterms:modified>
</cp:coreProperties>
</file>