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6"/>
  </p:notesMasterIdLst>
  <p:sldIdLst>
    <p:sldId id="279" r:id="rId2"/>
    <p:sldId id="392"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391"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p:scale>
          <a:sx n="75" d="100"/>
          <a:sy n="75" d="100"/>
        </p:scale>
        <p:origin x="902"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Freeform: Shape 17">
            <a:extLst>
              <a:ext uri="{FF2B5EF4-FFF2-40B4-BE49-F238E27FC236}">
                <a16:creationId xmlns:a16="http://schemas.microsoft.com/office/drawing/2014/main" id="{F6A5D37B-A41F-4D53-8726-A26285012F41}"/>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0F621FD9-EE1B-418A-BC17-0961D171402D}"/>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4408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72640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73551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4518189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722906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5030902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5233645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9420634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912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9502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1478626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5B494BDB-14C3-44FC-947F-2A6870CC5EF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9257AED-77B2-491F-B6C7-7E79D81AEB1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2DF52070-ECF1-4FF2-9400-78B9AEF33640}"/>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050F458C-9587-46AE-9985-DFD09E2147AC}"/>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A0D925D-F539-4FA5-8C8E-A227050F5BDF}"/>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C11964D9-4180-4686-8827-E94C63EC829E}"/>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21246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799613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6021A0BD-827D-4863-909E-F2FAE2D33FB9}"/>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4A88E4CC-5C7E-424F-A2F5-F982E9CE35C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485A6F8-7F91-4C2E-A16E-75DE0FDF7573}"/>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C0278872-DF45-4B2C-97F0-322F92C17D5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84545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94A7AD8-D626-46CD-A2AC-E09AF33A689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3D68A4BF-D05D-44C0-8969-547A967CBA0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5959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FE03E24B-19E3-45CE-B9F1-7485D194F9B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B0876AEA-3631-47A0-9BD6-48F466F742C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1711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0CD85BAB-B34A-4DAB-BD68-0315469BBB6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9868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9D80DFE2-9BA4-4575-8598-ACAC0E26764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5591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105875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63" r:id="rId19"/>
    <p:sldLayoutId id="2147483668"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AE12B55A-93E9-4EB0-9D4C-78C1F5227FFB}"/>
              </a:ext>
            </a:extLst>
          </p:cNvPr>
          <p:cNvSpPr txBox="1">
            <a:spLocks/>
          </p:cNvSpPr>
          <p:nvPr/>
        </p:nvSpPr>
        <p:spPr>
          <a:xfrm>
            <a:off x="1797843" y="851862"/>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solidFill>
                  <a:srgbClr val="00B050"/>
                </a:solidFill>
                <a:latin typeface="Arial Black" panose="020B0A04020102020204" pitchFamily="34" charset="0"/>
              </a:rPr>
              <a:t>Spam Detection Classifier project</a:t>
            </a:r>
            <a:endParaRPr lang="en-IN" sz="3200" dirty="0">
              <a:solidFill>
                <a:srgbClr val="00B050"/>
              </a:solidFill>
              <a:latin typeface="Arial Black" panose="020B0A04020102020204" pitchFamily="34" charset="0"/>
            </a:endParaRPr>
          </a:p>
        </p:txBody>
      </p:sp>
      <p:sp>
        <p:nvSpPr>
          <p:cNvPr id="8" name="Subtitle 2">
            <a:extLst>
              <a:ext uri="{FF2B5EF4-FFF2-40B4-BE49-F238E27FC236}">
                <a16:creationId xmlns:a16="http://schemas.microsoft.com/office/drawing/2014/main" id="{FCE7B6CD-CA77-4512-802E-3D8153FF4CDD}"/>
              </a:ext>
            </a:extLst>
          </p:cNvPr>
          <p:cNvSpPr txBox="1">
            <a:spLocks/>
          </p:cNvSpPr>
          <p:nvPr/>
        </p:nvSpPr>
        <p:spPr>
          <a:xfrm>
            <a:off x="683869" y="5157509"/>
            <a:ext cx="3819525" cy="145172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000" i="1" dirty="0">
              <a:latin typeface="Arial" panose="020B0604020202020204" pitchFamily="34" charset="0"/>
              <a:cs typeface="Arial" panose="020B0604020202020204" pitchFamily="34" charset="0"/>
            </a:endParaRPr>
          </a:p>
          <a:p>
            <a:pPr marL="0" indent="0">
              <a:buNone/>
            </a:pPr>
            <a:r>
              <a:rPr lang="en-US" sz="2000" b="1" i="1" dirty="0">
                <a:latin typeface="Arial" panose="020B0604020202020204" pitchFamily="34" charset="0"/>
                <a:cs typeface="Arial" panose="020B0604020202020204" pitchFamily="34" charset="0"/>
              </a:rPr>
              <a:t>Prepared by</a:t>
            </a:r>
            <a:r>
              <a:rPr lang="en-US" sz="2000" i="1" dirty="0">
                <a:latin typeface="Arial" panose="020B0604020202020204" pitchFamily="34" charset="0"/>
                <a:cs typeface="Arial" panose="020B0604020202020204" pitchFamily="34" charset="0"/>
              </a:rPr>
              <a:t>: Abhishek Ranjan</a:t>
            </a:r>
          </a:p>
          <a:p>
            <a:pPr marL="0" indent="0">
              <a:buNone/>
            </a:pPr>
            <a:endParaRPr lang="en-US" sz="900" i="1" dirty="0">
              <a:latin typeface="Arial" panose="020B0604020202020204" pitchFamily="34" charset="0"/>
              <a:cs typeface="Arial" panose="020B0604020202020204" pitchFamily="34" charset="0"/>
            </a:endParaRPr>
          </a:p>
          <a:p>
            <a:pPr marL="0" indent="0">
              <a:buNone/>
            </a:pPr>
            <a:r>
              <a:rPr lang="en-US" sz="2000" b="1" i="1" dirty="0">
                <a:latin typeface="Arial" panose="020B0604020202020204" pitchFamily="34" charset="0"/>
                <a:cs typeface="Arial" panose="020B0604020202020204" pitchFamily="34" charset="0"/>
              </a:rPr>
              <a:t>SME Name: </a:t>
            </a:r>
            <a:r>
              <a:rPr lang="en-US" sz="2000" i="1" dirty="0" err="1">
                <a:latin typeface="Arial" panose="020B0604020202020204" pitchFamily="34" charset="0"/>
                <a:cs typeface="Arial" panose="020B0604020202020204" pitchFamily="34" charset="0"/>
              </a:rPr>
              <a:t>Mohd</a:t>
            </a:r>
            <a:r>
              <a:rPr lang="en-US" sz="2000" i="1" dirty="0">
                <a:latin typeface="Arial" panose="020B0604020202020204" pitchFamily="34" charset="0"/>
                <a:cs typeface="Arial" panose="020B0604020202020204" pitchFamily="34" charset="0"/>
              </a:rPr>
              <a:t>. Kashif</a:t>
            </a:r>
          </a:p>
        </p:txBody>
      </p:sp>
      <p:pic>
        <p:nvPicPr>
          <p:cNvPr id="9" name="Picture 2" descr="Spam Detection with Logistic Regression | by Natasha Sharma | Towards Data  Science">
            <a:extLst>
              <a:ext uri="{FF2B5EF4-FFF2-40B4-BE49-F238E27FC236}">
                <a16:creationId xmlns:a16="http://schemas.microsoft.com/office/drawing/2014/main" id="{7745E976-3A65-453B-BFE0-FEA6AB7FB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632" y="1711891"/>
            <a:ext cx="6506584" cy="3087092"/>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 name="Picture 1">
            <a:extLst>
              <a:ext uri="{FF2B5EF4-FFF2-40B4-BE49-F238E27FC236}">
                <a16:creationId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ctrTitle" idx="4294967295"/>
          </p:nvPr>
        </p:nvSpPr>
        <p:spPr>
          <a:xfrm>
            <a:off x="2950590" y="648454"/>
            <a:ext cx="5421250" cy="666750"/>
          </a:xfrm>
        </p:spPr>
        <p:txBody>
          <a:bodyPr>
            <a:normAutofit fontScale="90000"/>
          </a:bodyPr>
          <a:lstStyle/>
          <a:p>
            <a:pPr algn="ct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subTitle" idx="4294967295"/>
          </p:nvPr>
        </p:nvSpPr>
        <p:spPr>
          <a:xfrm>
            <a:off x="2950590" y="1574275"/>
            <a:ext cx="5421250" cy="4755405"/>
          </a:xfrm>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Introduction​</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Business Goal</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Technical Requirement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Exploratory Data Analysis (EDA)</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Data Description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Visualization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Data Pre-Processing</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Build Model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Saved Best Model</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981681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558801" y="1439134"/>
            <a:ext cx="10473944" cy="4016869"/>
          </a:xfrm>
          <a:prstGeom prst="rect">
            <a:avLst/>
          </a:prstGeom>
          <a:noFill/>
        </p:spPr>
        <p:txBody>
          <a:bodyPr wrap="square">
            <a:spAutoFit/>
          </a:bodyPr>
          <a:lstStyle/>
          <a:p>
            <a:pPr lvl="0" algn="ctr">
              <a:lnSpc>
                <a:spcPct val="107000"/>
              </a:lnSpc>
            </a:pPr>
            <a:r>
              <a:rPr lang="en-IN" sz="2400" b="1" u="sng" dirty="0">
                <a:effectLst/>
                <a:latin typeface="Arial" panose="020B0604020202020204" pitchFamily="34" charset="0"/>
                <a:ea typeface="Calibri" panose="020F0502020204030204" pitchFamily="34" charset="0"/>
                <a:cs typeface="Arial" panose="020B0604020202020204" pitchFamily="34" charset="0"/>
              </a:rPr>
              <a:t>Hardware and Software Requirements and Tools Used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4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lvl="0">
              <a:lnSpc>
                <a:spcPct val="150000"/>
              </a:lnSpc>
            </a:pPr>
            <a:r>
              <a:rPr lang="en-IN" sz="2400" b="1" dirty="0">
                <a:effectLst/>
                <a:latin typeface="Arial" panose="020B0604020202020204" pitchFamily="34" charset="0"/>
                <a:ea typeface="Calibri" panose="020F0502020204030204" pitchFamily="34" charset="0"/>
                <a:cs typeface="Arial" panose="020B0604020202020204" pitchFamily="34" charset="0"/>
              </a:rPr>
              <a:t>Hardware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Processor</a:t>
            </a:r>
            <a:r>
              <a:rPr lang="en-IN" sz="1800" dirty="0">
                <a:effectLst/>
                <a:latin typeface="Arial" panose="020B0604020202020204" pitchFamily="34" charset="0"/>
                <a:ea typeface="Calibri" panose="020F0502020204030204" pitchFamily="34" charset="0"/>
                <a:cs typeface="Arial" panose="020B0604020202020204" pitchFamily="34" charset="0"/>
              </a:rPr>
              <a:t>: 11th Gen Intel(R) Core (TM) i3-1125G4 @ 2.00GHz   2.00 GHz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System Type</a:t>
            </a:r>
            <a:r>
              <a:rPr lang="en-IN" sz="1800" dirty="0">
                <a:effectLst/>
                <a:latin typeface="Arial" panose="020B0604020202020204" pitchFamily="34" charset="0"/>
                <a:ea typeface="Calibri" panose="020F0502020204030204" pitchFamily="34" charset="0"/>
                <a:cs typeface="Arial" panose="020B0604020202020204" pitchFamily="34" charset="0"/>
              </a:rPr>
              <a: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50000"/>
              </a:lnSpc>
            </a:pPr>
            <a:r>
              <a:rPr lang="en-IN" sz="1800"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2400" b="1" dirty="0">
                <a:latin typeface="Arial" panose="020B0604020202020204" pitchFamily="34" charset="0"/>
                <a:cs typeface="Arial" panose="020B0604020202020204" pitchFamily="34" charset="0"/>
              </a:rPr>
              <a:t>Software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Anaconda </a:t>
            </a:r>
            <a:r>
              <a:rPr lang="en-IN" sz="1800" dirty="0">
                <a:effectLst/>
                <a:latin typeface="Arial" panose="020B0604020202020204" pitchFamily="34" charset="0"/>
                <a:ea typeface="Calibri" panose="020F0502020204030204" pitchFamily="34" charset="0"/>
                <a:cs typeface="Arial" panose="020B0604020202020204" pitchFamily="34" charset="0"/>
              </a:rPr>
              <a:t>for 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Jupyter </a:t>
            </a:r>
            <a:r>
              <a:rPr lang="en-IN" sz="1800" dirty="0">
                <a:effectLst/>
                <a:latin typeface="Arial" panose="020B0604020202020204" pitchFamily="34" charset="0"/>
                <a:ea typeface="Calibri" panose="020F0502020204030204" pitchFamily="34" charset="0"/>
                <a:cs typeface="Arial" panose="020B0604020202020204" pitchFamily="34" charset="0"/>
              </a:rPr>
              <a:t>notebook</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5" name="Picture 4">
            <a:extLst>
              <a:ext uri="{FF2B5EF4-FFF2-40B4-BE49-F238E27FC236}">
                <a16:creationId xmlns:a16="http://schemas.microsoft.com/office/drawing/2014/main"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5720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355600" y="1508565"/>
            <a:ext cx="8918403" cy="5223033"/>
          </a:xfrm>
          <a:prstGeom prst="rect">
            <a:avLst/>
          </a:prstGeom>
          <a:noFill/>
        </p:spPr>
        <p:txBody>
          <a:bodyPr wrap="square" rtlCol="0">
            <a:spAutoFit/>
          </a:bodyPr>
          <a:lstStyle/>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779E84-CD8D-4AEE-9C41-18C18A158E4D}"/>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9" name="Picture 8">
            <a:extLst>
              <a:ext uri="{FF2B5EF4-FFF2-40B4-BE49-F238E27FC236}">
                <a16:creationId xmlns:a16="http://schemas.microsoft.com/office/drawing/2014/main" id="{A14A0A17-CD3D-4265-9740-E8811397837F}"/>
              </a:ext>
            </a:extLst>
          </p:cNvPr>
          <p:cNvPicPr>
            <a:picLocks noChangeAspect="1"/>
          </p:cNvPicPr>
          <p:nvPr/>
        </p:nvPicPr>
        <p:blipFill>
          <a:blip r:embed="rId2"/>
          <a:stretch>
            <a:fillRect/>
          </a:stretch>
        </p:blipFill>
        <p:spPr>
          <a:xfrm>
            <a:off x="4092737" y="4329153"/>
            <a:ext cx="4326017" cy="839000"/>
          </a:xfrm>
          <a:prstGeom prst="rect">
            <a:avLst/>
          </a:prstGeom>
        </p:spPr>
      </p:pic>
    </p:spTree>
    <p:extLst>
      <p:ext uri="{BB962C8B-B14F-4D97-AF65-F5344CB8AC3E}">
        <p14:creationId xmlns:p14="http://schemas.microsoft.com/office/powerpoint/2010/main" val="379394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349250"/>
            <a:ext cx="11663363" cy="6051550"/>
          </a:xfrm>
        </p:spPr>
        <p:txBody>
          <a:bodyPr>
            <a:noAutofit/>
          </a:bodyPr>
          <a:lstStyle/>
          <a:p>
            <a:pPr algn="ctr"/>
            <a:br>
              <a:rPr lang="en-US" sz="3600" dirty="0"/>
            </a:br>
            <a:r>
              <a:rPr lang="en-US" sz="3600" dirty="0"/>
              <a:t>2. Comparing Actual and Prediction</a:t>
            </a:r>
            <a:br>
              <a:rPr lang="en-US" sz="3600" dirty="0"/>
            </a:br>
            <a:br>
              <a:rPr lang="en-US" sz="3600" dirty="0"/>
            </a:br>
            <a:br>
              <a:rPr lang="en-US" sz="3600" dirty="0"/>
            </a:br>
            <a:br>
              <a:rPr lang="en-US" sz="3600" dirty="0"/>
            </a:br>
            <a:br>
              <a:rPr lang="en-US" sz="3600" b="1" i="0" dirty="0">
                <a:effectLst/>
                <a:latin typeface="-apple-system"/>
              </a:rPr>
            </a:br>
            <a:br>
              <a:rPr lang="en-US" sz="3600" b="1" i="0" dirty="0">
                <a:effectLst/>
                <a:latin typeface="-apple-system"/>
              </a:rPr>
            </a:br>
            <a:endParaRPr lang="en-US" sz="3600"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1570038" y="469900"/>
            <a:ext cx="10621962" cy="3335338"/>
          </a:xfrm>
        </p:spPr>
        <p:txBody>
          <a:bodyPr>
            <a:normAutofit fontScale="90000"/>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pic>
        <p:nvPicPr>
          <p:cNvPr id="4" name="Picture 3">
            <a:extLst>
              <a:ext uri="{FF2B5EF4-FFF2-40B4-BE49-F238E27FC236}">
                <a16:creationId xmlns:a16="http://schemas.microsoft.com/office/drawing/2014/main"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4294967295"/>
          </p:nvPr>
        </p:nvSpPr>
        <p:spPr>
          <a:xfrm>
            <a:off x="193993" y="1588914"/>
            <a:ext cx="9295447" cy="4343400"/>
          </a:xfrm>
        </p:spPr>
        <p:txBody>
          <a:bodyPr>
            <a:normAutofit fontScale="92500" lnSpcReduction="20000"/>
          </a:bodyPr>
          <a:lstStyle/>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this project we have detected spam and ham messages </a:t>
            </a:r>
            <a:r>
              <a:rPr lang="en-US" sz="20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have been collected for SMS Spam research</a:t>
            </a: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Then we have done different text process to eliminate problem of imbalance. By doing different EDA steps we have analyzed the text.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Finally, by doing hyperparameter tuning we got optimum parameters for our final model. And finally, we got improved accuracy score for our final model.</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83F7D2E-080D-DBDD-73C4-3C38A2B77908}"/>
              </a:ext>
            </a:extLst>
          </p:cNvPr>
          <p:cNvSpPr>
            <a:spLocks noGrp="1"/>
          </p:cNvSpPr>
          <p:nvPr>
            <p:ph type="ctrTitle" idx="4294967295"/>
          </p:nvPr>
        </p:nvSpPr>
        <p:spPr>
          <a:xfrm>
            <a:off x="0" y="325437"/>
            <a:ext cx="12192000" cy="666750"/>
          </a:xfrm>
        </p:spPr>
        <p:txBody>
          <a:bodyPr>
            <a:normAutofit/>
          </a:bodyPr>
          <a:lstStyle/>
          <a:p>
            <a:pPr algn="ctr"/>
            <a:r>
              <a:rPr lang="en-US" dirty="0"/>
              <a:t>SUMMARY </a:t>
            </a:r>
          </a:p>
        </p:txBody>
      </p:sp>
    </p:spTree>
    <p:extLst>
      <p:ext uri="{BB962C8B-B14F-4D97-AF65-F5344CB8AC3E}">
        <p14:creationId xmlns:p14="http://schemas.microsoft.com/office/powerpoint/2010/main"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353158" y="2422652"/>
            <a:ext cx="5008522" cy="1590548"/>
          </a:xfrm>
        </p:spPr>
        <p:txBody>
          <a:bodyPr anchor="ctr"/>
          <a:lstStyle/>
          <a:p>
            <a:pPr algn="ctr"/>
            <a:r>
              <a:rPr lang="en-US" sz="6600" b="1"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4294967295"/>
          </p:nvPr>
        </p:nvSpPr>
        <p:spPr>
          <a:xfrm>
            <a:off x="481807" y="2017713"/>
            <a:ext cx="8702834" cy="4518025"/>
          </a:xfrm>
        </p:spPr>
        <p:txBody>
          <a:bodyPr>
            <a:normAutofit/>
          </a:bodyPr>
          <a:lstStyle/>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The messages largely originate from Singaporeans and mostly from students attending the University. These messages were collected from volunteers who were made aware that their contributions were going to be made publicly available.</a:t>
            </a:r>
          </a:p>
        </p:txBody>
      </p:sp>
      <p:sp>
        <p:nvSpPr>
          <p:cNvPr id="2" name="Title 1">
            <a:extLst>
              <a:ext uri="{FF2B5EF4-FFF2-40B4-BE49-F238E27FC236}">
                <a16:creationId xmlns:a16="http://schemas.microsoft.com/office/drawing/2014/main" id="{D53B219B-7E3A-7E84-6386-37313F0CFB09}"/>
              </a:ext>
            </a:extLst>
          </p:cNvPr>
          <p:cNvSpPr>
            <a:spLocks noGrp="1"/>
          </p:cNvSpPr>
          <p:nvPr>
            <p:ph type="title" idx="4294967295"/>
          </p:nvPr>
        </p:nvSpPr>
        <p:spPr>
          <a:xfrm>
            <a:off x="2783840" y="579756"/>
            <a:ext cx="6400800" cy="768350"/>
          </a:xfrm>
        </p:spPr>
        <p:txBody>
          <a:bodyPr/>
          <a:lstStyle/>
          <a:p>
            <a:pPr algn="ctr"/>
            <a:r>
              <a:rPr lang="en-US" b="1" i="0" dirty="0">
                <a:effectLst/>
                <a:latin typeface="Helvetica Neue"/>
              </a:rPr>
              <a:t>Business Goal</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pPr algn="ctr"/>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539496" y="2151146"/>
            <a:ext cx="8852736" cy="4093428"/>
          </a:xfrm>
          <a:prstGeom prst="rect">
            <a:avLst/>
          </a:prstGeom>
          <a:noFill/>
        </p:spPr>
        <p:txBody>
          <a:bodyPr wrap="square">
            <a:spAutoFit/>
          </a:bodyPr>
          <a:lstStyle/>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2000" b="0" i="0" dirty="0">
              <a:effectLst/>
              <a:latin typeface="Arial" panose="020B0604020202020204" pitchFamily="34" charset="0"/>
              <a:cs typeface="Arial" panose="020B0604020202020204" pitchFamily="34" charset="0"/>
            </a:endParaRPr>
          </a:p>
          <a:p>
            <a:pPr algn="just">
              <a:lnSpc>
                <a:spcPct val="200000"/>
              </a:lnSpc>
            </a:pPr>
            <a:r>
              <a:rPr lang="en-US" sz="20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2000" b="0" i="0" dirty="0">
                <a:effectLst/>
                <a:latin typeface="Arial" panose="020B0604020202020204" pitchFamily="34" charset="0"/>
                <a:cs typeface="Arial" panose="020B0604020202020204" pitchFamily="34" charset="0"/>
              </a:rPr>
              <a:t>    1. Data Cleaning</a:t>
            </a:r>
          </a:p>
          <a:p>
            <a:pPr algn="just"/>
            <a:r>
              <a:rPr lang="en-US" sz="2000" b="0" i="0" dirty="0">
                <a:effectLst/>
                <a:latin typeface="Arial" panose="020B0604020202020204" pitchFamily="34" charset="0"/>
                <a:cs typeface="Arial" panose="020B0604020202020204" pitchFamily="34" charset="0"/>
              </a:rPr>
              <a:t>    2. Exploratory Data Analysis</a:t>
            </a:r>
          </a:p>
          <a:p>
            <a:pPr algn="just"/>
            <a:r>
              <a:rPr lang="en-US" sz="2000" b="0" i="0" dirty="0">
                <a:effectLst/>
                <a:latin typeface="Arial" panose="020B0604020202020204" pitchFamily="34" charset="0"/>
                <a:cs typeface="Arial" panose="020B0604020202020204" pitchFamily="34" charset="0"/>
              </a:rPr>
              <a:t>    3. Data Preprocessing</a:t>
            </a:r>
          </a:p>
          <a:p>
            <a:pPr algn="just"/>
            <a:r>
              <a:rPr lang="en-US" sz="2000" b="0" i="0" dirty="0">
                <a:effectLst/>
                <a:latin typeface="Arial" panose="020B0604020202020204" pitchFamily="34" charset="0"/>
                <a:cs typeface="Arial" panose="020B0604020202020204" pitchFamily="34" charset="0"/>
              </a:rPr>
              <a:t>    4. Model Building</a:t>
            </a:r>
          </a:p>
          <a:p>
            <a:pPr algn="just"/>
            <a:r>
              <a:rPr lang="en-US" sz="2000" b="0" i="0" dirty="0">
                <a:effectLst/>
                <a:latin typeface="Arial" panose="020B0604020202020204" pitchFamily="34" charset="0"/>
                <a:cs typeface="Arial" panose="020B0604020202020204" pitchFamily="34" charset="0"/>
              </a:rPr>
              <a:t>    5. Model Evaluation</a:t>
            </a:r>
          </a:p>
          <a:p>
            <a:pPr algn="just"/>
            <a:r>
              <a:rPr lang="en-US" sz="2000" b="0" i="0" dirty="0">
                <a:effectLst/>
                <a:latin typeface="Arial" panose="020B0604020202020204" pitchFamily="34" charset="0"/>
                <a:cs typeface="Arial" panose="020B0604020202020204" pitchFamily="34" charset="0"/>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1717040" y="252984"/>
            <a:ext cx="8188960" cy="1400108"/>
          </a:xfrm>
        </p:spPr>
        <p:txBody>
          <a:bodyPr/>
          <a:lstStyle/>
          <a:p>
            <a:pPr algn="ctr"/>
            <a:r>
              <a:rPr lang="en-IN" sz="4400" b="1" dirty="0"/>
              <a:t>Exploratory Data Analysis </a:t>
            </a:r>
            <a:br>
              <a:rPr lang="en-IN" sz="4400" b="1" dirty="0"/>
            </a:br>
            <a:r>
              <a:rPr lang="en-IN" sz="4400" b="1" dirty="0"/>
              <a:t>(EDA)</a:t>
            </a:r>
            <a:endParaRPr lang="en-US" sz="5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577596" y="1848994"/>
            <a:ext cx="11036808" cy="3996466"/>
          </a:xfrm>
        </p:spPr>
        <p:txBody>
          <a:bodyPr/>
          <a:lstStyle/>
          <a:p>
            <a:r>
              <a:rPr lang="en-US" sz="2000" i="0" dirty="0">
                <a:solidFill>
                  <a:srgbClr val="000000"/>
                </a:solidFill>
                <a:effectLst/>
                <a:latin typeface="Arial" panose="020B0604020202020204" pitchFamily="34" charset="0"/>
                <a:cs typeface="Arial" panose="020B0604020202020204" pitchFamily="34" charset="0"/>
              </a:rPr>
              <a:t>Checked Top 5 rows of dataset</a:t>
            </a:r>
          </a:p>
          <a:p>
            <a:r>
              <a:rPr lang="en-US" sz="2000" dirty="0">
                <a:solidFill>
                  <a:srgbClr val="000000"/>
                </a:solidFill>
                <a:latin typeface="Arial" panose="020B0604020202020204" pitchFamily="34" charset="0"/>
                <a:cs typeface="Arial" panose="020B0604020202020204" pitchFamily="34" charset="0"/>
              </a:rPr>
              <a:t>Checked </a:t>
            </a:r>
            <a:r>
              <a:rPr lang="en-US" sz="2000" i="0" dirty="0">
                <a:solidFill>
                  <a:srgbClr val="000000"/>
                </a:solidFill>
                <a:effectLst/>
                <a:latin typeface="Arial" panose="020B0604020202020204" pitchFamily="34" charset="0"/>
                <a:cs typeface="Arial" panose="020B0604020202020204" pitchFamily="34" charset="0"/>
              </a:rPr>
              <a:t>Total Numbers of Rows and Column</a:t>
            </a:r>
          </a:p>
          <a:p>
            <a:r>
              <a:rPr lang="en-US" sz="2000" i="0" dirty="0">
                <a:solidFill>
                  <a:srgbClr val="000000"/>
                </a:solidFill>
                <a:effectLst/>
                <a:latin typeface="Arial" panose="020B0604020202020204" pitchFamily="34" charset="0"/>
                <a:cs typeface="Arial" panose="020B0604020202020204" pitchFamily="34" charset="0"/>
              </a:rPr>
              <a:t>Checked</a:t>
            </a:r>
            <a:r>
              <a:rPr lang="en-IN" sz="2000" i="0" dirty="0">
                <a:solidFill>
                  <a:srgbClr val="000000"/>
                </a:solidFill>
                <a:effectLst/>
                <a:latin typeface="Arial" panose="020B0604020202020204" pitchFamily="34" charset="0"/>
                <a:cs typeface="Arial" panose="020B0604020202020204" pitchFamily="34" charset="0"/>
              </a:rPr>
              <a:t> All Column Name </a:t>
            </a:r>
          </a:p>
          <a:p>
            <a:r>
              <a:rPr lang="en-US" sz="2000" i="0" dirty="0">
                <a:solidFill>
                  <a:srgbClr val="000000"/>
                </a:solidFill>
                <a:effectLst/>
                <a:latin typeface="Arial" panose="020B0604020202020204" pitchFamily="34" charset="0"/>
                <a:cs typeface="Arial" panose="020B0604020202020204" pitchFamily="34" charset="0"/>
              </a:rPr>
              <a:t>Checked Data Type of All Data </a:t>
            </a:r>
          </a:p>
          <a:p>
            <a:r>
              <a:rPr lang="en-US" sz="2000" i="0" dirty="0">
                <a:solidFill>
                  <a:srgbClr val="000000"/>
                </a:solidFill>
                <a:effectLst/>
                <a:latin typeface="Arial" panose="020B0604020202020204" pitchFamily="34" charset="0"/>
                <a:cs typeface="Arial" panose="020B0604020202020204" pitchFamily="34" charset="0"/>
              </a:rPr>
              <a:t>Checked</a:t>
            </a:r>
            <a:r>
              <a:rPr lang="en-IN" sz="2000" i="0" dirty="0">
                <a:solidFill>
                  <a:srgbClr val="000000"/>
                </a:solidFill>
                <a:effectLst/>
                <a:latin typeface="Arial" panose="020B0604020202020204" pitchFamily="34" charset="0"/>
                <a:cs typeface="Arial" panose="020B0604020202020204" pitchFamily="34" charset="0"/>
              </a:rPr>
              <a:t> for Null Values</a:t>
            </a:r>
            <a:r>
              <a:rPr lang="en-US" sz="2000" i="0" dirty="0">
                <a:solidFill>
                  <a:srgbClr val="000000"/>
                </a:solidFill>
                <a:effectLst/>
                <a:latin typeface="Arial" panose="020B0604020202020204" pitchFamily="34" charset="0"/>
                <a:cs typeface="Arial" panose="020B0604020202020204" pitchFamily="34" charset="0"/>
              </a:rPr>
              <a:t> of both dataset</a:t>
            </a:r>
          </a:p>
          <a:p>
            <a:r>
              <a:rPr lang="en-US" sz="2000" i="0" dirty="0">
                <a:solidFill>
                  <a:srgbClr val="000000"/>
                </a:solidFill>
                <a:effectLst/>
                <a:latin typeface="Arial" panose="020B0604020202020204" pitchFamily="34" charset="0"/>
                <a:cs typeface="Arial" panose="020B0604020202020204" pitchFamily="34" charset="0"/>
              </a:rPr>
              <a:t>Checked total number of unique value</a:t>
            </a:r>
            <a:endParaRPr lang="en-IN" sz="2000" i="0" dirty="0">
              <a:solidFill>
                <a:srgbClr val="000000"/>
              </a:solidFill>
              <a:effectLst/>
              <a:latin typeface="Arial" panose="020B0604020202020204" pitchFamily="34" charset="0"/>
              <a:cs typeface="Arial" panose="020B0604020202020204" pitchFamily="34" charset="0"/>
            </a:endParaRPr>
          </a:p>
          <a:p>
            <a:r>
              <a:rPr lang="en-IN" sz="2000" i="0" dirty="0">
                <a:solidFill>
                  <a:srgbClr val="000000"/>
                </a:solidFill>
                <a:effectLst/>
                <a:latin typeface="Arial" panose="020B0604020202020204" pitchFamily="34" charset="0"/>
                <a:cs typeface="Arial" panose="020B0604020202020204" pitchFamily="34" charset="0"/>
              </a:rPr>
              <a:t>Checked Information about Data</a:t>
            </a:r>
            <a:r>
              <a:rPr lang="en-US" sz="2000" i="0" dirty="0">
                <a:solidFill>
                  <a:srgbClr val="000000"/>
                </a:solidFill>
                <a:effectLst/>
                <a:latin typeface="Arial" panose="020B0604020202020204" pitchFamily="34" charset="0"/>
                <a:cs typeface="Arial" panose="020B0604020202020204" pitchFamily="34" charset="0"/>
              </a:rPr>
              <a:t> </a:t>
            </a:r>
          </a:p>
          <a:p>
            <a:r>
              <a:rPr lang="en-US" sz="2000" dirty="0">
                <a:solidFill>
                  <a:srgbClr val="000000"/>
                </a:solidFill>
                <a:latin typeface="Arial" panose="020B0604020202020204" pitchFamily="34" charset="0"/>
                <a:cs typeface="Arial" panose="020B0604020202020204" pitchFamily="34" charset="0"/>
              </a:rPr>
              <a:t>Dropped irrelevant features</a:t>
            </a:r>
          </a:p>
          <a:p>
            <a:r>
              <a:rPr lang="en-US" sz="2000" dirty="0">
                <a:solidFill>
                  <a:srgbClr val="000000"/>
                </a:solidFill>
                <a:latin typeface="Arial" panose="020B0604020202020204" pitchFamily="34" charset="0"/>
                <a:cs typeface="Arial" panose="020B0604020202020204" pitchFamily="34" charset="0"/>
              </a:rPr>
              <a:t>Handled NULL values</a:t>
            </a:r>
          </a:p>
          <a:p>
            <a:r>
              <a:rPr lang="en-US" sz="2000" dirty="0">
                <a:solidFill>
                  <a:srgbClr val="000000"/>
                </a:solidFill>
                <a:latin typeface="Arial" panose="020B0604020202020204" pitchFamily="34" charset="0"/>
                <a:cs typeface="Arial" panose="020B0604020202020204" pitchFamily="34" charset="0"/>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Picture 5">
            <a:extLst>
              <a:ext uri="{FF2B5EF4-FFF2-40B4-BE49-F238E27FC236}">
                <a16:creationId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 name="Picture 2">
            <a:extLst>
              <a:ext uri="{FF2B5EF4-FFF2-40B4-BE49-F238E27FC236}">
                <a16:creationId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4590</TotalTime>
  <Words>764</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Arial</vt:lpstr>
      <vt:lpstr>Arial Black</vt:lpstr>
      <vt:lpstr>Calibri</vt:lpstr>
      <vt:lpstr>Georgia</vt:lpstr>
      <vt:lpstr>Helvetica Neue</vt:lpstr>
      <vt:lpstr>Symbol</vt:lpstr>
      <vt:lpstr>Trebuchet MS</vt:lpstr>
      <vt:lpstr>Wingdings</vt:lpstr>
      <vt:lpstr>Wingdings 3</vt:lpstr>
      <vt:lpstr>Facet</vt:lpstr>
      <vt:lpstr>PowerPoint Presentation</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Abhishek_R@wistron.com</cp:lastModifiedBy>
  <cp:revision>254</cp:revision>
  <dcterms:created xsi:type="dcterms:W3CDTF">2022-08-31T15:26:21Z</dcterms:created>
  <dcterms:modified xsi:type="dcterms:W3CDTF">2022-12-23T11:44:54Z</dcterms:modified>
</cp:coreProperties>
</file>