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4"/>
  </p:sldMasterIdLst>
  <p:notesMasterIdLst>
    <p:notesMasterId r:id="rId38"/>
  </p:notesMasterIdLst>
  <p:handoutMasterIdLst>
    <p:handoutMasterId r:id="rId39"/>
  </p:handoutMasterIdLst>
  <p:sldIdLst>
    <p:sldId id="307" r:id="rId5"/>
    <p:sldId id="308" r:id="rId6"/>
    <p:sldId id="258" r:id="rId7"/>
    <p:sldId id="259" r:id="rId8"/>
    <p:sldId id="260" r:id="rId9"/>
    <p:sldId id="261" r:id="rId10"/>
    <p:sldId id="337" r:id="rId11"/>
    <p:sldId id="288" r:id="rId12"/>
    <p:sldId id="291" r:id="rId13"/>
    <p:sldId id="289" r:id="rId14"/>
    <p:sldId id="290" r:id="rId15"/>
    <p:sldId id="293" r:id="rId16"/>
    <p:sldId id="262" r:id="rId17"/>
    <p:sldId id="338" r:id="rId18"/>
    <p:sldId id="264" r:id="rId19"/>
    <p:sldId id="266" r:id="rId20"/>
    <p:sldId id="265" r:id="rId21"/>
    <p:sldId id="267" r:id="rId22"/>
    <p:sldId id="339" r:id="rId23"/>
    <p:sldId id="341" r:id="rId24"/>
    <p:sldId id="342" r:id="rId25"/>
    <p:sldId id="343" r:id="rId26"/>
    <p:sldId id="344" r:id="rId27"/>
    <p:sldId id="278" r:id="rId28"/>
    <p:sldId id="286" r:id="rId29"/>
    <p:sldId id="279" r:id="rId30"/>
    <p:sldId id="280" r:id="rId31"/>
    <p:sldId id="281" r:id="rId32"/>
    <p:sldId id="345" r:id="rId33"/>
    <p:sldId id="346" r:id="rId34"/>
    <p:sldId id="347" r:id="rId35"/>
    <p:sldId id="285" r:id="rId36"/>
    <p:sldId id="284" r:id="rId3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9" autoAdjust="0"/>
  </p:normalViewPr>
  <p:slideViewPr>
    <p:cSldViewPr>
      <p:cViewPr varScale="1">
        <p:scale>
          <a:sx n="70" d="100"/>
          <a:sy n="70" d="100"/>
        </p:scale>
        <p:origin x="660" y="60"/>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10/4/2022</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dirty="0"/>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10/4/2022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dirty="0"/>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853617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54728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3682206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941783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60171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256854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65998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1138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8301" y="0"/>
            <a:ext cx="6102032"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dirty="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3831" y="3074530"/>
            <a:ext cx="4420704" cy="2588637"/>
          </a:xfrm>
        </p:spPr>
        <p:txBody>
          <a:bodyPr lIns="0">
            <a:normAutofit/>
          </a:bodyPr>
          <a:lstStyle>
            <a:lvl1pPr marL="179946" indent="-179946">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3831" y="1032746"/>
            <a:ext cx="5054766" cy="782638"/>
          </a:xfrm>
        </p:spPr>
        <p:txBody>
          <a:bodyPr>
            <a:normAutofit/>
          </a:bodyPr>
          <a:lstStyle>
            <a:lvl1pPr algn="l">
              <a:defRPr sz="3999"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3831" y="2225393"/>
            <a:ext cx="4420704" cy="749047"/>
          </a:xfrm>
        </p:spPr>
        <p:txBody>
          <a:bodyPr>
            <a:normAutofit/>
          </a:bodyPr>
          <a:lstStyle>
            <a:lvl1pPr marL="0" indent="0" algn="l">
              <a:buNone/>
              <a:defRPr sz="2199">
                <a:solidFill>
                  <a:schemeClr val="tx2"/>
                </a:solidFill>
              </a:defRPr>
            </a:lvl1pPr>
            <a:lvl2pPr>
              <a:defRPr sz="1799"/>
            </a:lvl2pPr>
            <a:lvl3pPr>
              <a:defRPr sz="1799"/>
            </a:lvl3pPr>
            <a:lvl4pPr>
              <a:defRPr sz="1799"/>
            </a:lvl4pPr>
            <a:lvl5pPr>
              <a:defRPr sz="1799"/>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89689" y="6103003"/>
            <a:ext cx="910563"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sz="1799"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1" y="1947672"/>
            <a:ext cx="5272627"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sz="1799" dirty="0"/>
          </a:p>
        </p:txBody>
      </p:sp>
    </p:spTree>
    <p:extLst>
      <p:ext uri="{BB962C8B-B14F-4D97-AF65-F5344CB8AC3E}">
        <p14:creationId xmlns:p14="http://schemas.microsoft.com/office/powerpoint/2010/main" val="32254592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7281"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dirty="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79414" y="3090573"/>
            <a:ext cx="4420705" cy="2588637"/>
          </a:xfrm>
        </p:spPr>
        <p:txBody>
          <a:bodyPr lIns="0">
            <a:normAutofit/>
          </a:bodyPr>
          <a:lstStyle>
            <a:lvl1pPr marL="179946" indent="-179946">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79415" y="1046140"/>
            <a:ext cx="5054766" cy="782638"/>
          </a:xfrm>
        </p:spPr>
        <p:txBody>
          <a:bodyPr>
            <a:normAutofit/>
          </a:bodyPr>
          <a:lstStyle>
            <a:lvl1pPr algn="l">
              <a:defRPr sz="3999"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79414" y="2241516"/>
            <a:ext cx="4420704" cy="749047"/>
          </a:xfrm>
        </p:spPr>
        <p:txBody>
          <a:bodyPr>
            <a:normAutofit/>
          </a:bodyPr>
          <a:lstStyle>
            <a:lvl1pPr marL="0" indent="0" algn="l">
              <a:buNone/>
              <a:defRPr sz="2199">
                <a:solidFill>
                  <a:schemeClr val="tx2"/>
                </a:solidFill>
              </a:defRPr>
            </a:lvl1pPr>
            <a:lvl2pPr>
              <a:defRPr sz="1799"/>
            </a:lvl2pPr>
            <a:lvl3pPr>
              <a:defRPr sz="1799"/>
            </a:lvl3pPr>
            <a:lvl4pPr>
              <a:defRPr sz="1799"/>
            </a:lvl4pPr>
            <a:lvl5pPr>
              <a:defRPr sz="1799"/>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79102" y="1947672"/>
            <a:ext cx="5218641"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sz="1799"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89689" y="6103003"/>
            <a:ext cx="910563"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sz="1799" dirty="0"/>
          </a:p>
        </p:txBody>
      </p:sp>
    </p:spTree>
    <p:extLst>
      <p:ext uri="{BB962C8B-B14F-4D97-AF65-F5344CB8AC3E}">
        <p14:creationId xmlns:p14="http://schemas.microsoft.com/office/powerpoint/2010/main" val="156885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095238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78443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20350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905165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65160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11409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smtClean="0"/>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421991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992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366134321"/>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 id="2147483841"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6611" y="20472"/>
            <a:ext cx="8605932" cy="3841376"/>
          </a:xfrm>
        </p:spPr>
        <p:txBody>
          <a:bodyPr/>
          <a:lstStyle/>
          <a:p>
            <a:pPr algn="ctr"/>
            <a:r>
              <a:rPr lang="en-US" sz="7200" b="1" i="1" dirty="0" smtClean="0">
                <a:effectLst>
                  <a:outerShdw blurRad="38100" dist="38100" dir="2700000" algn="tl">
                    <a:srgbClr val="000000">
                      <a:alpha val="43137"/>
                    </a:srgbClr>
                  </a:outerShdw>
                </a:effectLst>
              </a:rPr>
              <a:t>Housing Price Prediction Project</a:t>
            </a:r>
            <a:endParaRPr lang="en-US" sz="7200" b="1" i="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0" y="5257800"/>
            <a:ext cx="9365074" cy="1021977"/>
          </a:xfrm>
        </p:spPr>
        <p:txBody>
          <a:bodyPr>
            <a:noAutofit/>
          </a:bodyPr>
          <a:lstStyle/>
          <a:p>
            <a:r>
              <a:rPr lang="en-US" sz="2800" b="1" dirty="0" smtClean="0">
                <a:solidFill>
                  <a:schemeClr val="tx1"/>
                </a:solidFill>
                <a:effectLst>
                  <a:outerShdw blurRad="38100" dist="38100" dir="2700000" algn="tl">
                    <a:srgbClr val="000000">
                      <a:alpha val="43137"/>
                    </a:srgbClr>
                  </a:outerShdw>
                </a:effectLst>
              </a:rPr>
              <a:t>Drafted</a:t>
            </a:r>
            <a:r>
              <a:rPr lang="en-US" sz="2800" b="1" dirty="0" smtClean="0">
                <a:solidFill>
                  <a:schemeClr val="tx1"/>
                </a:solidFill>
                <a:effectLst>
                  <a:outerShdw blurRad="38100" dist="38100" dir="2700000" algn="tl">
                    <a:srgbClr val="000000">
                      <a:alpha val="43137"/>
                    </a:srgbClr>
                  </a:outerShdw>
                </a:effectLst>
              </a:rPr>
              <a:t> by:</a:t>
            </a:r>
          </a:p>
          <a:p>
            <a:r>
              <a:rPr lang="en-US" sz="2800" b="1" dirty="0" smtClean="0">
                <a:solidFill>
                  <a:schemeClr val="tx1"/>
                </a:solidFill>
                <a:effectLst>
                  <a:outerShdw blurRad="38100" dist="38100" dir="2700000" algn="tl">
                    <a:srgbClr val="000000">
                      <a:alpha val="43137"/>
                    </a:srgbClr>
                  </a:outerShdw>
                </a:effectLst>
              </a:rPr>
              <a:t>Abhishek Ranjan</a:t>
            </a:r>
            <a:endParaRPr lang="en-US" sz="2800"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2175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29B1-5F73-40AC-A65D-D93A43ECAF78}"/>
              </a:ext>
            </a:extLst>
          </p:cNvPr>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Target Variable (Sale Price Distribution)</a:t>
            </a:r>
            <a:endParaRPr lang="en-IN" dirty="0">
              <a:solidFill>
                <a:srgbClr val="00206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E14AC4F-0FD1-4109-B7E3-5B8DA19584E9}"/>
              </a:ext>
            </a:extLst>
          </p:cNvPr>
          <p:cNvPicPr>
            <a:picLocks noGrp="1" noChangeAspect="1"/>
          </p:cNvPicPr>
          <p:nvPr>
            <p:ph idx="1"/>
          </p:nvPr>
        </p:nvPicPr>
        <p:blipFill>
          <a:blip r:embed="rId2"/>
          <a:stretch>
            <a:fillRect/>
          </a:stretch>
        </p:blipFill>
        <p:spPr>
          <a:xfrm>
            <a:off x="1621572" y="1676400"/>
            <a:ext cx="6705600" cy="4557203"/>
          </a:xfrm>
          <a:ln>
            <a:solidFill>
              <a:srgbClr val="002060"/>
            </a:solidFill>
          </a:ln>
        </p:spPr>
      </p:pic>
    </p:spTree>
    <p:extLst>
      <p:ext uri="{BB962C8B-B14F-4D97-AF65-F5344CB8AC3E}">
        <p14:creationId xmlns:p14="http://schemas.microsoft.com/office/powerpoint/2010/main" val="363376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5A505-AF97-40D0-B6B7-A08295068196}"/>
              </a:ext>
            </a:extLst>
          </p:cNvPr>
          <p:cNvSpPr>
            <a:spLocks noGrp="1"/>
          </p:cNvSpPr>
          <p:nvPr>
            <p:ph type="title"/>
          </p:nvPr>
        </p:nvSpPr>
        <p:spPr>
          <a:xfrm>
            <a:off x="455612" y="609600"/>
            <a:ext cx="9906000" cy="1320800"/>
          </a:xfrm>
        </p:spPr>
        <p:txBody>
          <a:bodyPr>
            <a:normAutofit/>
          </a:bodyPr>
          <a:lstStyle/>
          <a:p>
            <a:r>
              <a:rPr lang="en-US" sz="3999" dirty="0">
                <a:solidFill>
                  <a:srgbClr val="002060"/>
                </a:solidFill>
                <a:latin typeface="Times New Roman" panose="02020603050405020304" pitchFamily="18" charset="0"/>
                <a:cs typeface="Times New Roman" panose="02020603050405020304" pitchFamily="18" charset="0"/>
              </a:rPr>
              <a:t>Cat plot Distribution for </a:t>
            </a:r>
            <a:r>
              <a:rPr lang="en-US" sz="3999" dirty="0" smtClean="0">
                <a:solidFill>
                  <a:srgbClr val="002060"/>
                </a:solidFill>
                <a:latin typeface="Times New Roman" panose="02020603050405020304" pitchFamily="18" charset="0"/>
                <a:cs typeface="Times New Roman" panose="02020603050405020304" pitchFamily="18" charset="0"/>
              </a:rPr>
              <a:t>Overall </a:t>
            </a:r>
            <a:r>
              <a:rPr lang="en-US" sz="3999" dirty="0">
                <a:solidFill>
                  <a:srgbClr val="002060"/>
                </a:solidFill>
                <a:latin typeface="Times New Roman" panose="02020603050405020304" pitchFamily="18" charset="0"/>
                <a:cs typeface="Times New Roman" panose="02020603050405020304" pitchFamily="18" charset="0"/>
              </a:rPr>
              <a:t>Qualification </a:t>
            </a:r>
            <a:r>
              <a:rPr lang="en-US" sz="3999" i="1" dirty="0">
                <a:solidFill>
                  <a:srgbClr val="002060"/>
                </a:solidFill>
                <a:latin typeface="Times New Roman" panose="02020603050405020304" pitchFamily="18" charset="0"/>
                <a:cs typeface="Times New Roman" panose="02020603050405020304" pitchFamily="18" charset="0"/>
              </a:rPr>
              <a:t>vs</a:t>
            </a:r>
            <a:r>
              <a:rPr lang="en-US" sz="3999" dirty="0">
                <a:solidFill>
                  <a:srgbClr val="002060"/>
                </a:solidFill>
                <a:latin typeface="Times New Roman" panose="02020603050405020304" pitchFamily="18" charset="0"/>
                <a:cs typeface="Times New Roman" panose="02020603050405020304" pitchFamily="18" charset="0"/>
              </a:rPr>
              <a:t> Sale </a:t>
            </a:r>
            <a:r>
              <a:rPr lang="en-US" sz="3999" dirty="0" smtClean="0">
                <a:solidFill>
                  <a:srgbClr val="002060"/>
                </a:solidFill>
                <a:latin typeface="Times New Roman" panose="02020603050405020304" pitchFamily="18" charset="0"/>
                <a:cs typeface="Times New Roman" panose="02020603050405020304" pitchFamily="18" charset="0"/>
              </a:rPr>
              <a:t>Price (</a:t>
            </a:r>
            <a:r>
              <a:rPr lang="en-US" sz="3999" dirty="0">
                <a:solidFill>
                  <a:srgbClr val="002060"/>
                </a:solidFill>
                <a:latin typeface="Times New Roman" panose="02020603050405020304" pitchFamily="18" charset="0"/>
                <a:cs typeface="Times New Roman" panose="02020603050405020304" pitchFamily="18" charset="0"/>
              </a:rPr>
              <a:t>Target Variable)</a:t>
            </a:r>
            <a:endParaRPr lang="en-IN" sz="3999" dirty="0">
              <a:solidFill>
                <a:srgbClr val="00206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4F8135F-A6B4-4DB3-BA0F-AE59CFE7A5F3}"/>
              </a:ext>
            </a:extLst>
          </p:cNvPr>
          <p:cNvPicPr>
            <a:picLocks noGrp="1" noChangeAspect="1"/>
          </p:cNvPicPr>
          <p:nvPr>
            <p:ph idx="1"/>
          </p:nvPr>
        </p:nvPicPr>
        <p:blipFill>
          <a:blip r:embed="rId2"/>
          <a:stretch>
            <a:fillRect/>
          </a:stretch>
        </p:blipFill>
        <p:spPr>
          <a:xfrm>
            <a:off x="1674812" y="2133600"/>
            <a:ext cx="6248400" cy="4058888"/>
          </a:xfrm>
          <a:ln>
            <a:solidFill>
              <a:srgbClr val="002060"/>
            </a:solidFill>
          </a:ln>
        </p:spPr>
      </p:pic>
    </p:spTree>
    <p:extLst>
      <p:ext uri="{BB962C8B-B14F-4D97-AF65-F5344CB8AC3E}">
        <p14:creationId xmlns:p14="http://schemas.microsoft.com/office/powerpoint/2010/main" val="344324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05DA-7397-405B-9211-7849926CED98}"/>
              </a:ext>
            </a:extLst>
          </p:cNvPr>
          <p:cNvSpPr>
            <a:spLocks noGrp="1"/>
          </p:cNvSpPr>
          <p:nvPr>
            <p:ph type="ctrTitle"/>
          </p:nvPr>
        </p:nvSpPr>
        <p:spPr>
          <a:xfrm>
            <a:off x="1293812" y="1447800"/>
            <a:ext cx="7764913" cy="1646302"/>
          </a:xfrm>
        </p:spPr>
        <p:txBody>
          <a:bodyPr>
            <a:normAutofit/>
          </a:bodyPr>
          <a:lstStyle/>
          <a:p>
            <a:pPr algn="l"/>
            <a:r>
              <a:rPr lang="en-US" sz="5400" dirty="0">
                <a:solidFill>
                  <a:srgbClr val="002060"/>
                </a:solidFill>
                <a:latin typeface="Times New Roman" panose="02020603050405020304" pitchFamily="18" charset="0"/>
                <a:cs typeface="Times New Roman" panose="02020603050405020304" pitchFamily="18" charset="0"/>
              </a:rPr>
              <a:t>Column Dropped</a:t>
            </a:r>
            <a:endParaRPr lang="en-IN" sz="5400" dirty="0">
              <a:solidFill>
                <a:srgbClr val="00206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9A7EDC3-D77B-4ADD-8C1A-0856B0E2EACE}"/>
              </a:ext>
            </a:extLst>
          </p:cNvPr>
          <p:cNvSpPr>
            <a:spLocks noGrp="1"/>
          </p:cNvSpPr>
          <p:nvPr>
            <p:ph type="subTitle" idx="1"/>
          </p:nvPr>
        </p:nvSpPr>
        <p:spPr>
          <a:xfrm>
            <a:off x="1293812" y="3657600"/>
            <a:ext cx="7764913" cy="1096899"/>
          </a:xfrm>
        </p:spPr>
        <p:txBody>
          <a:bodyPr>
            <a:normAutofit/>
          </a:bodyPr>
          <a:lstStyle/>
          <a:p>
            <a:pPr algn="l"/>
            <a:r>
              <a:rPr lang="en-US" sz="2000" dirty="0">
                <a:solidFill>
                  <a:srgbClr val="002060"/>
                </a:solidFill>
              </a:rPr>
              <a:t>The columns that are going to be drop are Utilities. They are strings , cannot be categorized and don’t contribute much to the outcome.</a:t>
            </a:r>
            <a:endParaRPr lang="en-IN" sz="2000" dirty="0">
              <a:solidFill>
                <a:srgbClr val="002060"/>
              </a:solidFill>
            </a:endParaRPr>
          </a:p>
        </p:txBody>
      </p:sp>
    </p:spTree>
    <p:extLst>
      <p:ext uri="{BB962C8B-B14F-4D97-AF65-F5344CB8AC3E}">
        <p14:creationId xmlns:p14="http://schemas.microsoft.com/office/powerpoint/2010/main" val="34834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B71E-A581-47E4-8771-77D96EC3415A}"/>
              </a:ext>
            </a:extLst>
          </p:cNvPr>
          <p:cNvSpPr>
            <a:spLocks noGrp="1"/>
          </p:cNvSpPr>
          <p:nvPr>
            <p:ph type="title"/>
          </p:nvPr>
        </p:nvSpPr>
        <p:spPr/>
        <p:txBody>
          <a:bodyPr anchor="t">
            <a:noAutofit/>
          </a:bodyPr>
          <a:lstStyle/>
          <a:p>
            <a:r>
              <a:rPr lang="en-IN" sz="6000" b="1"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Data Pre-processing</a:t>
            </a:r>
            <a:endParaRPr lang="en-IN" sz="6000" dirty="0">
              <a:solidFill>
                <a:srgbClr val="002060"/>
              </a:solidFill>
            </a:endParaRPr>
          </a:p>
        </p:txBody>
      </p:sp>
      <p:pic>
        <p:nvPicPr>
          <p:cNvPr id="4" name="Content Placeholder 3">
            <a:extLst>
              <a:ext uri="{FF2B5EF4-FFF2-40B4-BE49-F238E27FC236}">
                <a16:creationId xmlns:a16="http://schemas.microsoft.com/office/drawing/2014/main" id="{24C7D4CE-0AD2-433A-ABE8-9DC092FC4718}"/>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455612" y="2209800"/>
            <a:ext cx="8915400" cy="3200400"/>
          </a:xfrm>
          <a:prstGeom prst="rect">
            <a:avLst/>
          </a:prstGeom>
          <a:noFill/>
          <a:ln>
            <a:solidFill>
              <a:srgbClr val="002060"/>
            </a:solidFill>
          </a:ln>
        </p:spPr>
      </p:pic>
    </p:spTree>
    <p:extLst>
      <p:ext uri="{BB962C8B-B14F-4D97-AF65-F5344CB8AC3E}">
        <p14:creationId xmlns:p14="http://schemas.microsoft.com/office/powerpoint/2010/main" val="256567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212-C7CF-49DE-8A4A-5DEAB2E3A4A8}"/>
              </a:ext>
            </a:extLst>
          </p:cNvPr>
          <p:cNvSpPr>
            <a:spLocks noGrp="1"/>
          </p:cNvSpPr>
          <p:nvPr>
            <p:ph type="title"/>
          </p:nvPr>
        </p:nvSpPr>
        <p:spPr>
          <a:xfrm>
            <a:off x="511656" y="304800"/>
            <a:ext cx="8594429" cy="1320800"/>
          </a:xfrm>
        </p:spPr>
        <p:txBody>
          <a:bodyPr>
            <a:normAutofit/>
          </a:bodyPr>
          <a:lstStyle/>
          <a:p>
            <a:r>
              <a:rPr lang="en-IN" sz="6000" b="1" dirty="0" smtClean="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Data Cleaning</a:t>
            </a:r>
            <a:endParaRPr lang="en-IN" sz="6000" dirty="0">
              <a:solidFill>
                <a:srgbClr val="002060"/>
              </a:solidFill>
            </a:endParaRPr>
          </a:p>
        </p:txBody>
      </p:sp>
      <p:sp>
        <p:nvSpPr>
          <p:cNvPr id="3" name="Content Placeholder 2">
            <a:extLst>
              <a:ext uri="{FF2B5EF4-FFF2-40B4-BE49-F238E27FC236}">
                <a16:creationId xmlns:a16="http://schemas.microsoft.com/office/drawing/2014/main" id="{7E3B385F-1046-46EC-8E23-6C4D48F6A57E}"/>
              </a:ext>
            </a:extLst>
          </p:cNvPr>
          <p:cNvSpPr>
            <a:spLocks noGrp="1"/>
          </p:cNvSpPr>
          <p:nvPr>
            <p:ph idx="1"/>
          </p:nvPr>
        </p:nvSpPr>
        <p:spPr>
          <a:xfrm>
            <a:off x="527128" y="1447800"/>
            <a:ext cx="8594429" cy="3880773"/>
          </a:xfrm>
        </p:spPr>
        <p:txBody>
          <a:bodyPr>
            <a:normAutofit/>
          </a:bodyPr>
          <a:lstStyle/>
          <a:p>
            <a:r>
              <a:rPr lang="en-IN"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Dealing with Missing Values:</a:t>
            </a:r>
          </a:p>
          <a:p>
            <a:r>
              <a:rPr lang="en-IN"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Filling the missing values using fillna method.</a:t>
            </a:r>
          </a:p>
          <a:p>
            <a:r>
              <a:rPr lang="en-IN"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Check if there is any remaining missing value in our dataset</a:t>
            </a:r>
          </a:p>
          <a:p>
            <a:pPr marL="0" indent="0">
              <a:buNone/>
            </a:pPr>
            <a:r>
              <a:rPr lang="en-IN"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To show graphical representation of null using heatmap for entire dataset:</a:t>
            </a:r>
          </a:p>
          <a:p>
            <a:endParaRPr lang="en-IN" sz="2000" dirty="0">
              <a:solidFill>
                <a:srgbClr val="002060"/>
              </a:solidFill>
            </a:endParaRPr>
          </a:p>
        </p:txBody>
      </p:sp>
      <p:pic>
        <p:nvPicPr>
          <p:cNvPr id="4" name="Picture 3">
            <a:extLst>
              <a:ext uri="{FF2B5EF4-FFF2-40B4-BE49-F238E27FC236}">
                <a16:creationId xmlns:a16="http://schemas.microsoft.com/office/drawing/2014/main" id="{E8FBFA19-25C1-4212-8C7D-05CC174AF15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6212" y="3352928"/>
            <a:ext cx="6324600" cy="2819271"/>
          </a:xfrm>
          <a:prstGeom prst="rect">
            <a:avLst/>
          </a:prstGeom>
          <a:noFill/>
          <a:ln>
            <a:solidFill>
              <a:srgbClr val="002060"/>
            </a:solidFill>
          </a:ln>
        </p:spPr>
      </p:pic>
    </p:spTree>
    <p:extLst>
      <p:ext uri="{BB962C8B-B14F-4D97-AF65-F5344CB8AC3E}">
        <p14:creationId xmlns:p14="http://schemas.microsoft.com/office/powerpoint/2010/main" val="26425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7F65-221E-4822-8E5E-5DD78822D00B}"/>
              </a:ext>
            </a:extLst>
          </p:cNvPr>
          <p:cNvSpPr>
            <a:spLocks noGrp="1"/>
          </p:cNvSpPr>
          <p:nvPr>
            <p:ph type="title"/>
          </p:nvPr>
        </p:nvSpPr>
        <p:spPr>
          <a:xfrm>
            <a:off x="303212" y="265728"/>
            <a:ext cx="8999525" cy="1574808"/>
          </a:xfrm>
        </p:spPr>
        <p:txBody>
          <a:bodyPr anchor="t">
            <a:noAutofit/>
          </a:bodyPr>
          <a:lstStyle/>
          <a:p>
            <a:r>
              <a:rPr lang="en-IN" sz="6000" b="1" dirty="0" smtClean="0">
                <a:solidFill>
                  <a:srgbClr val="002060"/>
                </a:solidFill>
                <a:effectLst/>
                <a:latin typeface="Times New Roman" panose="02020603050405020304" pitchFamily="18" charset="0"/>
                <a:ea typeface="Times New Roman" panose="02020603050405020304" pitchFamily="18" charset="0"/>
              </a:rPr>
              <a:t>Encoding </a:t>
            </a:r>
            <a:r>
              <a:rPr lang="en-IN" sz="6000" b="1" dirty="0">
                <a:solidFill>
                  <a:srgbClr val="002060"/>
                </a:solidFill>
                <a:effectLst/>
                <a:latin typeface="Times New Roman" panose="02020603050405020304" pitchFamily="18" charset="0"/>
                <a:ea typeface="Times New Roman" panose="02020603050405020304" pitchFamily="18" charset="0"/>
              </a:rPr>
              <a:t>of Data Frame</a:t>
            </a:r>
            <a:r>
              <a:rPr lang="en-IN" sz="6000" b="1" dirty="0" smtClean="0">
                <a:solidFill>
                  <a:srgbClr val="002060"/>
                </a:solidFill>
                <a:effectLst/>
                <a:latin typeface="Times New Roman" panose="02020603050405020304" pitchFamily="18" charset="0"/>
                <a:ea typeface="Times New Roman" panose="02020603050405020304" pitchFamily="18" charset="0"/>
              </a:rPr>
              <a:t>:</a:t>
            </a:r>
            <a:endParaRPr lang="en-IN" sz="6000" dirty="0">
              <a:solidFill>
                <a:srgbClr val="002060"/>
              </a:solidFill>
            </a:endParaRPr>
          </a:p>
        </p:txBody>
      </p:sp>
      <p:sp>
        <p:nvSpPr>
          <p:cNvPr id="3" name="Content Placeholder 2">
            <a:extLst>
              <a:ext uri="{FF2B5EF4-FFF2-40B4-BE49-F238E27FC236}">
                <a16:creationId xmlns:a16="http://schemas.microsoft.com/office/drawing/2014/main" id="{30B9FF7C-FD67-4F35-9855-FD0CA3AD1EAB}"/>
              </a:ext>
            </a:extLst>
          </p:cNvPr>
          <p:cNvSpPr>
            <a:spLocks noGrp="1"/>
          </p:cNvSpPr>
          <p:nvPr>
            <p:ph type="body" sz="half" idx="2"/>
          </p:nvPr>
        </p:nvSpPr>
        <p:spPr>
          <a:xfrm>
            <a:off x="6536663" y="1600200"/>
            <a:ext cx="3062950" cy="4738068"/>
          </a:xfrm>
        </p:spPr>
        <p:txBody>
          <a:bodyPr anchor="ctr">
            <a:normAutofit/>
          </a:bodyPr>
          <a:lstStyle/>
          <a:p>
            <a:r>
              <a:rPr lang="en-IN" sz="2000" dirty="0">
                <a:solidFill>
                  <a:srgbClr val="002060"/>
                </a:solidFill>
                <a:latin typeface="Times New Roman" panose="02020603050405020304" pitchFamily="18" charset="0"/>
                <a:ea typeface="Times New Roman" panose="02020603050405020304" pitchFamily="18" charset="0"/>
              </a:rPr>
              <a:t>Since the dataset has a lot string values. We will use the ordinal encoding techniques to convert the string data to numerical one</a:t>
            </a:r>
            <a:r>
              <a:rPr lang="en-IN" sz="2000" dirty="0" smtClean="0">
                <a:solidFill>
                  <a:srgbClr val="002060"/>
                </a:solidFill>
                <a:latin typeface="Times New Roman" panose="02020603050405020304" pitchFamily="18" charset="0"/>
                <a:ea typeface="Times New Roman" panose="02020603050405020304" pitchFamily="18" charset="0"/>
              </a:rPr>
              <a:t>.</a:t>
            </a:r>
          </a:p>
          <a:p>
            <a:endParaRPr lang="en-IN" sz="2000" dirty="0">
              <a:solidFill>
                <a:srgbClr val="002060"/>
              </a:solidFill>
              <a:latin typeface="Times New Roman" panose="02020603050405020304" pitchFamily="18" charset="0"/>
              <a:ea typeface="Times New Roman" panose="02020603050405020304" pitchFamily="18" charset="0"/>
            </a:endParaRPr>
          </a:p>
          <a:p>
            <a:endParaRPr lang="en-IN" sz="2000" dirty="0" smtClean="0">
              <a:solidFill>
                <a:srgbClr val="002060"/>
              </a:solidFill>
              <a:latin typeface="Times New Roman" panose="02020603050405020304" pitchFamily="18" charset="0"/>
              <a:ea typeface="Times New Roman" panose="02020603050405020304" pitchFamily="18" charset="0"/>
            </a:endParaRPr>
          </a:p>
          <a:p>
            <a:endParaRPr lang="en-IN" sz="2000" dirty="0">
              <a:solidFill>
                <a:srgbClr val="002060"/>
              </a:solidFill>
              <a:latin typeface="Times New Roman" panose="02020603050405020304" pitchFamily="18" charset="0"/>
              <a:ea typeface="Times New Roman" panose="02020603050405020304" pitchFamily="18" charset="0"/>
            </a:endParaRPr>
          </a:p>
          <a:p>
            <a:endParaRPr lang="en-IN" sz="2000" dirty="0">
              <a:solidFill>
                <a:srgbClr val="002060"/>
              </a:solidFill>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BD79246F-0CCE-43F3-8062-473EAB1B311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612" y="1600200"/>
            <a:ext cx="5904080" cy="4738068"/>
          </a:xfrm>
          <a:prstGeom prst="rect">
            <a:avLst/>
          </a:prstGeom>
          <a:noFill/>
          <a:ln>
            <a:solidFill>
              <a:srgbClr val="002060"/>
            </a:solidFill>
          </a:ln>
        </p:spPr>
      </p:pic>
    </p:spTree>
    <p:extLst>
      <p:ext uri="{BB962C8B-B14F-4D97-AF65-F5344CB8AC3E}">
        <p14:creationId xmlns:p14="http://schemas.microsoft.com/office/powerpoint/2010/main" val="75292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D0848-1A54-4E6B-A7A7-B1BF0DAB142D}"/>
              </a:ext>
            </a:extLst>
          </p:cNvPr>
          <p:cNvSpPr>
            <a:spLocks noGrp="1"/>
          </p:cNvSpPr>
          <p:nvPr>
            <p:ph type="title"/>
          </p:nvPr>
        </p:nvSpPr>
        <p:spPr>
          <a:xfrm>
            <a:off x="839569" y="105641"/>
            <a:ext cx="8074243" cy="961159"/>
          </a:xfrm>
        </p:spPr>
        <p:txBody>
          <a:bodyPr anchor="t">
            <a:noAutofit/>
          </a:bodyPr>
          <a:lstStyle/>
          <a:p>
            <a:r>
              <a:rPr lang="en-IN" sz="4399" b="1"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Correlation </a:t>
            </a:r>
            <a:r>
              <a:rPr lang="en-IN" sz="4399"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matrix</a:t>
            </a:r>
            <a:r>
              <a:rPr lang="en-IN" sz="4399" b="1"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4399" dirty="0">
              <a:solidFill>
                <a:srgbClr val="00206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AACFD13-C094-43AA-9422-8F63023CEA17}"/>
              </a:ext>
            </a:extLst>
          </p:cNvPr>
          <p:cNvPicPr>
            <a:picLocks noGrp="1"/>
          </p:cNvPicPr>
          <p:nvPr>
            <p:ph idx="1"/>
          </p:nvPr>
        </p:nvPicPr>
        <p:blipFill>
          <a:blip r:embed="rId2"/>
          <a:stretch>
            <a:fillRect/>
          </a:stretch>
        </p:blipFill>
        <p:spPr>
          <a:xfrm>
            <a:off x="455612" y="1219200"/>
            <a:ext cx="5638800" cy="4876800"/>
          </a:xfrm>
          <a:prstGeom prst="rect">
            <a:avLst/>
          </a:prstGeom>
          <a:ln>
            <a:solidFill>
              <a:srgbClr val="002060"/>
            </a:solidFill>
          </a:ln>
        </p:spPr>
      </p:pic>
      <p:sp>
        <p:nvSpPr>
          <p:cNvPr id="4" name="Text Placeholder 3">
            <a:extLst>
              <a:ext uri="{FF2B5EF4-FFF2-40B4-BE49-F238E27FC236}">
                <a16:creationId xmlns:a16="http://schemas.microsoft.com/office/drawing/2014/main" id="{DC5F7AA0-A8B7-4E11-B6E6-A45D18CDB345}"/>
              </a:ext>
            </a:extLst>
          </p:cNvPr>
          <p:cNvSpPr>
            <a:spLocks noGrp="1"/>
          </p:cNvSpPr>
          <p:nvPr>
            <p:ph type="body" sz="half" idx="2"/>
          </p:nvPr>
        </p:nvSpPr>
        <p:spPr>
          <a:xfrm>
            <a:off x="6323012" y="1219200"/>
            <a:ext cx="3200400" cy="4876800"/>
          </a:xfrm>
        </p:spPr>
        <p:txBody>
          <a:bodyPr>
            <a:normAutofit lnSpcReduction="10000"/>
          </a:bodyPr>
          <a:lstStyle/>
          <a:p>
            <a:endParaRPr lang="en-IN" sz="2399" dirty="0" smtClean="0">
              <a:solidFill>
                <a:srgbClr val="002060"/>
              </a:solidFill>
              <a:latin typeface="Times New Roman" panose="02020603050405020304" pitchFamily="18" charset="0"/>
              <a:ea typeface="Times New Roman" panose="02020603050405020304" pitchFamily="18" charset="0"/>
            </a:endParaRPr>
          </a:p>
          <a:p>
            <a:endParaRPr lang="en-IN" sz="2399" dirty="0">
              <a:solidFill>
                <a:srgbClr val="002060"/>
              </a:solidFill>
              <a:latin typeface="Times New Roman" panose="02020603050405020304" pitchFamily="18" charset="0"/>
              <a:ea typeface="Times New Roman" panose="02020603050405020304" pitchFamily="18" charset="0"/>
            </a:endParaRPr>
          </a:p>
          <a:p>
            <a:r>
              <a:rPr lang="en-IN" sz="2399" dirty="0" smtClean="0">
                <a:solidFill>
                  <a:srgbClr val="002060"/>
                </a:solidFill>
                <a:latin typeface="Times New Roman" panose="02020603050405020304" pitchFamily="18" charset="0"/>
                <a:ea typeface="Times New Roman" panose="02020603050405020304" pitchFamily="18" charset="0"/>
              </a:rPr>
              <a:t>A</a:t>
            </a:r>
            <a:r>
              <a:rPr lang="en-IN" sz="2399" dirty="0">
                <a:solidFill>
                  <a:srgbClr val="002060"/>
                </a:solidFill>
                <a:latin typeface="Times New Roman" panose="02020603050405020304" pitchFamily="18" charset="0"/>
                <a:ea typeface="Times New Roman" panose="02020603050405020304" pitchFamily="18" charset="0"/>
              </a:rPr>
              <a:t> correlation matrix is simply a table which displays the correlation. The measure is best used in variables that demonstrate a linear relationship between each other. The fit of the data can be visually represented in a </a:t>
            </a:r>
            <a:r>
              <a:rPr lang="en-IN" sz="2399" dirty="0" smtClean="0">
                <a:solidFill>
                  <a:srgbClr val="002060"/>
                </a:solidFill>
                <a:latin typeface="Times New Roman" panose="02020603050405020304" pitchFamily="18" charset="0"/>
                <a:ea typeface="Times New Roman" panose="02020603050405020304" pitchFamily="18" charset="0"/>
              </a:rPr>
              <a:t>heat map.</a:t>
            </a:r>
          </a:p>
          <a:p>
            <a:endParaRPr lang="en-IN" sz="2399" dirty="0">
              <a:solidFill>
                <a:srgbClr val="002060"/>
              </a:solidFill>
              <a:latin typeface="Times New Roman" panose="02020603050405020304" pitchFamily="18" charset="0"/>
              <a:ea typeface="Times New Roman" panose="02020603050405020304" pitchFamily="18" charset="0"/>
            </a:endParaRPr>
          </a:p>
          <a:p>
            <a:endParaRPr lang="en-IN" dirty="0" smtClean="0">
              <a:solidFill>
                <a:srgbClr val="002060"/>
              </a:solidFill>
            </a:endParaRPr>
          </a:p>
          <a:p>
            <a:endParaRPr lang="en-IN" dirty="0">
              <a:solidFill>
                <a:srgbClr val="002060"/>
              </a:solidFill>
            </a:endParaRPr>
          </a:p>
        </p:txBody>
      </p:sp>
    </p:spTree>
    <p:extLst>
      <p:ext uri="{BB962C8B-B14F-4D97-AF65-F5344CB8AC3E}">
        <p14:creationId xmlns:p14="http://schemas.microsoft.com/office/powerpoint/2010/main" val="205673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2D89-2286-48F7-8E04-B2994C5E5281}"/>
              </a:ext>
            </a:extLst>
          </p:cNvPr>
          <p:cNvSpPr>
            <a:spLocks noGrp="1"/>
          </p:cNvSpPr>
          <p:nvPr>
            <p:ph type="title"/>
          </p:nvPr>
        </p:nvSpPr>
        <p:spPr>
          <a:xfrm>
            <a:off x="211931" y="304800"/>
            <a:ext cx="9525000" cy="1320800"/>
          </a:xfrm>
        </p:spPr>
        <p:txBody>
          <a:bodyPr>
            <a:noAutofit/>
          </a:bodyPr>
          <a:lstStyle/>
          <a:p>
            <a:pPr>
              <a:lnSpc>
                <a:spcPct val="107000"/>
              </a:lnSpc>
              <a:spcAft>
                <a:spcPts val="800"/>
              </a:spcAft>
            </a:pPr>
            <a:r>
              <a:rPr lang="en-IN" sz="3600" b="1"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Checking </a:t>
            </a:r>
            <a:r>
              <a:rPr lang="en-IN" sz="36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the columns which are positively and negative correlated with the target columns</a:t>
            </a:r>
            <a:r>
              <a:rPr lang="en-IN" sz="3600" b="1"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2800" dirty="0">
              <a:solidFill>
                <a:srgbClr val="002060"/>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8651511-13C9-44FB-B182-440470C4C01C}"/>
              </a:ext>
            </a:extLst>
          </p:cNvPr>
          <p:cNvPicPr>
            <a:picLocks noGrp="1"/>
          </p:cNvPicPr>
          <p:nvPr>
            <p:ph idx="1"/>
          </p:nvPr>
        </p:nvPicPr>
        <p:blipFill>
          <a:blip r:embed="rId2"/>
          <a:stretch>
            <a:fillRect/>
          </a:stretch>
        </p:blipFill>
        <p:spPr>
          <a:xfrm>
            <a:off x="677862" y="1905000"/>
            <a:ext cx="8593137" cy="3587592"/>
          </a:xfrm>
          <a:prstGeom prst="rect">
            <a:avLst/>
          </a:prstGeom>
          <a:ln>
            <a:solidFill>
              <a:srgbClr val="002060"/>
            </a:solidFill>
          </a:ln>
        </p:spPr>
      </p:pic>
    </p:spTree>
    <p:extLst>
      <p:ext uri="{BB962C8B-B14F-4D97-AF65-F5344CB8AC3E}">
        <p14:creationId xmlns:p14="http://schemas.microsoft.com/office/powerpoint/2010/main" val="33499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F1EC-EF06-43B5-AF6E-DF8D511938E3}"/>
              </a:ext>
            </a:extLst>
          </p:cNvPr>
          <p:cNvSpPr>
            <a:spLocks noGrp="1"/>
          </p:cNvSpPr>
          <p:nvPr>
            <p:ph type="title"/>
          </p:nvPr>
        </p:nvSpPr>
        <p:spPr>
          <a:xfrm>
            <a:off x="379412" y="304800"/>
            <a:ext cx="8594429" cy="1320800"/>
          </a:xfrm>
        </p:spPr>
        <p:txBody>
          <a:bodyPr>
            <a:noAutofit/>
          </a:bodyPr>
          <a:lstStyle/>
          <a:p>
            <a:r>
              <a:rPr lang="en-IN" sz="3999"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Check the data distribution among all the columns.</a:t>
            </a:r>
            <a:br>
              <a:rPr lang="en-IN" sz="3999"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br>
            <a:endParaRPr lang="en-IN" sz="3999" b="1" dirty="0">
              <a:solidFill>
                <a:srgbClr val="002060"/>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46F52F9C-24C8-498A-B86A-504E0916CFF7}"/>
              </a:ext>
            </a:extLst>
          </p:cNvPr>
          <p:cNvPicPr>
            <a:picLocks noGrp="1"/>
          </p:cNvPicPr>
          <p:nvPr>
            <p:ph idx="1"/>
          </p:nvPr>
        </p:nvPicPr>
        <p:blipFill>
          <a:blip r:embed="rId2"/>
          <a:stretch>
            <a:fillRect/>
          </a:stretch>
        </p:blipFill>
        <p:spPr>
          <a:xfrm>
            <a:off x="608012" y="1981200"/>
            <a:ext cx="8556159" cy="3881437"/>
          </a:xfrm>
          <a:prstGeom prst="rect">
            <a:avLst/>
          </a:prstGeom>
          <a:ln>
            <a:solidFill>
              <a:srgbClr val="002060"/>
            </a:solidFill>
          </a:ln>
        </p:spPr>
      </p:pic>
    </p:spTree>
    <p:extLst>
      <p:ext uri="{BB962C8B-B14F-4D97-AF65-F5344CB8AC3E}">
        <p14:creationId xmlns:p14="http://schemas.microsoft.com/office/powerpoint/2010/main" val="263658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C1B1-C4C9-43D4-B4AD-1B5EFA3B524E}"/>
              </a:ext>
            </a:extLst>
          </p:cNvPr>
          <p:cNvSpPr>
            <a:spLocks noGrp="1"/>
          </p:cNvSpPr>
          <p:nvPr>
            <p:ph type="title"/>
          </p:nvPr>
        </p:nvSpPr>
        <p:spPr>
          <a:xfrm>
            <a:off x="562123" y="449567"/>
            <a:ext cx="8594429" cy="838146"/>
          </a:xfrm>
        </p:spPr>
        <p:txBody>
          <a:bodyPr>
            <a:noAutofit/>
          </a:bodyPr>
          <a:lstStyle/>
          <a:p>
            <a:r>
              <a:rPr lang="en-IN" sz="4800" b="1" dirty="0" smtClean="0">
                <a:solidFill>
                  <a:srgbClr val="002060"/>
                </a:solidFill>
                <a:latin typeface="Times New Roman" panose="02020603050405020304" pitchFamily="18" charset="0"/>
                <a:ea typeface="Calibri" panose="020F0502020204030204" pitchFamily="34" charset="0"/>
                <a:cs typeface="Times New Roman" panose="02020603050405020304" pitchFamily="18" charset="0"/>
              </a:rPr>
              <a:t>Outliers </a:t>
            </a:r>
            <a:r>
              <a:rPr lang="en-IN" sz="4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Check</a:t>
            </a:r>
            <a:r>
              <a:rPr lang="en-IN" sz="4800" b="1" dirty="0" smtClean="0">
                <a:solidFill>
                  <a:srgbClr val="002060"/>
                </a:solidFill>
                <a:latin typeface="Times New Roman" panose="02020603050405020304" pitchFamily="18" charset="0"/>
                <a:ea typeface="Calibri" panose="020F0502020204030204" pitchFamily="34" charset="0"/>
                <a:cs typeface="Times New Roman" panose="02020603050405020304" pitchFamily="18" charset="0"/>
              </a:rPr>
              <a:t>:</a:t>
            </a:r>
            <a:endParaRPr lang="en-IN" sz="3200" dirty="0">
              <a:solidFill>
                <a:srgbClr val="00206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9F3B53D-A66F-49AE-BD31-5408D4B0D248}"/>
              </a:ext>
            </a:extLst>
          </p:cNvPr>
          <p:cNvSpPr>
            <a:spLocks noGrp="1"/>
          </p:cNvSpPr>
          <p:nvPr>
            <p:ph type="body" idx="1"/>
          </p:nvPr>
        </p:nvSpPr>
        <p:spPr>
          <a:xfrm>
            <a:off x="666371" y="4012710"/>
            <a:ext cx="4192967" cy="330690"/>
          </a:xfrm>
          <a:solidFill>
            <a:schemeClr val="accent2">
              <a:lumMod val="60000"/>
              <a:lumOff val="40000"/>
            </a:schemeClr>
          </a:solidFill>
          <a:ln>
            <a:solidFill>
              <a:srgbClr val="002060"/>
            </a:solidFill>
          </a:ln>
        </p:spPr>
        <p:txBody>
          <a:bodyPr anchor="ctr"/>
          <a:lstStyle/>
          <a:p>
            <a:pPr algn="ctr"/>
            <a:r>
              <a:rPr lang="en-US" sz="1600" b="1" dirty="0">
                <a:solidFill>
                  <a:srgbClr val="002060"/>
                </a:solidFill>
              </a:rPr>
              <a:t>First set</a:t>
            </a:r>
            <a:endParaRPr lang="en-IN" sz="1600" b="1" dirty="0">
              <a:solidFill>
                <a:srgbClr val="002060"/>
              </a:solidFill>
            </a:endParaRPr>
          </a:p>
        </p:txBody>
      </p:sp>
      <p:pic>
        <p:nvPicPr>
          <p:cNvPr id="7" name="Content Placeholder 6">
            <a:extLst>
              <a:ext uri="{FF2B5EF4-FFF2-40B4-BE49-F238E27FC236}">
                <a16:creationId xmlns:a16="http://schemas.microsoft.com/office/drawing/2014/main" id="{F4D7D08C-0702-4EB1-969D-DB393C38D1AA}"/>
              </a:ext>
            </a:extLst>
          </p:cNvPr>
          <p:cNvPicPr>
            <a:picLocks noGrp="1"/>
          </p:cNvPicPr>
          <p:nvPr>
            <p:ph sz="half" idx="2"/>
          </p:nvPr>
        </p:nvPicPr>
        <p:blipFill>
          <a:blip r:embed="rId2"/>
          <a:stretch>
            <a:fillRect/>
          </a:stretch>
        </p:blipFill>
        <p:spPr>
          <a:xfrm>
            <a:off x="679444" y="2243316"/>
            <a:ext cx="4183063" cy="1772836"/>
          </a:xfrm>
          <a:prstGeom prst="rect">
            <a:avLst/>
          </a:prstGeom>
          <a:ln>
            <a:solidFill>
              <a:srgbClr val="002060"/>
            </a:solidFill>
          </a:ln>
        </p:spPr>
      </p:pic>
      <p:sp>
        <p:nvSpPr>
          <p:cNvPr id="5" name="Text Placeholder 4">
            <a:extLst>
              <a:ext uri="{FF2B5EF4-FFF2-40B4-BE49-F238E27FC236}">
                <a16:creationId xmlns:a16="http://schemas.microsoft.com/office/drawing/2014/main" id="{30914EBB-43F3-40BF-AFC2-F47BFE1BB9E6}"/>
              </a:ext>
            </a:extLst>
          </p:cNvPr>
          <p:cNvSpPr>
            <a:spLocks noGrp="1"/>
          </p:cNvSpPr>
          <p:nvPr>
            <p:ph type="body" sz="quarter" idx="3"/>
          </p:nvPr>
        </p:nvSpPr>
        <p:spPr>
          <a:xfrm>
            <a:off x="5081411" y="4004154"/>
            <a:ext cx="4195928" cy="290212"/>
          </a:xfrm>
          <a:solidFill>
            <a:schemeClr val="accent2">
              <a:lumMod val="60000"/>
              <a:lumOff val="40000"/>
            </a:schemeClr>
          </a:solidFill>
          <a:ln>
            <a:solidFill>
              <a:srgbClr val="002060"/>
            </a:solidFill>
          </a:ln>
        </p:spPr>
        <p:txBody>
          <a:bodyPr vert="horz" lIns="91440" tIns="45720" rIns="91440" bIns="45720" rtlCol="0" anchor="ctr">
            <a:noAutofit/>
          </a:bodyPr>
          <a:lstStyle/>
          <a:p>
            <a:pPr algn="ctr"/>
            <a:r>
              <a:rPr lang="en-US" sz="1600" b="1" dirty="0">
                <a:solidFill>
                  <a:srgbClr val="002060"/>
                </a:solidFill>
              </a:rPr>
              <a:t>Second set</a:t>
            </a:r>
            <a:endParaRPr lang="en-IN" sz="1600" b="1" dirty="0">
              <a:solidFill>
                <a:srgbClr val="002060"/>
              </a:solidFill>
            </a:endParaRPr>
          </a:p>
        </p:txBody>
      </p:sp>
      <p:pic>
        <p:nvPicPr>
          <p:cNvPr id="8" name="Content Placeholder 7">
            <a:extLst>
              <a:ext uri="{FF2B5EF4-FFF2-40B4-BE49-F238E27FC236}">
                <a16:creationId xmlns:a16="http://schemas.microsoft.com/office/drawing/2014/main" id="{3D771B86-EB37-4E6B-8FD8-C8E77644C4B9}"/>
              </a:ext>
            </a:extLst>
          </p:cNvPr>
          <p:cNvPicPr>
            <a:picLocks noGrp="1"/>
          </p:cNvPicPr>
          <p:nvPr>
            <p:ph sz="quarter" idx="4"/>
          </p:nvPr>
        </p:nvPicPr>
        <p:blipFill>
          <a:blip r:embed="rId3"/>
          <a:stretch>
            <a:fillRect/>
          </a:stretch>
        </p:blipFill>
        <p:spPr>
          <a:xfrm>
            <a:off x="5086350" y="2243317"/>
            <a:ext cx="4184650" cy="1769394"/>
          </a:xfrm>
          <a:prstGeom prst="rect">
            <a:avLst/>
          </a:prstGeom>
          <a:ln>
            <a:solidFill>
              <a:srgbClr val="002060"/>
            </a:solidFill>
          </a:ln>
        </p:spPr>
      </p:pic>
      <p:sp>
        <p:nvSpPr>
          <p:cNvPr id="10" name="Text Placeholder 2">
            <a:extLst>
              <a:ext uri="{FF2B5EF4-FFF2-40B4-BE49-F238E27FC236}">
                <a16:creationId xmlns:a16="http://schemas.microsoft.com/office/drawing/2014/main" id="{62B6F3F8-C2C0-4C02-A09F-7BB1E3CD848A}"/>
              </a:ext>
            </a:extLst>
          </p:cNvPr>
          <p:cNvSpPr txBox="1">
            <a:spLocks/>
          </p:cNvSpPr>
          <p:nvPr/>
        </p:nvSpPr>
        <p:spPr>
          <a:xfrm>
            <a:off x="663313" y="6283178"/>
            <a:ext cx="4184533" cy="259658"/>
          </a:xfrm>
          <a:prstGeom prst="rect">
            <a:avLst/>
          </a:prstGeom>
          <a:solidFill>
            <a:schemeClr val="accent2">
              <a:lumMod val="60000"/>
              <a:lumOff val="40000"/>
            </a:schemeClr>
          </a:solidFill>
          <a:ln>
            <a:solidFill>
              <a:srgbClr val="002060"/>
            </a:solidFill>
          </a:ln>
        </p:spPr>
        <p:txBody>
          <a:bodyPr vert="horz" lIns="91440" tIns="45720" rIns="91440" bIns="45720" rtlCol="0" anchor="ctr">
            <a:noAutofit/>
          </a:bodyPr>
          <a:lstStyle>
            <a:lvl1pPr indent="0" algn="ctr" defTabSz="457063">
              <a:spcBef>
                <a:spcPts val="1000"/>
              </a:spcBef>
              <a:spcAft>
                <a:spcPts val="0"/>
              </a:spcAft>
              <a:buClr>
                <a:schemeClr val="accent1"/>
              </a:buClr>
              <a:buSzPct val="80000"/>
              <a:buFont typeface="Wingdings 3" charset="2"/>
              <a:buNone/>
              <a:defRPr sz="1600" b="1">
                <a:solidFill>
                  <a:srgbClr val="002060"/>
                </a:solidFill>
              </a:defRPr>
            </a:lvl1pPr>
            <a:lvl2pPr marL="457063" indent="0" defTabSz="457063">
              <a:spcBef>
                <a:spcPts val="1000"/>
              </a:spcBef>
              <a:spcAft>
                <a:spcPts val="0"/>
              </a:spcAft>
              <a:buClr>
                <a:schemeClr val="accent1"/>
              </a:buClr>
              <a:buSzPct val="80000"/>
              <a:buFont typeface="Wingdings 3" charset="2"/>
              <a:buNone/>
              <a:defRPr sz="1999" b="1">
                <a:solidFill>
                  <a:schemeClr val="tx1">
                    <a:lumMod val="75000"/>
                    <a:lumOff val="25000"/>
                  </a:schemeClr>
                </a:solidFill>
              </a:defRPr>
            </a:lvl2pPr>
            <a:lvl3pPr marL="914126" indent="0" defTabSz="457063">
              <a:spcBef>
                <a:spcPts val="1000"/>
              </a:spcBef>
              <a:spcAft>
                <a:spcPts val="0"/>
              </a:spcAft>
              <a:buClr>
                <a:schemeClr val="accent1"/>
              </a:buClr>
              <a:buSzPct val="80000"/>
              <a:buFont typeface="Wingdings 3" charset="2"/>
              <a:buNone/>
              <a:defRPr sz="1799" b="1">
                <a:solidFill>
                  <a:schemeClr val="tx1">
                    <a:lumMod val="75000"/>
                    <a:lumOff val="25000"/>
                  </a:schemeClr>
                </a:solidFill>
              </a:defRPr>
            </a:lvl3pPr>
            <a:lvl4pPr marL="1371189" indent="0" defTabSz="457063">
              <a:spcBef>
                <a:spcPts val="1000"/>
              </a:spcBef>
              <a:spcAft>
                <a:spcPts val="0"/>
              </a:spcAft>
              <a:buClr>
                <a:schemeClr val="accent1"/>
              </a:buClr>
              <a:buSzPct val="80000"/>
              <a:buFont typeface="Wingdings 3" charset="2"/>
              <a:buNone/>
              <a:defRPr sz="1600" b="1">
                <a:solidFill>
                  <a:schemeClr val="tx1">
                    <a:lumMod val="75000"/>
                    <a:lumOff val="25000"/>
                  </a:schemeClr>
                </a:solidFill>
              </a:defRPr>
            </a:lvl4pPr>
            <a:lvl5pPr marL="1828251" indent="0" defTabSz="457063">
              <a:spcBef>
                <a:spcPts val="1000"/>
              </a:spcBef>
              <a:spcAft>
                <a:spcPts val="0"/>
              </a:spcAft>
              <a:buClr>
                <a:schemeClr val="accent1"/>
              </a:buClr>
              <a:buSzPct val="80000"/>
              <a:buFont typeface="Wingdings 3" charset="2"/>
              <a:buNone/>
              <a:defRPr sz="1600" b="1">
                <a:solidFill>
                  <a:schemeClr val="tx1">
                    <a:lumMod val="75000"/>
                    <a:lumOff val="25000"/>
                  </a:schemeClr>
                </a:solidFill>
              </a:defRPr>
            </a:lvl5pPr>
            <a:lvl6pPr marL="2285314" indent="0" defTabSz="457063">
              <a:spcBef>
                <a:spcPts val="1000"/>
              </a:spcBef>
              <a:spcAft>
                <a:spcPts val="0"/>
              </a:spcAft>
              <a:buClr>
                <a:schemeClr val="accent1"/>
              </a:buClr>
              <a:buSzPct val="80000"/>
              <a:buFont typeface="Wingdings 3" charset="2"/>
              <a:buNone/>
              <a:defRPr sz="1600" b="1">
                <a:solidFill>
                  <a:schemeClr val="tx1">
                    <a:lumMod val="75000"/>
                    <a:lumOff val="25000"/>
                  </a:schemeClr>
                </a:solidFill>
              </a:defRPr>
            </a:lvl6pPr>
            <a:lvl7pPr marL="2742377" indent="0" defTabSz="457063">
              <a:spcBef>
                <a:spcPts val="1000"/>
              </a:spcBef>
              <a:spcAft>
                <a:spcPts val="0"/>
              </a:spcAft>
              <a:buClr>
                <a:schemeClr val="accent1"/>
              </a:buClr>
              <a:buSzPct val="80000"/>
              <a:buFont typeface="Wingdings 3" charset="2"/>
              <a:buNone/>
              <a:defRPr sz="1600" b="1">
                <a:solidFill>
                  <a:schemeClr val="tx1">
                    <a:lumMod val="75000"/>
                    <a:lumOff val="25000"/>
                  </a:schemeClr>
                </a:solidFill>
              </a:defRPr>
            </a:lvl7pPr>
            <a:lvl8pPr marL="3199440" indent="0" defTabSz="457063">
              <a:spcBef>
                <a:spcPts val="1000"/>
              </a:spcBef>
              <a:spcAft>
                <a:spcPts val="0"/>
              </a:spcAft>
              <a:buClr>
                <a:schemeClr val="accent1"/>
              </a:buClr>
              <a:buSzPct val="80000"/>
              <a:buFont typeface="Wingdings 3" charset="2"/>
              <a:buNone/>
              <a:defRPr sz="1600" b="1">
                <a:solidFill>
                  <a:schemeClr val="tx1">
                    <a:lumMod val="75000"/>
                    <a:lumOff val="25000"/>
                  </a:schemeClr>
                </a:solidFill>
              </a:defRPr>
            </a:lvl8pPr>
            <a:lvl9pPr marL="3656503" indent="0" defTabSz="457063">
              <a:spcBef>
                <a:spcPts val="1000"/>
              </a:spcBef>
              <a:spcAft>
                <a:spcPts val="0"/>
              </a:spcAft>
              <a:buClr>
                <a:schemeClr val="accent1"/>
              </a:buClr>
              <a:buSzPct val="80000"/>
              <a:buFont typeface="Wingdings 3" charset="2"/>
              <a:buNone/>
              <a:defRPr sz="1600" b="1">
                <a:solidFill>
                  <a:schemeClr val="tx1">
                    <a:lumMod val="75000"/>
                    <a:lumOff val="25000"/>
                  </a:schemeClr>
                </a:solidFill>
              </a:defRPr>
            </a:lvl9pPr>
          </a:lstStyle>
          <a:p>
            <a:r>
              <a:rPr lang="en-US" dirty="0"/>
              <a:t>Third set</a:t>
            </a:r>
            <a:endParaRPr lang="en-IN" dirty="0"/>
          </a:p>
        </p:txBody>
      </p:sp>
      <p:pic>
        <p:nvPicPr>
          <p:cNvPr id="11" name="Content Placeholder 6">
            <a:extLst>
              <a:ext uri="{FF2B5EF4-FFF2-40B4-BE49-F238E27FC236}">
                <a16:creationId xmlns:a16="http://schemas.microsoft.com/office/drawing/2014/main" id="{BBAED815-8167-4D33-8806-F46177880850}"/>
              </a:ext>
            </a:extLst>
          </p:cNvPr>
          <p:cNvPicPr>
            <a:picLocks/>
          </p:cNvPicPr>
          <p:nvPr/>
        </p:nvPicPr>
        <p:blipFill>
          <a:blip r:embed="rId4"/>
          <a:stretch>
            <a:fillRect/>
          </a:stretch>
        </p:blipFill>
        <p:spPr>
          <a:xfrm>
            <a:off x="666371" y="4495800"/>
            <a:ext cx="4183063" cy="1787378"/>
          </a:xfrm>
          <a:prstGeom prst="rect">
            <a:avLst/>
          </a:prstGeom>
          <a:ln>
            <a:solidFill>
              <a:srgbClr val="002060"/>
            </a:solidFill>
          </a:ln>
        </p:spPr>
      </p:pic>
      <p:sp>
        <p:nvSpPr>
          <p:cNvPr id="12" name="Text Placeholder 4">
            <a:extLst>
              <a:ext uri="{FF2B5EF4-FFF2-40B4-BE49-F238E27FC236}">
                <a16:creationId xmlns:a16="http://schemas.microsoft.com/office/drawing/2014/main" id="{3A5D068D-9C1D-4A29-AE80-EDC56F0090F7}"/>
              </a:ext>
            </a:extLst>
          </p:cNvPr>
          <p:cNvSpPr txBox="1">
            <a:spLocks/>
          </p:cNvSpPr>
          <p:nvPr/>
        </p:nvSpPr>
        <p:spPr>
          <a:xfrm>
            <a:off x="5080772" y="6263736"/>
            <a:ext cx="4184528" cy="279099"/>
          </a:xfrm>
          <a:prstGeom prst="rect">
            <a:avLst/>
          </a:prstGeom>
          <a:solidFill>
            <a:schemeClr val="accent2">
              <a:lumMod val="60000"/>
              <a:lumOff val="40000"/>
            </a:schemeClr>
          </a:solidFill>
          <a:ln>
            <a:solidFill>
              <a:srgbClr val="002060"/>
            </a:solidFill>
          </a:ln>
        </p:spPr>
        <p:txBody>
          <a:bodyPr vert="horz" lIns="91440" tIns="45720" rIns="91440" bIns="45720" rtlCol="0" anchor="ctr">
            <a:noAutofit/>
          </a:bodyPr>
          <a:lstStyle>
            <a:defPPr>
              <a:defRPr lang="en-US"/>
            </a:defPPr>
            <a:lvl1pPr indent="0" algn="ctr" defTabSz="457063">
              <a:spcBef>
                <a:spcPts val="1000"/>
              </a:spcBef>
              <a:spcAft>
                <a:spcPts val="0"/>
              </a:spcAft>
              <a:buClr>
                <a:schemeClr val="accent1"/>
              </a:buClr>
              <a:buSzPct val="80000"/>
              <a:buFont typeface="Wingdings 3" charset="2"/>
              <a:buNone/>
              <a:defRPr sz="1600" b="1">
                <a:solidFill>
                  <a:srgbClr val="002060"/>
                </a:solidFill>
              </a:defRPr>
            </a:lvl1pPr>
            <a:lvl2pPr marL="457063" indent="0" defTabSz="457063">
              <a:spcBef>
                <a:spcPts val="1000"/>
              </a:spcBef>
              <a:spcAft>
                <a:spcPts val="0"/>
              </a:spcAft>
              <a:buClr>
                <a:schemeClr val="accent1"/>
              </a:buClr>
              <a:buSzPct val="80000"/>
              <a:buFont typeface="Wingdings 3" charset="2"/>
              <a:buNone/>
              <a:defRPr sz="1999" b="1">
                <a:solidFill>
                  <a:schemeClr val="tx1">
                    <a:lumMod val="75000"/>
                    <a:lumOff val="25000"/>
                  </a:schemeClr>
                </a:solidFill>
              </a:defRPr>
            </a:lvl2pPr>
            <a:lvl3pPr marL="914126" indent="0" defTabSz="457063">
              <a:spcBef>
                <a:spcPts val="1000"/>
              </a:spcBef>
              <a:spcAft>
                <a:spcPts val="0"/>
              </a:spcAft>
              <a:buClr>
                <a:schemeClr val="accent1"/>
              </a:buClr>
              <a:buSzPct val="80000"/>
              <a:buFont typeface="Wingdings 3" charset="2"/>
              <a:buNone/>
              <a:defRPr sz="1799" b="1">
                <a:solidFill>
                  <a:schemeClr val="tx1">
                    <a:lumMod val="75000"/>
                    <a:lumOff val="25000"/>
                  </a:schemeClr>
                </a:solidFill>
              </a:defRPr>
            </a:lvl3pPr>
            <a:lvl4pPr marL="1371189" indent="0" defTabSz="457063">
              <a:spcBef>
                <a:spcPts val="1000"/>
              </a:spcBef>
              <a:spcAft>
                <a:spcPts val="0"/>
              </a:spcAft>
              <a:buClr>
                <a:schemeClr val="accent1"/>
              </a:buClr>
              <a:buSzPct val="80000"/>
              <a:buFont typeface="Wingdings 3" charset="2"/>
              <a:buNone/>
              <a:defRPr sz="1600" b="1">
                <a:solidFill>
                  <a:schemeClr val="tx1">
                    <a:lumMod val="75000"/>
                    <a:lumOff val="25000"/>
                  </a:schemeClr>
                </a:solidFill>
              </a:defRPr>
            </a:lvl4pPr>
            <a:lvl5pPr marL="1828251" indent="0" defTabSz="457063">
              <a:spcBef>
                <a:spcPts val="1000"/>
              </a:spcBef>
              <a:spcAft>
                <a:spcPts val="0"/>
              </a:spcAft>
              <a:buClr>
                <a:schemeClr val="accent1"/>
              </a:buClr>
              <a:buSzPct val="80000"/>
              <a:buFont typeface="Wingdings 3" charset="2"/>
              <a:buNone/>
              <a:defRPr sz="1600" b="1">
                <a:solidFill>
                  <a:schemeClr val="tx1">
                    <a:lumMod val="75000"/>
                    <a:lumOff val="25000"/>
                  </a:schemeClr>
                </a:solidFill>
              </a:defRPr>
            </a:lvl5pPr>
            <a:lvl6pPr marL="2285314" indent="0" defTabSz="457063">
              <a:spcBef>
                <a:spcPts val="1000"/>
              </a:spcBef>
              <a:spcAft>
                <a:spcPts val="0"/>
              </a:spcAft>
              <a:buClr>
                <a:schemeClr val="accent1"/>
              </a:buClr>
              <a:buSzPct val="80000"/>
              <a:buFont typeface="Wingdings 3" charset="2"/>
              <a:buNone/>
              <a:defRPr sz="1600" b="1">
                <a:solidFill>
                  <a:schemeClr val="tx1">
                    <a:lumMod val="75000"/>
                    <a:lumOff val="25000"/>
                  </a:schemeClr>
                </a:solidFill>
              </a:defRPr>
            </a:lvl6pPr>
            <a:lvl7pPr marL="2742377" indent="0" defTabSz="457063">
              <a:spcBef>
                <a:spcPts val="1000"/>
              </a:spcBef>
              <a:spcAft>
                <a:spcPts val="0"/>
              </a:spcAft>
              <a:buClr>
                <a:schemeClr val="accent1"/>
              </a:buClr>
              <a:buSzPct val="80000"/>
              <a:buFont typeface="Wingdings 3" charset="2"/>
              <a:buNone/>
              <a:defRPr sz="1600" b="1">
                <a:solidFill>
                  <a:schemeClr val="tx1">
                    <a:lumMod val="75000"/>
                    <a:lumOff val="25000"/>
                  </a:schemeClr>
                </a:solidFill>
              </a:defRPr>
            </a:lvl7pPr>
            <a:lvl8pPr marL="3199440" indent="0" defTabSz="457063">
              <a:spcBef>
                <a:spcPts val="1000"/>
              </a:spcBef>
              <a:spcAft>
                <a:spcPts val="0"/>
              </a:spcAft>
              <a:buClr>
                <a:schemeClr val="accent1"/>
              </a:buClr>
              <a:buSzPct val="80000"/>
              <a:buFont typeface="Wingdings 3" charset="2"/>
              <a:buNone/>
              <a:defRPr sz="1600" b="1">
                <a:solidFill>
                  <a:schemeClr val="tx1">
                    <a:lumMod val="75000"/>
                    <a:lumOff val="25000"/>
                  </a:schemeClr>
                </a:solidFill>
              </a:defRPr>
            </a:lvl8pPr>
            <a:lvl9pPr marL="3656503" indent="0" defTabSz="457063">
              <a:spcBef>
                <a:spcPts val="1000"/>
              </a:spcBef>
              <a:spcAft>
                <a:spcPts val="0"/>
              </a:spcAft>
              <a:buClr>
                <a:schemeClr val="accent1"/>
              </a:buClr>
              <a:buSzPct val="80000"/>
              <a:buFont typeface="Wingdings 3" charset="2"/>
              <a:buNone/>
              <a:defRPr sz="1600" b="1">
                <a:solidFill>
                  <a:schemeClr val="tx1">
                    <a:lumMod val="75000"/>
                    <a:lumOff val="25000"/>
                  </a:schemeClr>
                </a:solidFill>
              </a:defRPr>
            </a:lvl9pPr>
          </a:lstStyle>
          <a:p>
            <a:r>
              <a:rPr lang="en-US" dirty="0"/>
              <a:t>Fourth set</a:t>
            </a:r>
            <a:endParaRPr lang="en-IN" dirty="0"/>
          </a:p>
        </p:txBody>
      </p:sp>
      <p:pic>
        <p:nvPicPr>
          <p:cNvPr id="13" name="Content Placeholder 7">
            <a:extLst>
              <a:ext uri="{FF2B5EF4-FFF2-40B4-BE49-F238E27FC236}">
                <a16:creationId xmlns:a16="http://schemas.microsoft.com/office/drawing/2014/main" id="{1F2651FC-0324-45F1-9E77-2D6757A420DB}"/>
              </a:ext>
            </a:extLst>
          </p:cNvPr>
          <p:cNvPicPr>
            <a:picLocks/>
          </p:cNvPicPr>
          <p:nvPr/>
        </p:nvPicPr>
        <p:blipFill>
          <a:blip r:embed="rId5"/>
          <a:stretch>
            <a:fillRect/>
          </a:stretch>
        </p:blipFill>
        <p:spPr>
          <a:xfrm>
            <a:off x="5086350" y="4484793"/>
            <a:ext cx="4184650" cy="1778943"/>
          </a:xfrm>
          <a:prstGeom prst="rect">
            <a:avLst/>
          </a:prstGeom>
          <a:ln>
            <a:solidFill>
              <a:srgbClr val="002060"/>
            </a:solidFill>
          </a:ln>
        </p:spPr>
      </p:pic>
      <p:sp>
        <p:nvSpPr>
          <p:cNvPr id="6" name="Rectangle 5"/>
          <p:cNvSpPr/>
          <p:nvPr/>
        </p:nvSpPr>
        <p:spPr>
          <a:xfrm>
            <a:off x="675570" y="1425714"/>
            <a:ext cx="8924042" cy="707886"/>
          </a:xfrm>
          <a:prstGeom prst="rect">
            <a:avLst/>
          </a:prstGeom>
        </p:spPr>
        <p:txBody>
          <a:bodyPr wrap="square">
            <a:spAutoFit/>
          </a:bodyPr>
          <a:lstStyle/>
          <a:p>
            <a:r>
              <a:rPr lang="en-IN"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There are 80 columns in dataset so it’s not possible to plot each and every column separately or plot all together. so, we will print in 4 steps</a:t>
            </a:r>
            <a:r>
              <a:rPr lang="en-IN" sz="2000" dirty="0" smtClean="0">
                <a:solidFill>
                  <a:srgbClr val="002060"/>
                </a:solidFill>
                <a:latin typeface="Times New Roman" panose="02020603050405020304" pitchFamily="18" charset="0"/>
                <a:ea typeface="Calibri" panose="020F0502020204030204" pitchFamily="34" charset="0"/>
                <a:cs typeface="Times New Roman" panose="02020603050405020304" pitchFamily="18" charset="0"/>
              </a:rPr>
              <a:t>:</a:t>
            </a:r>
            <a:endParaRPr lang="en-IN" sz="2000" dirty="0"/>
          </a:p>
        </p:txBody>
      </p:sp>
    </p:spTree>
    <p:extLst>
      <p:ext uri="{BB962C8B-B14F-4D97-AF65-F5344CB8AC3E}">
        <p14:creationId xmlns:p14="http://schemas.microsoft.com/office/powerpoint/2010/main" val="148435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20152" y="405954"/>
            <a:ext cx="9748521" cy="1168096"/>
          </a:xfrm>
        </p:spPr>
        <p:txBody>
          <a:bodyPr>
            <a:normAutofit/>
          </a:bodyPr>
          <a:lstStyle/>
          <a:p>
            <a:r>
              <a:rPr lang="en-US" sz="6000" dirty="0">
                <a:solidFill>
                  <a:srgbClr val="002060"/>
                </a:solidFill>
              </a:rPr>
              <a:t>Agenda</a:t>
            </a:r>
            <a:r>
              <a:rPr lang="en-US" sz="6000" dirty="0"/>
              <a:t>:</a:t>
            </a:r>
          </a:p>
        </p:txBody>
      </p:sp>
      <p:sp>
        <p:nvSpPr>
          <p:cNvPr id="14" name="Content Placeholder 13"/>
          <p:cNvSpPr>
            <a:spLocks noGrp="1"/>
          </p:cNvSpPr>
          <p:nvPr>
            <p:ph idx="1"/>
          </p:nvPr>
        </p:nvSpPr>
        <p:spPr>
          <a:xfrm>
            <a:off x="1220152" y="1571774"/>
            <a:ext cx="5940782" cy="4905225"/>
          </a:xfrm>
        </p:spPr>
        <p:txBody>
          <a:bodyPr>
            <a:normAutofit fontScale="85000" lnSpcReduction="20000"/>
          </a:bodyPr>
          <a:lstStyle/>
          <a:p>
            <a:pPr marL="804863" indent="-804863">
              <a:lnSpc>
                <a:spcPct val="200000"/>
              </a:lnSpc>
              <a:buFont typeface="Wingdings" panose="05000000000000000000" pitchFamily="2" charset="2"/>
              <a:buChar char="v"/>
            </a:pPr>
            <a:r>
              <a:rPr lang="en-US" sz="2400" dirty="0" smtClean="0"/>
              <a:t>Introduction &amp; Problem </a:t>
            </a:r>
            <a:r>
              <a:rPr lang="en-US" sz="2400" dirty="0"/>
              <a:t>Statement</a:t>
            </a:r>
          </a:p>
          <a:p>
            <a:pPr marL="804863" indent="-804863">
              <a:lnSpc>
                <a:spcPct val="200000"/>
              </a:lnSpc>
              <a:buFont typeface="Wingdings" panose="05000000000000000000" pitchFamily="2" charset="2"/>
              <a:buChar char="v"/>
            </a:pPr>
            <a:r>
              <a:rPr lang="en-US" sz="2400" dirty="0" smtClean="0"/>
              <a:t>Business Goal : Objective</a:t>
            </a:r>
            <a:endParaRPr lang="en-US" sz="2400" dirty="0"/>
          </a:p>
          <a:p>
            <a:pPr marL="804863" indent="-804863">
              <a:lnSpc>
                <a:spcPct val="200000"/>
              </a:lnSpc>
              <a:buFont typeface="Wingdings" panose="05000000000000000000" pitchFamily="2" charset="2"/>
              <a:buChar char="v"/>
            </a:pPr>
            <a:r>
              <a:rPr lang="en-US" sz="2400" dirty="0"/>
              <a:t>Exploratory Data Analysis (EDA)</a:t>
            </a:r>
          </a:p>
          <a:p>
            <a:pPr marL="804863" indent="-804863">
              <a:lnSpc>
                <a:spcPct val="200000"/>
              </a:lnSpc>
              <a:buFont typeface="Wingdings" panose="05000000000000000000" pitchFamily="2" charset="2"/>
              <a:buChar char="v"/>
            </a:pPr>
            <a:r>
              <a:rPr lang="en-US" sz="2400" dirty="0" smtClean="0"/>
              <a:t>Visualization</a:t>
            </a:r>
          </a:p>
          <a:p>
            <a:pPr marL="804863" indent="-804863">
              <a:lnSpc>
                <a:spcPct val="200000"/>
              </a:lnSpc>
              <a:buFont typeface="Wingdings" panose="05000000000000000000" pitchFamily="2" charset="2"/>
              <a:buChar char="v"/>
            </a:pPr>
            <a:r>
              <a:rPr lang="en-US" sz="2400" dirty="0" smtClean="0"/>
              <a:t>Performance Interpretation</a:t>
            </a:r>
          </a:p>
          <a:p>
            <a:pPr marL="804863" indent="-804863">
              <a:lnSpc>
                <a:spcPct val="200000"/>
              </a:lnSpc>
              <a:buFont typeface="Wingdings" panose="05000000000000000000" pitchFamily="2" charset="2"/>
              <a:buChar char="v"/>
            </a:pPr>
            <a:r>
              <a:rPr lang="en-US" sz="2400" dirty="0" smtClean="0"/>
              <a:t>Feature’s Importance</a:t>
            </a:r>
          </a:p>
          <a:p>
            <a:pPr marL="804863" indent="-804863">
              <a:lnSpc>
                <a:spcPct val="200000"/>
              </a:lnSpc>
              <a:buFont typeface="Wingdings" panose="05000000000000000000" pitchFamily="2" charset="2"/>
              <a:buChar char="v"/>
            </a:pPr>
            <a:r>
              <a:rPr lang="en-US" sz="2400" dirty="0" smtClean="0"/>
              <a:t>Conclusion</a:t>
            </a:r>
            <a:endParaRPr lang="en-US" sz="2400" dirty="0"/>
          </a:p>
        </p:txBody>
      </p:sp>
    </p:spTree>
    <p:extLst>
      <p:ext uri="{BB962C8B-B14F-4D97-AF65-F5344CB8AC3E}">
        <p14:creationId xmlns:p14="http://schemas.microsoft.com/office/powerpoint/2010/main" val="309631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BCDE-99AB-48FD-A0F7-85E1CF954E03}"/>
              </a:ext>
            </a:extLst>
          </p:cNvPr>
          <p:cNvSpPr>
            <a:spLocks noGrp="1"/>
          </p:cNvSpPr>
          <p:nvPr>
            <p:ph type="title"/>
          </p:nvPr>
        </p:nvSpPr>
        <p:spPr>
          <a:xfrm>
            <a:off x="501148" y="0"/>
            <a:ext cx="8594429" cy="730959"/>
          </a:xfrm>
        </p:spPr>
        <p:txBody>
          <a:bodyPr>
            <a:noAutofit/>
          </a:bodyPr>
          <a:lstStyle/>
          <a:p>
            <a:r>
              <a:rPr lang="en-IN" sz="4800" b="1" dirty="0">
                <a:solidFill>
                  <a:srgbClr val="002060"/>
                </a:solidFill>
                <a:effectLst/>
                <a:latin typeface="Times New Roman" panose="02020603050405020304" pitchFamily="18" charset="0"/>
                <a:ea typeface="Calibri" panose="020F0502020204030204" pitchFamily="34" charset="0"/>
              </a:rPr>
              <a:t>Checking </a:t>
            </a:r>
            <a:r>
              <a:rPr lang="en-IN" sz="4800" b="1" dirty="0" smtClean="0">
                <a:solidFill>
                  <a:srgbClr val="002060"/>
                </a:solidFill>
                <a:effectLst/>
                <a:latin typeface="Times New Roman" panose="02020603050405020304" pitchFamily="18" charset="0"/>
                <a:ea typeface="Calibri" panose="020F0502020204030204" pitchFamily="34" charset="0"/>
              </a:rPr>
              <a:t>Skewness</a:t>
            </a:r>
            <a:endParaRPr lang="en-IN" sz="3600" dirty="0">
              <a:solidFill>
                <a:srgbClr val="002060"/>
              </a:solidFill>
            </a:endParaRPr>
          </a:p>
        </p:txBody>
      </p:sp>
      <p:sp>
        <p:nvSpPr>
          <p:cNvPr id="3" name="Text Placeholder 2">
            <a:extLst>
              <a:ext uri="{FF2B5EF4-FFF2-40B4-BE49-F238E27FC236}">
                <a16:creationId xmlns:a16="http://schemas.microsoft.com/office/drawing/2014/main" id="{6D5C3BC2-F9DD-483F-9BCE-0C780D2D4CC7}"/>
              </a:ext>
            </a:extLst>
          </p:cNvPr>
          <p:cNvSpPr>
            <a:spLocks noGrp="1"/>
          </p:cNvSpPr>
          <p:nvPr>
            <p:ph type="body" idx="1"/>
          </p:nvPr>
        </p:nvSpPr>
        <p:spPr>
          <a:xfrm>
            <a:off x="468617" y="1353179"/>
            <a:ext cx="4561287" cy="364073"/>
          </a:xfrm>
          <a:ln>
            <a:solidFill>
              <a:srgbClr val="002060"/>
            </a:solidFill>
          </a:ln>
        </p:spPr>
        <p:txBody>
          <a:bodyPr anchor="ctr"/>
          <a:lstStyle/>
          <a:p>
            <a:pPr algn="ctr"/>
            <a:r>
              <a:rPr lang="en-US" sz="2000" dirty="0">
                <a:solidFill>
                  <a:srgbClr val="002060"/>
                </a:solidFill>
              </a:rPr>
              <a:t>Before handling Skewness</a:t>
            </a:r>
            <a:endParaRPr lang="en-IN" sz="2000" dirty="0">
              <a:solidFill>
                <a:srgbClr val="002060"/>
              </a:solidFill>
            </a:endParaRPr>
          </a:p>
        </p:txBody>
      </p:sp>
      <p:graphicFrame>
        <p:nvGraphicFramePr>
          <p:cNvPr id="9" name="Content Placeholder 8">
            <a:extLst>
              <a:ext uri="{FF2B5EF4-FFF2-40B4-BE49-F238E27FC236}">
                <a16:creationId xmlns:a16="http://schemas.microsoft.com/office/drawing/2014/main" id="{457035B6-2DA7-476A-96FB-1DD48859C7A2}"/>
              </a:ext>
            </a:extLst>
          </p:cNvPr>
          <p:cNvGraphicFramePr>
            <a:graphicFrameLocks noGrp="1"/>
          </p:cNvGraphicFramePr>
          <p:nvPr>
            <p:ph sz="half" idx="2"/>
            <p:extLst>
              <p:ext uri="{D42A27DB-BD31-4B8C-83A1-F6EECF244321}">
                <p14:modId xmlns:p14="http://schemas.microsoft.com/office/powerpoint/2010/main" val="2315521284"/>
              </p:ext>
            </p:extLst>
          </p:nvPr>
        </p:nvGraphicFramePr>
        <p:xfrm>
          <a:off x="468617" y="1752600"/>
          <a:ext cx="4561287" cy="4998720"/>
        </p:xfrm>
        <a:graphic>
          <a:graphicData uri="http://schemas.openxmlformats.org/drawingml/2006/table">
            <a:tbl>
              <a:tblPr firstRow="1" firstCol="1" bandRow="1">
                <a:tableStyleId>{E269D01E-BC32-4049-B463-5C60D7B0CCD2}</a:tableStyleId>
              </a:tblPr>
              <a:tblGrid>
                <a:gridCol w="2296327">
                  <a:extLst>
                    <a:ext uri="{9D8B030D-6E8A-4147-A177-3AD203B41FA5}">
                      <a16:colId xmlns:a16="http://schemas.microsoft.com/office/drawing/2014/main" val="1573701467"/>
                    </a:ext>
                  </a:extLst>
                </a:gridCol>
                <a:gridCol w="2264960">
                  <a:extLst>
                    <a:ext uri="{9D8B030D-6E8A-4147-A177-3AD203B41FA5}">
                      <a16:colId xmlns:a16="http://schemas.microsoft.com/office/drawing/2014/main" val="743923595"/>
                    </a:ext>
                  </a:extLst>
                </a:gridCol>
              </a:tblGrid>
              <a:tr h="100361">
                <a:tc>
                  <a:txBody>
                    <a:bodyPr/>
                    <a:lstStyle/>
                    <a:p>
                      <a:pPr algn="ctr"/>
                      <a:r>
                        <a:rPr lang="en-IN" sz="800" dirty="0">
                          <a:effectLst/>
                        </a:rPr>
                        <a:t>Columns           Skewness</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Columns           Skewness</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867607614"/>
                  </a:ext>
                </a:extLst>
              </a:tr>
              <a:tr h="100361">
                <a:tc>
                  <a:txBody>
                    <a:bodyPr/>
                    <a:lstStyle/>
                    <a:p>
                      <a:pPr algn="ctr"/>
                      <a:r>
                        <a:rPr lang="en-IN" sz="800" dirty="0">
                          <a:effectLst/>
                        </a:rPr>
                        <a:t>Id                0.026526</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CentralAir       -3.475188</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62575532"/>
                  </a:ext>
                </a:extLst>
              </a:tr>
              <a:tr h="100361">
                <a:tc>
                  <a:txBody>
                    <a:bodyPr/>
                    <a:lstStyle/>
                    <a:p>
                      <a:pPr algn="ctr"/>
                      <a:r>
                        <a:rPr lang="en-IN" sz="800" dirty="0">
                          <a:effectLst/>
                        </a:rPr>
                        <a:t>MSSubClass        1.422019</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Electrical       -3.104209</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904237893"/>
                  </a:ext>
                </a:extLst>
              </a:tr>
              <a:tr h="100361">
                <a:tc>
                  <a:txBody>
                    <a:bodyPr/>
                    <a:lstStyle/>
                    <a:p>
                      <a:pPr algn="ctr"/>
                      <a:r>
                        <a:rPr lang="en-IN" sz="800" dirty="0">
                          <a:effectLst/>
                        </a:rPr>
                        <a:t>MSZoning         -1.796785</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1stFlrSF          1.513707</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286941411"/>
                  </a:ext>
                </a:extLst>
              </a:tr>
              <a:tr h="100361">
                <a:tc>
                  <a:txBody>
                    <a:bodyPr/>
                    <a:lstStyle/>
                    <a:p>
                      <a:pPr algn="ctr"/>
                      <a:r>
                        <a:rPr lang="en-IN" sz="800" dirty="0">
                          <a:effectLst/>
                        </a:rPr>
                        <a:t>LotFrontage       2.710383</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2ndFlrSF          0.823479</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635447157"/>
                  </a:ext>
                </a:extLst>
              </a:tr>
              <a:tr h="100361">
                <a:tc>
                  <a:txBody>
                    <a:bodyPr/>
                    <a:lstStyle/>
                    <a:p>
                      <a:pPr algn="ctr"/>
                      <a:r>
                        <a:rPr lang="en-IN" sz="800" dirty="0">
                          <a:effectLst/>
                        </a:rPr>
                        <a:t>LotArea          10.659285</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LowQualFinSF      8.666142</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237378404"/>
                  </a:ext>
                </a:extLst>
              </a:tr>
              <a:tr h="100361">
                <a:tc>
                  <a:txBody>
                    <a:bodyPr/>
                    <a:lstStyle/>
                    <a:p>
                      <a:pPr algn="ctr"/>
                      <a:r>
                        <a:rPr lang="en-IN" sz="800" dirty="0">
                          <a:effectLst/>
                        </a:rPr>
                        <a:t>Street          -17.021969</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GrLivArea         1.449952</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87284967"/>
                  </a:ext>
                </a:extLst>
              </a:tr>
              <a:tr h="100361">
                <a:tc>
                  <a:txBody>
                    <a:bodyPr/>
                    <a:lstStyle/>
                    <a:p>
                      <a:pPr algn="ctr"/>
                      <a:r>
                        <a:rPr lang="en-IN" sz="800" dirty="0">
                          <a:effectLst/>
                        </a:rPr>
                        <a:t>Alley             5.436187</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BsmtFullBath      0.627106</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706325287"/>
                  </a:ext>
                </a:extLst>
              </a:tr>
              <a:tr h="100361">
                <a:tc>
                  <a:txBody>
                    <a:bodyPr/>
                    <a:lstStyle/>
                    <a:p>
                      <a:pPr algn="ctr"/>
                      <a:r>
                        <a:rPr lang="en-IN" sz="800" dirty="0">
                          <a:effectLst/>
                        </a:rPr>
                        <a:t>LotShape         -0.603775</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BsmtHalfBath      4.264403</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315955439"/>
                  </a:ext>
                </a:extLst>
              </a:tr>
              <a:tr h="100361">
                <a:tc>
                  <a:txBody>
                    <a:bodyPr/>
                    <a:lstStyle/>
                    <a:p>
                      <a:pPr algn="ctr"/>
                      <a:r>
                        <a:rPr lang="en-IN" sz="800" dirty="0">
                          <a:effectLst/>
                        </a:rPr>
                        <a:t>LandContour      -3.125982</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FullBath          0.057809</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277280890"/>
                  </a:ext>
                </a:extLst>
              </a:tr>
              <a:tr h="100361">
                <a:tc>
                  <a:txBody>
                    <a:bodyPr/>
                    <a:lstStyle/>
                    <a:p>
                      <a:pPr algn="ctr"/>
                      <a:r>
                        <a:rPr lang="en-IN" sz="800" dirty="0">
                          <a:effectLst/>
                        </a:rPr>
                        <a:t>LotConfig        -1.118821</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HalfBath          0.656492</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693550"/>
                  </a:ext>
                </a:extLst>
              </a:tr>
              <a:tr h="100361">
                <a:tc>
                  <a:txBody>
                    <a:bodyPr/>
                    <a:lstStyle/>
                    <a:p>
                      <a:pPr algn="ctr"/>
                      <a:r>
                        <a:rPr lang="en-IN" sz="800" dirty="0">
                          <a:effectLst/>
                        </a:rPr>
                        <a:t>LandSlope         4.812568</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BedroomAbvGr      0.243855</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016385375"/>
                  </a:ext>
                </a:extLst>
              </a:tr>
              <a:tr h="100361">
                <a:tc>
                  <a:txBody>
                    <a:bodyPr/>
                    <a:lstStyle/>
                    <a:p>
                      <a:pPr algn="ctr"/>
                      <a:r>
                        <a:rPr lang="en-IN" sz="800" dirty="0" smtClean="0">
                          <a:effectLst/>
                        </a:rPr>
                        <a:t>Neighbourhood      </a:t>
                      </a:r>
                      <a:r>
                        <a:rPr lang="en-IN" sz="800" dirty="0">
                          <a:effectLst/>
                        </a:rPr>
                        <a:t>0.043735</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KitchenAbvGr      4.365259</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41492229"/>
                  </a:ext>
                </a:extLst>
              </a:tr>
              <a:tr h="100361">
                <a:tc>
                  <a:txBody>
                    <a:bodyPr/>
                    <a:lstStyle/>
                    <a:p>
                      <a:pPr algn="ctr"/>
                      <a:r>
                        <a:rPr lang="en-IN" sz="800" dirty="0">
                          <a:effectLst/>
                        </a:rPr>
                        <a:t>Condition1        3.008289</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KitchenQual      -1.408106</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00125918"/>
                  </a:ext>
                </a:extLst>
              </a:tr>
              <a:tr h="100361">
                <a:tc>
                  <a:txBody>
                    <a:bodyPr/>
                    <a:lstStyle/>
                    <a:p>
                      <a:pPr algn="ctr"/>
                      <a:r>
                        <a:rPr lang="en-IN" sz="800" dirty="0">
                          <a:effectLst/>
                        </a:rPr>
                        <a:t>Condition2       11.514458</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TotRmsAbvGrd      0.644657</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839815624"/>
                  </a:ext>
                </a:extLst>
              </a:tr>
              <a:tr h="100361">
                <a:tc>
                  <a:txBody>
                    <a:bodyPr/>
                    <a:lstStyle/>
                    <a:p>
                      <a:pPr algn="ctr"/>
                      <a:r>
                        <a:rPr lang="en-IN" sz="800" dirty="0">
                          <a:effectLst/>
                        </a:rPr>
                        <a:t>BldgType          2.318657</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Functional       -3.999663</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50092998"/>
                  </a:ext>
                </a:extLst>
              </a:tr>
              <a:tr h="100361">
                <a:tc>
                  <a:txBody>
                    <a:bodyPr/>
                    <a:lstStyle/>
                    <a:p>
                      <a:pPr algn="ctr"/>
                      <a:r>
                        <a:rPr lang="en-IN" sz="800" dirty="0">
                          <a:effectLst/>
                        </a:rPr>
                        <a:t>HouseStyle        0.285680</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Fireplaces        0.671966</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153883155"/>
                  </a:ext>
                </a:extLst>
              </a:tr>
              <a:tr h="100361">
                <a:tc>
                  <a:txBody>
                    <a:bodyPr/>
                    <a:lstStyle/>
                    <a:p>
                      <a:pPr algn="ctr"/>
                      <a:r>
                        <a:rPr lang="en-IN" sz="800" dirty="0">
                          <a:effectLst/>
                        </a:rPr>
                        <a:t>OverallQual       0.175082</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FireplaceQu       0.753507</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052327906"/>
                  </a:ext>
                </a:extLst>
              </a:tr>
              <a:tr h="100361">
                <a:tc>
                  <a:txBody>
                    <a:bodyPr/>
                    <a:lstStyle/>
                    <a:p>
                      <a:pPr algn="ctr"/>
                      <a:r>
                        <a:rPr lang="en-IN" sz="800" dirty="0">
                          <a:effectLst/>
                        </a:rPr>
                        <a:t>OverallCond       0.580714</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GarageType        0.831142</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615848458"/>
                  </a:ext>
                </a:extLst>
              </a:tr>
              <a:tr h="100361">
                <a:tc>
                  <a:txBody>
                    <a:bodyPr/>
                    <a:lstStyle/>
                    <a:p>
                      <a:pPr algn="ctr"/>
                      <a:r>
                        <a:rPr lang="en-IN" sz="800" dirty="0">
                          <a:effectLst/>
                        </a:rPr>
                        <a:t>YearBuilt        -0.579204</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GarageYrBlt      -0.662934</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05498032"/>
                  </a:ext>
                </a:extLst>
              </a:tr>
              <a:tr h="100361">
                <a:tc>
                  <a:txBody>
                    <a:bodyPr/>
                    <a:lstStyle/>
                    <a:p>
                      <a:pPr algn="ctr"/>
                      <a:r>
                        <a:rPr lang="en-IN" sz="800" dirty="0">
                          <a:effectLst/>
                        </a:rPr>
                        <a:t>YearRemodAdd     -0.495864</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GarageFinish     -0.450190</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823035192"/>
                  </a:ext>
                </a:extLst>
              </a:tr>
              <a:tr h="100361">
                <a:tc>
                  <a:txBody>
                    <a:bodyPr/>
                    <a:lstStyle/>
                    <a:p>
                      <a:pPr algn="ctr"/>
                      <a:r>
                        <a:rPr lang="en-IN" sz="800" dirty="0">
                          <a:effectLst/>
                        </a:rPr>
                        <a:t>RoofStyle         1.498560</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GarageCars       -0.358556</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82006439"/>
                  </a:ext>
                </a:extLst>
              </a:tr>
              <a:tr h="100361">
                <a:tc>
                  <a:txBody>
                    <a:bodyPr/>
                    <a:lstStyle/>
                    <a:p>
                      <a:pPr algn="ctr"/>
                      <a:r>
                        <a:rPr lang="en-IN" sz="800" dirty="0">
                          <a:effectLst/>
                        </a:rPr>
                        <a:t>RoofMatl          7.577352</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GarageArea        0.189665</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4033354"/>
                  </a:ext>
                </a:extLst>
              </a:tr>
              <a:tr h="100361">
                <a:tc>
                  <a:txBody>
                    <a:bodyPr/>
                    <a:lstStyle/>
                    <a:p>
                      <a:pPr algn="ctr"/>
                      <a:r>
                        <a:rPr lang="en-IN" sz="800" dirty="0">
                          <a:effectLst/>
                        </a:rPr>
                        <a:t>Exterior1st      -0.612816</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GarageQual       -4.582386</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832818250"/>
                  </a:ext>
                </a:extLst>
              </a:tr>
              <a:tr h="100361">
                <a:tc>
                  <a:txBody>
                    <a:bodyPr/>
                    <a:lstStyle/>
                    <a:p>
                      <a:pPr algn="ctr"/>
                      <a:r>
                        <a:rPr lang="en-IN" sz="800" dirty="0">
                          <a:effectLst/>
                        </a:rPr>
                        <a:t>Exterior2nd      -0.592349</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GarageCond       -5.422472</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140576476"/>
                  </a:ext>
                </a:extLst>
              </a:tr>
              <a:tr h="100361">
                <a:tc>
                  <a:txBody>
                    <a:bodyPr/>
                    <a:lstStyle/>
                    <a:p>
                      <a:pPr algn="ctr"/>
                      <a:r>
                        <a:rPr lang="en-IN" sz="800" dirty="0">
                          <a:effectLst/>
                        </a:rPr>
                        <a:t>MasVnrType       -0.104609</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PavedDrive       -3.274035</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613342997"/>
                  </a:ext>
                </a:extLst>
              </a:tr>
              <a:tr h="100361">
                <a:tc>
                  <a:txBody>
                    <a:bodyPr/>
                    <a:lstStyle/>
                    <a:p>
                      <a:pPr algn="ctr"/>
                      <a:r>
                        <a:rPr lang="en-IN" sz="800" dirty="0">
                          <a:effectLst/>
                        </a:rPr>
                        <a:t>MasVnrArea        2.834658</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WoodDeckSF        1.504929</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81546938"/>
                  </a:ext>
                </a:extLst>
              </a:tr>
              <a:tr h="100361">
                <a:tc>
                  <a:txBody>
                    <a:bodyPr/>
                    <a:lstStyle/>
                    <a:p>
                      <a:pPr algn="ctr"/>
                      <a:r>
                        <a:rPr lang="en-IN" sz="800" dirty="0">
                          <a:effectLst/>
                        </a:rPr>
                        <a:t>ExterQual        -1.810843</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OpenPorchSF       2.410840</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80650782"/>
                  </a:ext>
                </a:extLst>
              </a:tr>
              <a:tr h="100361">
                <a:tc>
                  <a:txBody>
                    <a:bodyPr/>
                    <a:lstStyle/>
                    <a:p>
                      <a:pPr algn="ctr"/>
                      <a:r>
                        <a:rPr lang="en-IN" sz="800" dirty="0">
                          <a:effectLst/>
                        </a:rPr>
                        <a:t>ExterCond        -2.516219</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EnclosedPorch     3.043610</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740063003"/>
                  </a:ext>
                </a:extLst>
              </a:tr>
              <a:tr h="100361">
                <a:tc>
                  <a:txBody>
                    <a:bodyPr/>
                    <a:lstStyle/>
                    <a:p>
                      <a:pPr algn="ctr"/>
                      <a:r>
                        <a:rPr lang="en-IN" sz="800" dirty="0">
                          <a:effectLst/>
                        </a:rPr>
                        <a:t>Foundation       -0.002761</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3SsnPorch         9.770611</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88678008"/>
                  </a:ext>
                </a:extLst>
              </a:tr>
              <a:tr h="100361">
                <a:tc>
                  <a:txBody>
                    <a:bodyPr/>
                    <a:lstStyle/>
                    <a:p>
                      <a:pPr algn="ctr"/>
                      <a:r>
                        <a:rPr lang="en-IN" sz="800" dirty="0">
                          <a:effectLst/>
                        </a:rPr>
                        <a:t>BsmtQual         -1.343781</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ScreenPorch       4.105741</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159114180"/>
                  </a:ext>
                </a:extLst>
              </a:tr>
              <a:tr h="100361">
                <a:tc>
                  <a:txBody>
                    <a:bodyPr/>
                    <a:lstStyle/>
                    <a:p>
                      <a:pPr algn="ctr"/>
                      <a:r>
                        <a:rPr lang="en-IN" sz="800" dirty="0">
                          <a:effectLst/>
                        </a:rPr>
                        <a:t>BsmtCond         -3.293554</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PoolArea         13.243711</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784846759"/>
                  </a:ext>
                </a:extLst>
              </a:tr>
              <a:tr h="100361">
                <a:tc>
                  <a:txBody>
                    <a:bodyPr/>
                    <a:lstStyle/>
                    <a:p>
                      <a:pPr algn="ctr"/>
                      <a:r>
                        <a:rPr lang="en-IN" sz="800" dirty="0">
                          <a:effectLst/>
                        </a:rPr>
                        <a:t>BsmtExposure     -1.166987</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PoolQC          -19.401558</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261096801"/>
                  </a:ext>
                </a:extLst>
              </a:tr>
              <a:tr h="100361">
                <a:tc>
                  <a:txBody>
                    <a:bodyPr/>
                    <a:lstStyle/>
                    <a:p>
                      <a:pPr algn="ctr"/>
                      <a:r>
                        <a:rPr lang="en-IN" sz="800" dirty="0">
                          <a:effectLst/>
                        </a:rPr>
                        <a:t>BsmtFinType1     -0.068901</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Fence            -3.185107</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51090624"/>
                  </a:ext>
                </a:extLst>
              </a:tr>
              <a:tr h="100361">
                <a:tc>
                  <a:txBody>
                    <a:bodyPr/>
                    <a:lstStyle/>
                    <a:p>
                      <a:pPr algn="ctr"/>
                      <a:r>
                        <a:rPr lang="en-IN" sz="800" dirty="0">
                          <a:effectLst/>
                        </a:rPr>
                        <a:t>BsmtFinSF1        1.871606</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MiscFeature     -17.238424</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724451782"/>
                  </a:ext>
                </a:extLst>
              </a:tr>
              <a:tr h="100361">
                <a:tc>
                  <a:txBody>
                    <a:bodyPr/>
                    <a:lstStyle/>
                    <a:p>
                      <a:pPr algn="ctr"/>
                      <a:r>
                        <a:rPr lang="en-IN" sz="800" dirty="0">
                          <a:effectLst/>
                        </a:rPr>
                        <a:t>BsmtFinType2     -3.615783</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MiscVal          23.065943</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790741459"/>
                  </a:ext>
                </a:extLst>
              </a:tr>
              <a:tr h="100361">
                <a:tc>
                  <a:txBody>
                    <a:bodyPr/>
                    <a:lstStyle/>
                    <a:p>
                      <a:pPr algn="ctr"/>
                      <a:r>
                        <a:rPr lang="en-IN" sz="800" dirty="0">
                          <a:effectLst/>
                        </a:rPr>
                        <a:t>BsmtFinSF2        4.365829</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MoSold            0.220979</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315884264"/>
                  </a:ext>
                </a:extLst>
              </a:tr>
              <a:tr h="100361">
                <a:tc>
                  <a:txBody>
                    <a:bodyPr/>
                    <a:lstStyle/>
                    <a:p>
                      <a:pPr algn="ctr"/>
                      <a:r>
                        <a:rPr lang="en-IN" sz="800" dirty="0">
                          <a:effectLst/>
                        </a:rPr>
                        <a:t>BsmtUnfSF         0.909057</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YrSold            0.115765</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482719053"/>
                  </a:ext>
                </a:extLst>
              </a:tr>
              <a:tr h="100361">
                <a:tc>
                  <a:txBody>
                    <a:bodyPr/>
                    <a:lstStyle/>
                    <a:p>
                      <a:pPr algn="ctr"/>
                      <a:r>
                        <a:rPr lang="en-IN" sz="800" dirty="0">
                          <a:effectLst/>
                        </a:rPr>
                        <a:t>TotalBsmtSF       1.744591</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SaleType         -3.660513</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881659386"/>
                  </a:ext>
                </a:extLst>
              </a:tr>
              <a:tr h="100361">
                <a:tc>
                  <a:txBody>
                    <a:bodyPr/>
                    <a:lstStyle/>
                    <a:p>
                      <a:pPr algn="ctr"/>
                      <a:r>
                        <a:rPr lang="en-IN" sz="800" dirty="0">
                          <a:effectLst/>
                        </a:rPr>
                        <a:t>Heating          10.103609</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SaleCondition    -2.671829</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130077798"/>
                  </a:ext>
                </a:extLst>
              </a:tr>
              <a:tr h="100361">
                <a:tc>
                  <a:txBody>
                    <a:bodyPr/>
                    <a:lstStyle/>
                    <a:p>
                      <a:pPr algn="ctr"/>
                      <a:r>
                        <a:rPr lang="en-IN" sz="800" dirty="0">
                          <a:effectLst/>
                        </a:rPr>
                        <a:t>HeatingQC         0.449933</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SalePrice         1.953878</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009189571"/>
                  </a:ext>
                </a:extLst>
              </a:tr>
            </a:tbl>
          </a:graphicData>
        </a:graphic>
      </p:graphicFrame>
      <p:sp>
        <p:nvSpPr>
          <p:cNvPr id="5" name="Text Placeholder 4">
            <a:extLst>
              <a:ext uri="{FF2B5EF4-FFF2-40B4-BE49-F238E27FC236}">
                <a16:creationId xmlns:a16="http://schemas.microsoft.com/office/drawing/2014/main" id="{79409D01-9EB2-4CF3-8058-765A5E6A720A}"/>
              </a:ext>
            </a:extLst>
          </p:cNvPr>
          <p:cNvSpPr>
            <a:spLocks noGrp="1"/>
          </p:cNvSpPr>
          <p:nvPr>
            <p:ph type="body" sz="quarter" idx="3"/>
          </p:nvPr>
        </p:nvSpPr>
        <p:spPr>
          <a:xfrm>
            <a:off x="5261924" y="1353179"/>
            <a:ext cx="4566287" cy="365480"/>
          </a:xfrm>
          <a:ln>
            <a:solidFill>
              <a:srgbClr val="002060"/>
            </a:solidFill>
          </a:ln>
        </p:spPr>
        <p:txBody>
          <a:bodyPr anchor="ctr"/>
          <a:lstStyle/>
          <a:p>
            <a:pPr algn="ctr"/>
            <a:r>
              <a:rPr lang="en-US" sz="2000" dirty="0">
                <a:solidFill>
                  <a:srgbClr val="002060"/>
                </a:solidFill>
              </a:rPr>
              <a:t>After handling Skewness</a:t>
            </a:r>
            <a:endParaRPr lang="en-IN" sz="2000" dirty="0">
              <a:solidFill>
                <a:srgbClr val="002060"/>
              </a:solidFill>
            </a:endParaRPr>
          </a:p>
        </p:txBody>
      </p:sp>
      <p:graphicFrame>
        <p:nvGraphicFramePr>
          <p:cNvPr id="10" name="Content Placeholder 9">
            <a:extLst>
              <a:ext uri="{FF2B5EF4-FFF2-40B4-BE49-F238E27FC236}">
                <a16:creationId xmlns:a16="http://schemas.microsoft.com/office/drawing/2014/main" id="{1F5958F1-B24B-45F2-BEC2-1F378810BC54}"/>
              </a:ext>
            </a:extLst>
          </p:cNvPr>
          <p:cNvGraphicFramePr>
            <a:graphicFrameLocks noGrp="1"/>
          </p:cNvGraphicFramePr>
          <p:nvPr>
            <p:ph sz="quarter" idx="4"/>
            <p:extLst>
              <p:ext uri="{D42A27DB-BD31-4B8C-83A1-F6EECF244321}">
                <p14:modId xmlns:p14="http://schemas.microsoft.com/office/powerpoint/2010/main" val="1165383410"/>
              </p:ext>
            </p:extLst>
          </p:nvPr>
        </p:nvGraphicFramePr>
        <p:xfrm>
          <a:off x="5261925" y="1749098"/>
          <a:ext cx="4566287" cy="5002205"/>
        </p:xfrm>
        <a:graphic>
          <a:graphicData uri="http://schemas.openxmlformats.org/drawingml/2006/table">
            <a:tbl>
              <a:tblPr firstRow="1" firstCol="1" bandRow="1">
                <a:tableStyleId>{F5AB1C69-6EDB-4FF4-983F-18BD219EF322}</a:tableStyleId>
              </a:tblPr>
              <a:tblGrid>
                <a:gridCol w="2298844">
                  <a:extLst>
                    <a:ext uri="{9D8B030D-6E8A-4147-A177-3AD203B41FA5}">
                      <a16:colId xmlns:a16="http://schemas.microsoft.com/office/drawing/2014/main" val="540644822"/>
                    </a:ext>
                  </a:extLst>
                </a:gridCol>
                <a:gridCol w="2267443">
                  <a:extLst>
                    <a:ext uri="{9D8B030D-6E8A-4147-A177-3AD203B41FA5}">
                      <a16:colId xmlns:a16="http://schemas.microsoft.com/office/drawing/2014/main" val="906705863"/>
                    </a:ext>
                  </a:extLst>
                </a:gridCol>
              </a:tblGrid>
              <a:tr h="122005">
                <a:tc>
                  <a:txBody>
                    <a:bodyPr/>
                    <a:lstStyle/>
                    <a:p>
                      <a:pPr algn="ctr"/>
                      <a:r>
                        <a:rPr lang="en-IN" sz="800" dirty="0">
                          <a:effectLst/>
                        </a:rPr>
                        <a:t>Columns           Skewness</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Columns           Skewness</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740964154"/>
                  </a:ext>
                </a:extLst>
              </a:tr>
              <a:tr h="122005">
                <a:tc>
                  <a:txBody>
                    <a:bodyPr/>
                    <a:lstStyle/>
                    <a:p>
                      <a:pPr algn="ctr"/>
                      <a:r>
                        <a:rPr lang="en-IN" sz="800" dirty="0">
                          <a:effectLst/>
                        </a:rPr>
                        <a:t>Id               -0.268486</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CentralAir       -3.475188</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958109460"/>
                  </a:ext>
                </a:extLst>
              </a:tr>
              <a:tr h="122005">
                <a:tc>
                  <a:txBody>
                    <a:bodyPr/>
                    <a:lstStyle/>
                    <a:p>
                      <a:pPr algn="ctr"/>
                      <a:r>
                        <a:rPr lang="en-IN" sz="800" dirty="0">
                          <a:effectLst/>
                        </a:rPr>
                        <a:t>MSSubClass        0.064007</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Electrical       -3.006845</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204687466"/>
                  </a:ext>
                </a:extLst>
              </a:tr>
              <a:tr h="122005">
                <a:tc>
                  <a:txBody>
                    <a:bodyPr/>
                    <a:lstStyle/>
                    <a:p>
                      <a:pPr algn="ctr"/>
                      <a:r>
                        <a:rPr lang="en-IN" sz="800" dirty="0">
                          <a:effectLst/>
                        </a:rPr>
                        <a:t>MSZoning          0.233113</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1stFlrSF         -0.002391</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312814077"/>
                  </a:ext>
                </a:extLst>
              </a:tr>
              <a:tr h="122005">
                <a:tc>
                  <a:txBody>
                    <a:bodyPr/>
                    <a:lstStyle/>
                    <a:p>
                      <a:pPr algn="ctr"/>
                      <a:r>
                        <a:rPr lang="en-IN" sz="800" dirty="0">
                          <a:effectLst/>
                        </a:rPr>
                        <a:t>LotFrontage       0.161368</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2ndFlrSF          0.280208</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70635756"/>
                  </a:ext>
                </a:extLst>
              </a:tr>
              <a:tr h="122005">
                <a:tc>
                  <a:txBody>
                    <a:bodyPr/>
                    <a:lstStyle/>
                    <a:p>
                      <a:pPr algn="ctr"/>
                      <a:r>
                        <a:rPr lang="en-IN" sz="800" dirty="0">
                          <a:effectLst/>
                        </a:rPr>
                        <a:t>LotArea           0.032509</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LowQualFinSF      6.922843</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289074869"/>
                  </a:ext>
                </a:extLst>
              </a:tr>
              <a:tr h="122005">
                <a:tc>
                  <a:txBody>
                    <a:bodyPr/>
                    <a:lstStyle/>
                    <a:p>
                      <a:pPr algn="ctr"/>
                      <a:r>
                        <a:rPr lang="en-IN" sz="800" dirty="0">
                          <a:effectLst/>
                        </a:rPr>
                        <a:t>Street          -17.021969</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GrLivArea        -0.000054</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673348023"/>
                  </a:ext>
                </a:extLst>
              </a:tr>
              <a:tr h="122005">
                <a:tc>
                  <a:txBody>
                    <a:bodyPr/>
                    <a:lstStyle/>
                    <a:p>
                      <a:pPr algn="ctr"/>
                      <a:r>
                        <a:rPr lang="en-IN" sz="800" dirty="0">
                          <a:effectLst/>
                        </a:rPr>
                        <a:t>Alley             5.436187</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BsmtFullBath      0.365488</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057420438"/>
                  </a:ext>
                </a:extLst>
              </a:tr>
              <a:tr h="122005">
                <a:tc>
                  <a:txBody>
                    <a:bodyPr/>
                    <a:lstStyle/>
                    <a:p>
                      <a:pPr algn="ctr"/>
                      <a:r>
                        <a:rPr lang="en-IN" sz="800" dirty="0">
                          <a:effectLst/>
                        </a:rPr>
                        <a:t>LotShape         -0.594207</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BsmtHalfBath      3.954345</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66602345"/>
                  </a:ext>
                </a:extLst>
              </a:tr>
              <a:tr h="122005">
                <a:tc>
                  <a:txBody>
                    <a:bodyPr/>
                    <a:lstStyle/>
                    <a:p>
                      <a:pPr algn="ctr"/>
                      <a:r>
                        <a:rPr lang="en-IN" sz="800" dirty="0">
                          <a:effectLst/>
                        </a:rPr>
                        <a:t>LandContour      -2.592303</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FullBath         -0.045944</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73871135"/>
                  </a:ext>
                </a:extLst>
              </a:tr>
              <a:tr h="122005">
                <a:tc>
                  <a:txBody>
                    <a:bodyPr/>
                    <a:lstStyle/>
                    <a:p>
                      <a:pPr algn="ctr"/>
                      <a:r>
                        <a:rPr lang="en-IN" sz="800" dirty="0">
                          <a:effectLst/>
                        </a:rPr>
                        <a:t>LotConfig        -1.030401</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HalfBath          0.498003</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170910516"/>
                  </a:ext>
                </a:extLst>
              </a:tr>
              <a:tr h="122005">
                <a:tc>
                  <a:txBody>
                    <a:bodyPr/>
                    <a:lstStyle/>
                    <a:p>
                      <a:pPr algn="ctr"/>
                      <a:r>
                        <a:rPr lang="en-IN" sz="800" dirty="0">
                          <a:effectLst/>
                        </a:rPr>
                        <a:t>LandSlope         3.954345</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BedroomAbvGr      0.116498</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886894066"/>
                  </a:ext>
                </a:extLst>
              </a:tr>
              <a:tr h="122005">
                <a:tc>
                  <a:txBody>
                    <a:bodyPr/>
                    <a:lstStyle/>
                    <a:p>
                      <a:pPr algn="ctr"/>
                      <a:r>
                        <a:rPr lang="en-IN" sz="800" dirty="0" smtClean="0">
                          <a:effectLst/>
                        </a:rPr>
                        <a:t>Neighbourhood     </a:t>
                      </a:r>
                      <a:r>
                        <a:rPr lang="en-IN" sz="800" dirty="0">
                          <a:effectLst/>
                        </a:rPr>
                        <a:t>-0.146541</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KitchenAbvGr     -2.370593</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3667032"/>
                  </a:ext>
                </a:extLst>
              </a:tr>
              <a:tr h="122005">
                <a:tc>
                  <a:txBody>
                    <a:bodyPr/>
                    <a:lstStyle/>
                    <a:p>
                      <a:pPr algn="ctr"/>
                      <a:r>
                        <a:rPr lang="en-IN" sz="800" dirty="0">
                          <a:effectLst/>
                        </a:rPr>
                        <a:t>Condition1        0.225468</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KitchenQual      -0.435558</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19030437"/>
                  </a:ext>
                </a:extLst>
              </a:tr>
              <a:tr h="122005">
                <a:tc>
                  <a:txBody>
                    <a:bodyPr/>
                    <a:lstStyle/>
                    <a:p>
                      <a:pPr algn="ctr"/>
                      <a:r>
                        <a:rPr lang="en-IN" sz="800" dirty="0">
                          <a:effectLst/>
                        </a:rPr>
                        <a:t>Condition2        0.537277</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TotRmsAbvGrd      0.002332</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393061365"/>
                  </a:ext>
                </a:extLst>
              </a:tr>
              <a:tr h="122005">
                <a:tc>
                  <a:txBody>
                    <a:bodyPr/>
                    <a:lstStyle/>
                    <a:p>
                      <a:pPr algn="ctr"/>
                      <a:r>
                        <a:rPr lang="en-IN" sz="800" dirty="0">
                          <a:effectLst/>
                        </a:rPr>
                        <a:t>BldgType          1.857194</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Functional       -3.343664</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264014073"/>
                  </a:ext>
                </a:extLst>
              </a:tr>
              <a:tr h="122005">
                <a:tc>
                  <a:txBody>
                    <a:bodyPr/>
                    <a:lstStyle/>
                    <a:p>
                      <a:pPr algn="ctr"/>
                      <a:r>
                        <a:rPr lang="en-IN" sz="800" dirty="0">
                          <a:effectLst/>
                        </a:rPr>
                        <a:t>HouseStyle       -0.080331</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Fireplaces        0.084950</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001868723"/>
                  </a:ext>
                </a:extLst>
              </a:tr>
              <a:tr h="122005">
                <a:tc>
                  <a:txBody>
                    <a:bodyPr/>
                    <a:lstStyle/>
                    <a:p>
                      <a:pPr algn="ctr"/>
                      <a:r>
                        <a:rPr lang="en-IN" sz="800" dirty="0">
                          <a:effectLst/>
                        </a:rPr>
                        <a:t>OverallQual       0.021658</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FireplaceQu       0.082653</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835190516"/>
                  </a:ext>
                </a:extLst>
              </a:tr>
              <a:tr h="122005">
                <a:tc>
                  <a:txBody>
                    <a:bodyPr/>
                    <a:lstStyle/>
                    <a:p>
                      <a:pPr algn="ctr"/>
                      <a:r>
                        <a:rPr lang="en-IN" sz="800" dirty="0">
                          <a:effectLst/>
                        </a:rPr>
                        <a:t>OverallCond       0.048063</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GarageType        0.222501</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995230773"/>
                  </a:ext>
                </a:extLst>
              </a:tr>
              <a:tr h="122005">
                <a:tc>
                  <a:txBody>
                    <a:bodyPr/>
                    <a:lstStyle/>
                    <a:p>
                      <a:pPr algn="ctr"/>
                      <a:r>
                        <a:rPr lang="en-IN" sz="800" dirty="0">
                          <a:effectLst/>
                        </a:rPr>
                        <a:t>YearBuilt        -0.126641</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GarageYrBlt      -0.132523</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52960678"/>
                  </a:ext>
                </a:extLst>
              </a:tr>
              <a:tr h="122005">
                <a:tc>
                  <a:txBody>
                    <a:bodyPr/>
                    <a:lstStyle/>
                    <a:p>
                      <a:pPr algn="ctr"/>
                      <a:r>
                        <a:rPr lang="en-IN" sz="800" dirty="0">
                          <a:effectLst/>
                        </a:rPr>
                        <a:t>YearRemodAdd     -0.225131</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GarageFinish     -0.335248</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488847193"/>
                  </a:ext>
                </a:extLst>
              </a:tr>
              <a:tr h="122005">
                <a:tc>
                  <a:txBody>
                    <a:bodyPr/>
                    <a:lstStyle/>
                    <a:p>
                      <a:pPr algn="ctr"/>
                      <a:r>
                        <a:rPr lang="en-IN" sz="800" dirty="0">
                          <a:effectLst/>
                        </a:rPr>
                        <a:t>RoofStyle        -0.292233</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GarageCars       -0.022970</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122389991"/>
                  </a:ext>
                </a:extLst>
              </a:tr>
              <a:tr h="122005">
                <a:tc>
                  <a:txBody>
                    <a:bodyPr/>
                    <a:lstStyle/>
                    <a:p>
                      <a:pPr algn="ctr"/>
                      <a:r>
                        <a:rPr lang="en-IN" sz="800" dirty="0">
                          <a:effectLst/>
                        </a:rPr>
                        <a:t>RoofMatl         -6.314987</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GarageArea       -0.320370</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57914313"/>
                  </a:ext>
                </a:extLst>
              </a:tr>
              <a:tr h="122005">
                <a:tc>
                  <a:txBody>
                    <a:bodyPr/>
                    <a:lstStyle/>
                    <a:p>
                      <a:pPr algn="ctr"/>
                      <a:r>
                        <a:rPr lang="en-IN" sz="800" dirty="0">
                          <a:effectLst/>
                        </a:rPr>
                        <a:t>Exterior1st      -0.338023</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GarageQual       -4.327379</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785370869"/>
                  </a:ext>
                </a:extLst>
              </a:tr>
              <a:tr h="122005">
                <a:tc>
                  <a:txBody>
                    <a:bodyPr/>
                    <a:lstStyle/>
                    <a:p>
                      <a:pPr algn="ctr"/>
                      <a:r>
                        <a:rPr lang="en-IN" sz="800" dirty="0">
                          <a:effectLst/>
                        </a:rPr>
                        <a:t>Exterior2nd      -0.352793</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GarageCond       -4.925781</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470903703"/>
                  </a:ext>
                </a:extLst>
              </a:tr>
              <a:tr h="122005">
                <a:tc>
                  <a:txBody>
                    <a:bodyPr/>
                    <a:lstStyle/>
                    <a:p>
                      <a:pPr algn="ctr"/>
                      <a:r>
                        <a:rPr lang="en-IN" sz="800" dirty="0">
                          <a:effectLst/>
                        </a:rPr>
                        <a:t>MasVnrType       -0.016203</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PavedDrive       -3.025809</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729885856"/>
                  </a:ext>
                </a:extLst>
              </a:tr>
              <a:tr h="122005">
                <a:tc>
                  <a:txBody>
                    <a:bodyPr/>
                    <a:lstStyle/>
                    <a:p>
                      <a:pPr algn="ctr"/>
                      <a:r>
                        <a:rPr lang="en-IN" sz="800" dirty="0">
                          <a:effectLst/>
                        </a:rPr>
                        <a:t>MasVnrArea        0.416370</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WoodDeckSF        0.113026</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268883463"/>
                  </a:ext>
                </a:extLst>
              </a:tr>
              <a:tr h="122005">
                <a:tc>
                  <a:txBody>
                    <a:bodyPr/>
                    <a:lstStyle/>
                    <a:p>
                      <a:pPr algn="ctr"/>
                      <a:r>
                        <a:rPr lang="en-IN" sz="800" dirty="0">
                          <a:effectLst/>
                        </a:rPr>
                        <a:t>ExterQual        -0.605112</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OpenPorchSF      -0.002749</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924323332"/>
                  </a:ext>
                </a:extLst>
              </a:tr>
              <a:tr h="122005">
                <a:tc>
                  <a:txBody>
                    <a:bodyPr/>
                    <a:lstStyle/>
                    <a:p>
                      <a:pPr algn="ctr"/>
                      <a:r>
                        <a:rPr lang="en-IN" sz="800" dirty="0">
                          <a:effectLst/>
                        </a:rPr>
                        <a:t>ExterCond        -2.270791</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EnclosedPorch     2.022616</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361975601"/>
                  </a:ext>
                </a:extLst>
              </a:tr>
              <a:tr h="122005">
                <a:tc>
                  <a:txBody>
                    <a:bodyPr/>
                    <a:lstStyle/>
                    <a:p>
                      <a:pPr algn="ctr"/>
                      <a:r>
                        <a:rPr lang="en-IN" sz="800" dirty="0">
                          <a:effectLst/>
                        </a:rPr>
                        <a:t>Foundation        0.004296</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3SsnPorch         7.087955</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143255866"/>
                  </a:ext>
                </a:extLst>
              </a:tr>
              <a:tr h="122005">
                <a:tc>
                  <a:txBody>
                    <a:bodyPr/>
                    <a:lstStyle/>
                    <a:p>
                      <a:pPr algn="ctr"/>
                      <a:r>
                        <a:rPr lang="en-IN" sz="800" dirty="0">
                          <a:effectLst/>
                        </a:rPr>
                        <a:t>BsmtQual         -0.413999</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ScreenPorch       3.067153</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47845763"/>
                  </a:ext>
                </a:extLst>
              </a:tr>
              <a:tr h="122005">
                <a:tc>
                  <a:txBody>
                    <a:bodyPr/>
                    <a:lstStyle/>
                    <a:p>
                      <a:pPr algn="ctr"/>
                      <a:r>
                        <a:rPr lang="en-IN" sz="800" dirty="0">
                          <a:effectLst/>
                        </a:rPr>
                        <a:t>BsmtCond         -3.025865</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PoolArea         12.817372</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36273301"/>
                  </a:ext>
                </a:extLst>
              </a:tr>
              <a:tr h="122005">
                <a:tc>
                  <a:txBody>
                    <a:bodyPr/>
                    <a:lstStyle/>
                    <a:p>
                      <a:pPr algn="ctr"/>
                      <a:r>
                        <a:rPr lang="en-IN" sz="800" dirty="0">
                          <a:effectLst/>
                        </a:rPr>
                        <a:t>BsmtExposure     -0.914214</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PoolQC          -17.021969</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99726289"/>
                  </a:ext>
                </a:extLst>
              </a:tr>
              <a:tr h="122005">
                <a:tc>
                  <a:txBody>
                    <a:bodyPr/>
                    <a:lstStyle/>
                    <a:p>
                      <a:pPr algn="ctr"/>
                      <a:r>
                        <a:rPr lang="en-IN" sz="800" dirty="0">
                          <a:effectLst/>
                        </a:rPr>
                        <a:t>BsmtFinType1     -0.206639</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Fence             1.116688</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548666206"/>
                  </a:ext>
                </a:extLst>
              </a:tr>
              <a:tr h="122005">
                <a:tc>
                  <a:txBody>
                    <a:bodyPr/>
                    <a:lstStyle/>
                    <a:p>
                      <a:pPr algn="ctr"/>
                      <a:r>
                        <a:rPr lang="en-IN" sz="800" dirty="0">
                          <a:effectLst/>
                        </a:rPr>
                        <a:t>BsmtFinSF1       -0.404528</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MiscFeature       9.291637</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04287046"/>
                  </a:ext>
                </a:extLst>
              </a:tr>
              <a:tr h="122005">
                <a:tc>
                  <a:txBody>
                    <a:bodyPr/>
                    <a:lstStyle/>
                    <a:p>
                      <a:pPr algn="ctr"/>
                      <a:r>
                        <a:rPr lang="en-IN" sz="800" dirty="0">
                          <a:effectLst/>
                        </a:rPr>
                        <a:t>BsmtFinType2     -2.420885</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MiscVal           4.991071</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71955709"/>
                  </a:ext>
                </a:extLst>
              </a:tr>
              <a:tr h="122005">
                <a:tc>
                  <a:txBody>
                    <a:bodyPr/>
                    <a:lstStyle/>
                    <a:p>
                      <a:pPr algn="ctr"/>
                      <a:r>
                        <a:rPr lang="en-IN" sz="800" dirty="0">
                          <a:effectLst/>
                        </a:rPr>
                        <a:t>BsmtFinSF2        2.394737</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MoSold           -0.035838</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47106063"/>
                  </a:ext>
                </a:extLst>
              </a:tr>
              <a:tr h="122005">
                <a:tc>
                  <a:txBody>
                    <a:bodyPr/>
                    <a:lstStyle/>
                    <a:p>
                      <a:pPr algn="ctr"/>
                      <a:r>
                        <a:rPr lang="en-IN" sz="800" dirty="0">
                          <a:effectLst/>
                        </a:rPr>
                        <a:t>BsmtUnfSF        -0.284390</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YrSold            0.112893</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075220717"/>
                  </a:ext>
                </a:extLst>
              </a:tr>
              <a:tr h="122005">
                <a:tc>
                  <a:txBody>
                    <a:bodyPr/>
                    <a:lstStyle/>
                    <a:p>
                      <a:pPr algn="ctr"/>
                      <a:r>
                        <a:rPr lang="en-IN" sz="800" dirty="0">
                          <a:effectLst/>
                        </a:rPr>
                        <a:t>TotalBsmtSF       0.286779</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SaleType         -2.067563</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980657503"/>
                  </a:ext>
                </a:extLst>
              </a:tr>
              <a:tr h="122005">
                <a:tc>
                  <a:txBody>
                    <a:bodyPr/>
                    <a:lstStyle/>
                    <a:p>
                      <a:pPr algn="ctr"/>
                      <a:r>
                        <a:rPr lang="en-IN" sz="800" dirty="0">
                          <a:effectLst/>
                        </a:rPr>
                        <a:t>Heating          -4.541694</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SaleCondition    -0.353292</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402297515"/>
                  </a:ext>
                </a:extLst>
              </a:tr>
              <a:tr h="122005">
                <a:tc>
                  <a:txBody>
                    <a:bodyPr/>
                    <a:lstStyle/>
                    <a:p>
                      <a:pPr algn="ctr"/>
                      <a:r>
                        <a:rPr lang="en-IN" sz="800" dirty="0">
                          <a:effectLst/>
                        </a:rPr>
                        <a:t>HeatingQC         0.156511</a:t>
                      </a:r>
                      <a:endParaRPr lang="en-IN" sz="800" dirty="0">
                        <a:effectLst/>
                        <a:latin typeface="Calibri" panose="020F0502020204030204" pitchFamily="34" charset="0"/>
                        <a:cs typeface="Times New Roman" panose="02020603050405020304" pitchFamily="18" charset="0"/>
                      </a:endParaRPr>
                    </a:p>
                  </a:txBody>
                  <a:tcPr marL="38505" marR="38505" marT="0" marB="0"/>
                </a:tc>
                <a:tc>
                  <a:txBody>
                    <a:bodyPr/>
                    <a:lstStyle/>
                    <a:p>
                      <a:pPr algn="ctr"/>
                      <a:r>
                        <a:rPr lang="en-IN" sz="800" dirty="0">
                          <a:effectLst/>
                        </a:rPr>
                        <a:t> </a:t>
                      </a:r>
                      <a:endParaRPr lang="en-IN" sz="8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888179052"/>
                  </a:ext>
                </a:extLst>
              </a:tr>
            </a:tbl>
          </a:graphicData>
        </a:graphic>
      </p:graphicFrame>
    </p:spTree>
    <p:extLst>
      <p:ext uri="{BB962C8B-B14F-4D97-AF65-F5344CB8AC3E}">
        <p14:creationId xmlns:p14="http://schemas.microsoft.com/office/powerpoint/2010/main" val="273833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9BF6-1B5C-46C6-B214-E84604EC7D36}"/>
              </a:ext>
            </a:extLst>
          </p:cNvPr>
          <p:cNvSpPr>
            <a:spLocks noGrp="1"/>
          </p:cNvSpPr>
          <p:nvPr>
            <p:ph type="title"/>
          </p:nvPr>
        </p:nvSpPr>
        <p:spPr>
          <a:xfrm>
            <a:off x="677158" y="381000"/>
            <a:ext cx="8594429" cy="914400"/>
          </a:xfrm>
        </p:spPr>
        <p:txBody>
          <a:bodyPr anchor="ctr">
            <a:noAutofit/>
          </a:bodyPr>
          <a:lstStyle/>
          <a:p>
            <a:r>
              <a:rPr lang="en-IN" sz="4800" b="1" dirty="0">
                <a:solidFill>
                  <a:srgbClr val="002060"/>
                </a:solidFill>
                <a:effectLst/>
                <a:latin typeface="Times New Roman" panose="02020603050405020304" pitchFamily="18" charset="0"/>
                <a:ea typeface="Times New Roman" panose="02020603050405020304" pitchFamily="18" charset="0"/>
              </a:rPr>
              <a:t>Model Building and Evaluation</a:t>
            </a:r>
            <a:endParaRPr lang="en-IN" sz="4800" dirty="0">
              <a:solidFill>
                <a:srgbClr val="002060"/>
              </a:solidFill>
            </a:endParaRPr>
          </a:p>
        </p:txBody>
      </p:sp>
      <p:sp>
        <p:nvSpPr>
          <p:cNvPr id="3" name="Content Placeholder 2">
            <a:extLst>
              <a:ext uri="{FF2B5EF4-FFF2-40B4-BE49-F238E27FC236}">
                <a16:creationId xmlns:a16="http://schemas.microsoft.com/office/drawing/2014/main" id="{3D5CBBD8-A989-413C-87D6-0A08ACBD74E0}"/>
              </a:ext>
            </a:extLst>
          </p:cNvPr>
          <p:cNvSpPr>
            <a:spLocks noGrp="1"/>
          </p:cNvSpPr>
          <p:nvPr>
            <p:ph idx="1"/>
          </p:nvPr>
        </p:nvSpPr>
        <p:spPr>
          <a:xfrm>
            <a:off x="677158" y="1752600"/>
            <a:ext cx="8594429" cy="3880773"/>
          </a:xfrm>
        </p:spPr>
        <p:txBody>
          <a:bodyPr>
            <a:normAutofit/>
          </a:bodyPr>
          <a:lstStyle/>
          <a:p>
            <a:pPr marL="0" indent="0">
              <a:lnSpc>
                <a:spcPct val="150000"/>
              </a:lnSpc>
              <a:buNone/>
            </a:pPr>
            <a:r>
              <a:rPr lang="en-US" sz="2000" dirty="0">
                <a:solidFill>
                  <a:srgbClr val="002060"/>
                </a:solidFill>
                <a:latin typeface="Times New Roman" panose="02020603050405020304" pitchFamily="18" charset="0"/>
                <a:cs typeface="Times New Roman" panose="02020603050405020304" pitchFamily="18" charset="0"/>
              </a:rPr>
              <a:t>These are modelling approach made to build an model :</a:t>
            </a:r>
          </a:p>
          <a:p>
            <a:pPr marL="900113" indent="-368300">
              <a:lnSpc>
                <a:spcPct val="150000"/>
              </a:lnSpc>
            </a:pPr>
            <a:r>
              <a:rPr lang="en-US" sz="2000" dirty="0">
                <a:solidFill>
                  <a:srgbClr val="002060"/>
                </a:solidFill>
                <a:latin typeface="Times New Roman" panose="02020603050405020304" pitchFamily="18" charset="0"/>
                <a:cs typeface="Times New Roman" panose="02020603050405020304" pitchFamily="18" charset="0"/>
              </a:rPr>
              <a:t>Linear</a:t>
            </a:r>
          </a:p>
          <a:p>
            <a:pPr marL="900113" indent="-368300">
              <a:lnSpc>
                <a:spcPct val="150000"/>
              </a:lnSpc>
            </a:pPr>
            <a:r>
              <a:rPr lang="en-US" sz="2000" dirty="0">
                <a:solidFill>
                  <a:srgbClr val="002060"/>
                </a:solidFill>
                <a:latin typeface="Times New Roman" panose="02020603050405020304" pitchFamily="18" charset="0"/>
                <a:cs typeface="Times New Roman" panose="02020603050405020304" pitchFamily="18" charset="0"/>
              </a:rPr>
              <a:t>Random Forest</a:t>
            </a:r>
          </a:p>
          <a:p>
            <a:pPr marL="900113" indent="-368300">
              <a:lnSpc>
                <a:spcPct val="150000"/>
              </a:lnSpc>
            </a:pPr>
            <a:r>
              <a:rPr lang="en-US" sz="2000" dirty="0">
                <a:solidFill>
                  <a:srgbClr val="002060"/>
                </a:solidFill>
                <a:latin typeface="Times New Roman" panose="02020603050405020304" pitchFamily="18" charset="0"/>
                <a:cs typeface="Times New Roman" panose="02020603050405020304" pitchFamily="18" charset="0"/>
              </a:rPr>
              <a:t>Decision Tree</a:t>
            </a:r>
          </a:p>
          <a:p>
            <a:pPr marL="900113" indent="-368300">
              <a:lnSpc>
                <a:spcPct val="150000"/>
              </a:lnSpc>
            </a:pPr>
            <a:r>
              <a:rPr lang="en-US" sz="2000" dirty="0">
                <a:solidFill>
                  <a:srgbClr val="002060"/>
                </a:solidFill>
                <a:latin typeface="Times New Roman" panose="02020603050405020304" pitchFamily="18" charset="0"/>
                <a:cs typeface="Times New Roman" panose="02020603050405020304" pitchFamily="18" charset="0"/>
              </a:rPr>
              <a:t>XGBoost</a:t>
            </a:r>
          </a:p>
          <a:p>
            <a:pPr marL="900113" indent="-368300">
              <a:lnSpc>
                <a:spcPct val="150000"/>
              </a:lnSpc>
            </a:pPr>
            <a:r>
              <a:rPr lang="en-IN" sz="2000" dirty="0">
                <a:solidFill>
                  <a:srgbClr val="002060"/>
                </a:solidFill>
                <a:latin typeface="Times New Roman" panose="02020603050405020304" pitchFamily="18" charset="0"/>
                <a:cs typeface="Times New Roman" panose="02020603050405020304" pitchFamily="18" charset="0"/>
              </a:rPr>
              <a:t>k-nearest neighbors (KNN)</a:t>
            </a:r>
          </a:p>
        </p:txBody>
      </p:sp>
    </p:spTree>
    <p:extLst>
      <p:ext uri="{BB962C8B-B14F-4D97-AF65-F5344CB8AC3E}">
        <p14:creationId xmlns:p14="http://schemas.microsoft.com/office/powerpoint/2010/main" val="391514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FAB87-5FCB-45D9-BA50-5A246D426B85}"/>
              </a:ext>
            </a:extLst>
          </p:cNvPr>
          <p:cNvSpPr>
            <a:spLocks noGrp="1"/>
          </p:cNvSpPr>
          <p:nvPr>
            <p:ph type="title"/>
          </p:nvPr>
        </p:nvSpPr>
        <p:spPr>
          <a:xfrm>
            <a:off x="531813" y="381000"/>
            <a:ext cx="8739774" cy="990600"/>
          </a:xfrm>
        </p:spPr>
        <p:txBody>
          <a:bodyPr anchor="ctr">
            <a:noAutofit/>
          </a:bodyPr>
          <a:lstStyle/>
          <a:p>
            <a:r>
              <a:rPr lang="en-IN" sz="4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The Predict test and train values</a:t>
            </a:r>
            <a:endParaRPr lang="en-IN" sz="4800" b="1" dirty="0">
              <a:solidFill>
                <a:srgbClr val="002060"/>
              </a:solidFill>
            </a:endParaRPr>
          </a:p>
        </p:txBody>
      </p:sp>
      <p:sp>
        <p:nvSpPr>
          <p:cNvPr id="3" name="Text Placeholder 2">
            <a:extLst>
              <a:ext uri="{FF2B5EF4-FFF2-40B4-BE49-F238E27FC236}">
                <a16:creationId xmlns:a16="http://schemas.microsoft.com/office/drawing/2014/main" id="{2C14885C-EFEB-4CA5-A4DC-3B0D4AD076C2}"/>
              </a:ext>
            </a:extLst>
          </p:cNvPr>
          <p:cNvSpPr>
            <a:spLocks noGrp="1"/>
          </p:cNvSpPr>
          <p:nvPr>
            <p:ph type="body" idx="1"/>
          </p:nvPr>
        </p:nvSpPr>
        <p:spPr/>
        <p:txBody>
          <a:bodyPr>
            <a:noAutofit/>
          </a:bodyPr>
          <a:lstStyle/>
          <a:p>
            <a:r>
              <a:rPr lang="en-US" sz="2800" b="1" dirty="0" smtClean="0">
                <a:solidFill>
                  <a:srgbClr val="002060"/>
                </a:solidFill>
                <a:latin typeface="Times New Roman" panose="02020603050405020304" pitchFamily="18" charset="0"/>
                <a:cs typeface="Times New Roman" panose="02020603050405020304" pitchFamily="18" charset="0"/>
              </a:rPr>
              <a:t>Predict </a:t>
            </a:r>
            <a:r>
              <a:rPr lang="en-US" sz="2800" b="1" dirty="0">
                <a:solidFill>
                  <a:srgbClr val="002060"/>
                </a:solidFill>
                <a:latin typeface="Times New Roman" panose="02020603050405020304" pitchFamily="18" charset="0"/>
                <a:cs typeface="Times New Roman" panose="02020603050405020304" pitchFamily="18" charset="0"/>
              </a:rPr>
              <a:t>Test</a:t>
            </a:r>
            <a:endParaRPr lang="en-IN" sz="2800" b="1" dirty="0">
              <a:solidFill>
                <a:srgbClr val="00206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D4AE645-BC42-4AED-8515-B074A8838DB2}"/>
              </a:ext>
            </a:extLst>
          </p:cNvPr>
          <p:cNvSpPr>
            <a:spLocks noGrp="1"/>
          </p:cNvSpPr>
          <p:nvPr>
            <p:ph sz="half" idx="2"/>
          </p:nvPr>
        </p:nvSpPr>
        <p:spPr>
          <a:xfrm>
            <a:off x="675570" y="2944283"/>
            <a:ext cx="4184533" cy="3304117"/>
          </a:xfrm>
        </p:spPr>
        <p:txBody>
          <a:bodyPr/>
          <a:lstStyle/>
          <a:p>
            <a:r>
              <a:rPr lang="en-US" sz="2000" dirty="0">
                <a:solidFill>
                  <a:srgbClr val="002060"/>
                </a:solidFill>
                <a:latin typeface="Times New Roman" panose="02020603050405020304" pitchFamily="18" charset="0"/>
                <a:cs typeface="Times New Roman" panose="02020603050405020304" pitchFamily="18" charset="0"/>
              </a:rPr>
              <a:t>Linear = 82.14</a:t>
            </a:r>
          </a:p>
          <a:p>
            <a:r>
              <a:rPr lang="en-US" sz="2000" dirty="0">
                <a:solidFill>
                  <a:srgbClr val="002060"/>
                </a:solidFill>
                <a:latin typeface="Times New Roman" panose="02020603050405020304" pitchFamily="18" charset="0"/>
                <a:cs typeface="Times New Roman" panose="02020603050405020304" pitchFamily="18" charset="0"/>
              </a:rPr>
              <a:t>Random Forest =  88.85</a:t>
            </a:r>
          </a:p>
          <a:p>
            <a:r>
              <a:rPr lang="en-US" sz="2000" dirty="0">
                <a:solidFill>
                  <a:srgbClr val="002060"/>
                </a:solidFill>
                <a:latin typeface="Times New Roman" panose="02020603050405020304" pitchFamily="18" charset="0"/>
                <a:cs typeface="Times New Roman" panose="02020603050405020304" pitchFamily="18" charset="0"/>
              </a:rPr>
              <a:t>Decision Tree = 77.5</a:t>
            </a:r>
          </a:p>
          <a:p>
            <a:r>
              <a:rPr lang="en-US" sz="2000" dirty="0">
                <a:solidFill>
                  <a:srgbClr val="002060"/>
                </a:solidFill>
                <a:latin typeface="Times New Roman" panose="02020603050405020304" pitchFamily="18" charset="0"/>
                <a:cs typeface="Times New Roman" panose="02020603050405020304" pitchFamily="18" charset="0"/>
              </a:rPr>
              <a:t>XGBoost = 89.23</a:t>
            </a:r>
          </a:p>
          <a:p>
            <a:r>
              <a:rPr lang="en-IN" sz="2000" dirty="0">
                <a:solidFill>
                  <a:srgbClr val="002060"/>
                </a:solidFill>
                <a:latin typeface="Times New Roman" panose="02020603050405020304" pitchFamily="18" charset="0"/>
                <a:cs typeface="Times New Roman" panose="02020603050405020304" pitchFamily="18" charset="0"/>
              </a:rPr>
              <a:t>k-nearest neighbors  = 81.81</a:t>
            </a:r>
          </a:p>
          <a:p>
            <a:endParaRPr lang="en-IN" sz="2000" dirty="0">
              <a:solidFill>
                <a:srgbClr val="002060"/>
              </a:solidFill>
            </a:endParaRPr>
          </a:p>
        </p:txBody>
      </p:sp>
      <p:sp>
        <p:nvSpPr>
          <p:cNvPr id="5" name="Text Placeholder 4">
            <a:extLst>
              <a:ext uri="{FF2B5EF4-FFF2-40B4-BE49-F238E27FC236}">
                <a16:creationId xmlns:a16="http://schemas.microsoft.com/office/drawing/2014/main" id="{6507777A-55FC-4884-AAB1-8B34335FC60E}"/>
              </a:ext>
            </a:extLst>
          </p:cNvPr>
          <p:cNvSpPr>
            <a:spLocks noGrp="1"/>
          </p:cNvSpPr>
          <p:nvPr>
            <p:ph type="body" sz="quarter" idx="3"/>
          </p:nvPr>
        </p:nvSpPr>
        <p:spPr/>
        <p:txBody>
          <a:bodyPr>
            <a:noAutofit/>
          </a:bodyPr>
          <a:lstStyle/>
          <a:p>
            <a:endParaRPr lang="en-US" sz="2800" b="1" dirty="0">
              <a:solidFill>
                <a:srgbClr val="002060"/>
              </a:solidFill>
            </a:endParaRPr>
          </a:p>
          <a:p>
            <a:r>
              <a:rPr lang="en-IN" sz="2800" b="1" dirty="0">
                <a:solidFill>
                  <a:srgbClr val="002060"/>
                </a:solidFill>
                <a:latin typeface="Times New Roman" panose="02020603050405020304" pitchFamily="18" charset="0"/>
                <a:cs typeface="Times New Roman" panose="02020603050405020304" pitchFamily="18" charset="0"/>
              </a:rPr>
              <a:t>Predict Train</a:t>
            </a:r>
          </a:p>
        </p:txBody>
      </p:sp>
      <p:sp>
        <p:nvSpPr>
          <p:cNvPr id="6" name="Content Placeholder 5">
            <a:extLst>
              <a:ext uri="{FF2B5EF4-FFF2-40B4-BE49-F238E27FC236}">
                <a16:creationId xmlns:a16="http://schemas.microsoft.com/office/drawing/2014/main" id="{749570ED-3AC4-476D-BDA6-7892032D49C9}"/>
              </a:ext>
            </a:extLst>
          </p:cNvPr>
          <p:cNvSpPr>
            <a:spLocks noGrp="1"/>
          </p:cNvSpPr>
          <p:nvPr>
            <p:ph sz="quarter" idx="4"/>
          </p:nvPr>
        </p:nvSpPr>
        <p:spPr>
          <a:xfrm>
            <a:off x="5087059" y="2944283"/>
            <a:ext cx="4184527" cy="3304117"/>
          </a:xfrm>
        </p:spPr>
        <p:txBody>
          <a:bodyPr>
            <a:normAutofit/>
          </a:bodyPr>
          <a:lstStyle/>
          <a:p>
            <a:r>
              <a:rPr lang="en-US" sz="2000" dirty="0">
                <a:solidFill>
                  <a:srgbClr val="002060"/>
                </a:solidFill>
                <a:latin typeface="Times New Roman" panose="02020603050405020304" pitchFamily="18" charset="0"/>
                <a:cs typeface="Times New Roman" panose="02020603050405020304" pitchFamily="18" charset="0"/>
              </a:rPr>
              <a:t>Linear = 83.17</a:t>
            </a:r>
          </a:p>
          <a:p>
            <a:r>
              <a:rPr lang="en-US" sz="2000" dirty="0">
                <a:solidFill>
                  <a:srgbClr val="002060"/>
                </a:solidFill>
                <a:latin typeface="Times New Roman" panose="02020603050405020304" pitchFamily="18" charset="0"/>
                <a:cs typeface="Times New Roman" panose="02020603050405020304" pitchFamily="18" charset="0"/>
              </a:rPr>
              <a:t>Random Forest = 97.38</a:t>
            </a:r>
          </a:p>
          <a:p>
            <a:r>
              <a:rPr lang="en-US" sz="2000" dirty="0">
                <a:solidFill>
                  <a:srgbClr val="002060"/>
                </a:solidFill>
                <a:latin typeface="Times New Roman" panose="02020603050405020304" pitchFamily="18" charset="0"/>
                <a:cs typeface="Times New Roman" panose="02020603050405020304" pitchFamily="18" charset="0"/>
              </a:rPr>
              <a:t>Decision Tree = 100</a:t>
            </a:r>
          </a:p>
          <a:p>
            <a:r>
              <a:rPr lang="en-US" sz="2000" dirty="0">
                <a:solidFill>
                  <a:srgbClr val="002060"/>
                </a:solidFill>
                <a:latin typeface="Times New Roman" panose="02020603050405020304" pitchFamily="18" charset="0"/>
                <a:cs typeface="Times New Roman" panose="02020603050405020304" pitchFamily="18" charset="0"/>
              </a:rPr>
              <a:t>XGBoost = 99.99</a:t>
            </a:r>
          </a:p>
          <a:p>
            <a:r>
              <a:rPr lang="en-IN" sz="2000" dirty="0">
                <a:solidFill>
                  <a:srgbClr val="002060"/>
                </a:solidFill>
                <a:latin typeface="Times New Roman" panose="02020603050405020304" pitchFamily="18" charset="0"/>
                <a:cs typeface="Times New Roman" panose="02020603050405020304" pitchFamily="18" charset="0"/>
              </a:rPr>
              <a:t>k-nearest neighbors = 81.60</a:t>
            </a:r>
          </a:p>
          <a:p>
            <a:endParaRPr lang="en-IN" sz="2000" dirty="0">
              <a:solidFill>
                <a:srgbClr val="002060"/>
              </a:solidFill>
            </a:endParaRPr>
          </a:p>
        </p:txBody>
      </p:sp>
    </p:spTree>
    <p:extLst>
      <p:ext uri="{BB962C8B-B14F-4D97-AF65-F5344CB8AC3E}">
        <p14:creationId xmlns:p14="http://schemas.microsoft.com/office/powerpoint/2010/main" val="245931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6715-1F7B-4476-A84E-0CB60FD9FC99}"/>
              </a:ext>
            </a:extLst>
          </p:cNvPr>
          <p:cNvSpPr>
            <a:spLocks noGrp="1"/>
          </p:cNvSpPr>
          <p:nvPr>
            <p:ph type="ctrTitle"/>
          </p:nvPr>
        </p:nvSpPr>
        <p:spPr>
          <a:xfrm>
            <a:off x="923257" y="1676400"/>
            <a:ext cx="8382000" cy="1646302"/>
          </a:xfrm>
        </p:spPr>
        <p:txBody>
          <a:bodyPr/>
          <a:lstStyle/>
          <a:p>
            <a:pPr algn="l"/>
            <a:r>
              <a:rPr lang="en-US" sz="6000" b="1" dirty="0">
                <a:solidFill>
                  <a:srgbClr val="002060"/>
                </a:solidFill>
                <a:latin typeface="Times New Roman" panose="02020603050405020304" pitchFamily="18" charset="0"/>
                <a:cs typeface="Times New Roman" panose="02020603050405020304" pitchFamily="18" charset="0"/>
              </a:rPr>
              <a:t>Hyper Parameter Tuning</a:t>
            </a:r>
            <a:endParaRPr lang="en-IN" sz="6000" b="1" dirty="0">
              <a:solidFill>
                <a:srgbClr val="00206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7C9278F-196C-4B8A-A362-AAB20D6E0007}"/>
              </a:ext>
            </a:extLst>
          </p:cNvPr>
          <p:cNvSpPr>
            <a:spLocks noGrp="1"/>
          </p:cNvSpPr>
          <p:nvPr>
            <p:ph type="subTitle" idx="1"/>
          </p:nvPr>
        </p:nvSpPr>
        <p:spPr>
          <a:xfrm>
            <a:off x="836612" y="3962400"/>
            <a:ext cx="9143999" cy="1096899"/>
          </a:xfrm>
        </p:spPr>
        <p:txBody>
          <a:bodyPr>
            <a:noAutofit/>
          </a:bodyPr>
          <a:lstStyle/>
          <a:p>
            <a:pPr algn="l"/>
            <a:r>
              <a:rPr lang="en-IN" sz="2000" dirty="0">
                <a:solidFill>
                  <a:srgbClr val="002060"/>
                </a:solidFill>
                <a:latin typeface="Times New Roman" panose="02020603050405020304" pitchFamily="18" charset="0"/>
                <a:ea typeface="Calibri" panose="020F0502020204030204" pitchFamily="34" charset="0"/>
              </a:rPr>
              <a:t>The Hyper parameter tuning is carried out for both Random Forest and </a:t>
            </a:r>
            <a:r>
              <a:rPr lang="en-IN" sz="2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XGBoost.</a:t>
            </a:r>
          </a:p>
          <a:p>
            <a:pPr algn="l"/>
            <a:r>
              <a:rPr lang="en-IN" sz="2000" dirty="0">
                <a:solidFill>
                  <a:srgbClr val="002060"/>
                </a:solidFill>
                <a:latin typeface="Times New Roman" panose="02020603050405020304" pitchFamily="18" charset="0"/>
                <a:cs typeface="Times New Roman" panose="02020603050405020304" pitchFamily="18" charset="0"/>
              </a:rPr>
              <a:t>Because both predict test value is similar i.e. 89.</a:t>
            </a:r>
            <a:endParaRPr lang="en-IN" sz="2000" dirty="0">
              <a:solidFill>
                <a:srgbClr val="002060"/>
              </a:solidFill>
            </a:endParaRPr>
          </a:p>
        </p:txBody>
      </p:sp>
    </p:spTree>
    <p:extLst>
      <p:ext uri="{BB962C8B-B14F-4D97-AF65-F5344CB8AC3E}">
        <p14:creationId xmlns:p14="http://schemas.microsoft.com/office/powerpoint/2010/main" val="177891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864C-30E0-4C75-9B4B-CC17FFA3C528}"/>
              </a:ext>
            </a:extLst>
          </p:cNvPr>
          <p:cNvSpPr>
            <a:spLocks noGrp="1"/>
          </p:cNvSpPr>
          <p:nvPr>
            <p:ph type="title"/>
          </p:nvPr>
        </p:nvSpPr>
        <p:spPr>
          <a:xfrm>
            <a:off x="303212" y="351950"/>
            <a:ext cx="10896818" cy="1320800"/>
          </a:xfrm>
        </p:spPr>
        <p:txBody>
          <a:bodyPr anchor="ctr">
            <a:noAutofit/>
          </a:bodyPr>
          <a:lstStyle/>
          <a:p>
            <a:r>
              <a:rPr lang="en-US" sz="4800" b="1" dirty="0">
                <a:solidFill>
                  <a:srgbClr val="002060"/>
                </a:solidFill>
                <a:latin typeface="Times New Roman" panose="02020603050405020304" pitchFamily="18" charset="0"/>
                <a:cs typeface="Times New Roman" panose="02020603050405020304" pitchFamily="18" charset="0"/>
              </a:rPr>
              <a:t>Hyper Parameter Tuning </a:t>
            </a:r>
            <a:r>
              <a:rPr lang="en-US" sz="4800" b="1" dirty="0" smtClean="0">
                <a:solidFill>
                  <a:srgbClr val="002060"/>
                </a:solidFill>
                <a:latin typeface="Times New Roman" panose="02020603050405020304" pitchFamily="18" charset="0"/>
                <a:cs typeface="Times New Roman" panose="02020603050405020304" pitchFamily="18" charset="0"/>
              </a:rPr>
              <a:t>Performance</a:t>
            </a:r>
            <a:endParaRPr lang="en-IN" sz="4800" b="1" dirty="0">
              <a:solidFill>
                <a:srgbClr val="00206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000579C-AF66-40E2-B9A2-2607C383BD1A}"/>
              </a:ext>
            </a:extLst>
          </p:cNvPr>
          <p:cNvSpPr>
            <a:spLocks noGrp="1"/>
          </p:cNvSpPr>
          <p:nvPr>
            <p:ph type="body" idx="1"/>
          </p:nvPr>
        </p:nvSpPr>
        <p:spPr/>
        <p:txBody>
          <a:bodyPr/>
          <a:lstStyle/>
          <a:p>
            <a:r>
              <a:rPr lang="en-IN" b="1" dirty="0">
                <a:solidFill>
                  <a:srgbClr val="002060"/>
                </a:solidFill>
                <a:latin typeface="Times New Roman" panose="02020603050405020304" pitchFamily="18" charset="0"/>
                <a:ea typeface="Calibri" panose="020F0502020204030204" pitchFamily="34" charset="0"/>
              </a:rPr>
              <a:t>Random Forest Regressor:</a:t>
            </a:r>
            <a:endParaRPr lang="en-US" b="1" dirty="0">
              <a:solidFill>
                <a:srgbClr val="002060"/>
              </a:solidFill>
              <a:latin typeface="Times New Roman" panose="02020603050405020304" pitchFamily="18" charset="0"/>
              <a:ea typeface="Calibri" panose="020F0502020204030204" pitchFamily="34" charset="0"/>
            </a:endParaRPr>
          </a:p>
          <a:p>
            <a:endParaRPr lang="en-IN" dirty="0">
              <a:solidFill>
                <a:srgbClr val="002060"/>
              </a:solidFill>
            </a:endParaRPr>
          </a:p>
        </p:txBody>
      </p:sp>
      <p:sp>
        <p:nvSpPr>
          <p:cNvPr id="4" name="Content Placeholder 3">
            <a:extLst>
              <a:ext uri="{FF2B5EF4-FFF2-40B4-BE49-F238E27FC236}">
                <a16:creationId xmlns:a16="http://schemas.microsoft.com/office/drawing/2014/main" id="{F0481A70-BB4E-47FD-9167-C5853450F43D}"/>
              </a:ext>
            </a:extLst>
          </p:cNvPr>
          <p:cNvSpPr>
            <a:spLocks noGrp="1"/>
          </p:cNvSpPr>
          <p:nvPr>
            <p:ph sz="half" idx="2"/>
          </p:nvPr>
        </p:nvSpPr>
        <p:spPr>
          <a:xfrm>
            <a:off x="839569" y="2505316"/>
            <a:ext cx="5156444" cy="1325218"/>
          </a:xfrm>
        </p:spPr>
        <p:txBody>
          <a:bodyPr/>
          <a:lstStyle/>
          <a:p>
            <a:r>
              <a:rPr lang="en-US" dirty="0">
                <a:solidFill>
                  <a:srgbClr val="002060"/>
                </a:solidFill>
                <a:latin typeface="Times New Roman" panose="02020603050405020304" pitchFamily="18" charset="0"/>
                <a:cs typeface="Times New Roman" panose="02020603050405020304" pitchFamily="18" charset="0"/>
              </a:rPr>
              <a:t>R2 Score  = 86.79</a:t>
            </a:r>
          </a:p>
          <a:p>
            <a:r>
              <a:rPr lang="en-US" dirty="0">
                <a:solidFill>
                  <a:srgbClr val="002060"/>
                </a:solidFill>
                <a:latin typeface="Times New Roman" panose="02020603050405020304" pitchFamily="18" charset="0"/>
                <a:cs typeface="Times New Roman" panose="02020603050405020304" pitchFamily="18" charset="0"/>
              </a:rPr>
              <a:t>Cross validation Score = 84.68</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E158EB83-7076-46AF-995A-0F27EAA35B2F}"/>
              </a:ext>
            </a:extLst>
          </p:cNvPr>
          <p:cNvSpPr>
            <a:spLocks noGrp="1"/>
          </p:cNvSpPr>
          <p:nvPr>
            <p:ph type="body" sz="quarter" idx="3"/>
          </p:nvPr>
        </p:nvSpPr>
        <p:spPr>
          <a:xfrm>
            <a:off x="804999" y="4179504"/>
            <a:ext cx="4184528" cy="576262"/>
          </a:xfrm>
        </p:spPr>
        <p:txBody>
          <a:bodyPr/>
          <a:lstStyle/>
          <a:p>
            <a:r>
              <a:rPr lang="en-IN"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XGBoost Regressor:</a:t>
            </a:r>
            <a:endParaRPr lang="en-IN"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rgbClr val="002060"/>
              </a:solidFill>
            </a:endParaRPr>
          </a:p>
        </p:txBody>
      </p:sp>
      <p:sp>
        <p:nvSpPr>
          <p:cNvPr id="6" name="Content Placeholder 5">
            <a:extLst>
              <a:ext uri="{FF2B5EF4-FFF2-40B4-BE49-F238E27FC236}">
                <a16:creationId xmlns:a16="http://schemas.microsoft.com/office/drawing/2014/main" id="{ED8D0398-1DF9-4CBE-977E-87CF81443A3A}"/>
              </a:ext>
            </a:extLst>
          </p:cNvPr>
          <p:cNvSpPr>
            <a:spLocks noGrp="1"/>
          </p:cNvSpPr>
          <p:nvPr>
            <p:ph sz="quarter" idx="4"/>
          </p:nvPr>
        </p:nvSpPr>
        <p:spPr>
          <a:xfrm>
            <a:off x="804999" y="4669445"/>
            <a:ext cx="5181838" cy="999865"/>
          </a:xfrm>
        </p:spPr>
        <p:txBody>
          <a:bodyPr/>
          <a:lstStyle/>
          <a:p>
            <a:r>
              <a:rPr lang="en-US" dirty="0">
                <a:solidFill>
                  <a:srgbClr val="002060"/>
                </a:solidFill>
                <a:latin typeface="Times New Roman" panose="02020603050405020304" pitchFamily="18" charset="0"/>
                <a:cs typeface="Times New Roman" panose="02020603050405020304" pitchFamily="18" charset="0"/>
              </a:rPr>
              <a:t>R2 Score  = 89.15</a:t>
            </a:r>
          </a:p>
          <a:p>
            <a:r>
              <a:rPr lang="en-US" dirty="0">
                <a:solidFill>
                  <a:srgbClr val="002060"/>
                </a:solidFill>
                <a:latin typeface="Times New Roman" panose="02020603050405020304" pitchFamily="18" charset="0"/>
                <a:cs typeface="Times New Roman" panose="02020603050405020304" pitchFamily="18" charset="0"/>
              </a:rPr>
              <a:t>Cross validation Score = 86.55</a:t>
            </a:r>
            <a:endParaRPr lang="en-IN" dirty="0">
              <a:solidFill>
                <a:srgbClr val="002060"/>
              </a:solidFill>
              <a:latin typeface="Times New Roman" panose="02020603050405020304" pitchFamily="18" charset="0"/>
              <a:cs typeface="Times New Roman" panose="02020603050405020304" pitchFamily="18" charset="0"/>
            </a:endParaRPr>
          </a:p>
          <a:p>
            <a:endParaRPr lang="en-IN" dirty="0">
              <a:solidFill>
                <a:srgbClr val="002060"/>
              </a:solidFill>
            </a:endParaRPr>
          </a:p>
        </p:txBody>
      </p:sp>
    </p:spTree>
    <p:extLst>
      <p:ext uri="{BB962C8B-B14F-4D97-AF65-F5344CB8AC3E}">
        <p14:creationId xmlns:p14="http://schemas.microsoft.com/office/powerpoint/2010/main" val="244435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7FFF-F54B-4F45-8651-85E3458E9BDA}"/>
              </a:ext>
            </a:extLst>
          </p:cNvPr>
          <p:cNvSpPr>
            <a:spLocks noGrp="1"/>
          </p:cNvSpPr>
          <p:nvPr>
            <p:ph type="ctrTitle"/>
          </p:nvPr>
        </p:nvSpPr>
        <p:spPr>
          <a:xfrm>
            <a:off x="1506675" y="1447800"/>
            <a:ext cx="7764913" cy="1646302"/>
          </a:xfrm>
        </p:spPr>
        <p:txBody>
          <a:bodyPr>
            <a:normAutofit/>
          </a:bodyPr>
          <a:lstStyle/>
          <a:p>
            <a:pPr algn="l"/>
            <a:r>
              <a:rPr lang="en-US" sz="6000" b="1" dirty="0">
                <a:solidFill>
                  <a:srgbClr val="002060"/>
                </a:solidFill>
                <a:latin typeface="Times New Roman" panose="02020603050405020304" pitchFamily="18" charset="0"/>
                <a:cs typeface="Times New Roman" panose="02020603050405020304" pitchFamily="18" charset="0"/>
              </a:rPr>
              <a:t>Best Model</a:t>
            </a:r>
            <a:endParaRPr lang="en-IN" sz="6000" b="1" dirty="0">
              <a:solidFill>
                <a:srgbClr val="00206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1EC7E1E-2916-46FF-A0A9-C0D617F6B374}"/>
              </a:ext>
            </a:extLst>
          </p:cNvPr>
          <p:cNvSpPr>
            <a:spLocks noGrp="1"/>
          </p:cNvSpPr>
          <p:nvPr>
            <p:ph type="subTitle" idx="1"/>
          </p:nvPr>
        </p:nvSpPr>
        <p:spPr>
          <a:xfrm>
            <a:off x="1509636" y="3657600"/>
            <a:ext cx="8016737" cy="1740366"/>
          </a:xfrm>
        </p:spPr>
        <p:txBody>
          <a:bodyPr>
            <a:noAutofit/>
          </a:bodyPr>
          <a:lstStyle/>
          <a:p>
            <a:pPr algn="l"/>
            <a:r>
              <a:rPr lang="en-US" sz="2000" dirty="0">
                <a:solidFill>
                  <a:srgbClr val="002060"/>
                </a:solidFill>
                <a:latin typeface="Times New Roman" panose="02020603050405020304" pitchFamily="18" charset="0"/>
                <a:cs typeface="Times New Roman" panose="02020603050405020304" pitchFamily="18" charset="0"/>
              </a:rPr>
              <a:t>Hyper parameter Tuning performance is compared for both Random Forest and XGBoost Hyper parameter Tuning i.e.,R2 score = 86.79 and 89.15 respectively. </a:t>
            </a:r>
            <a:endParaRPr lang="en-US" sz="2000" dirty="0" smtClean="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p>
            <a:pPr algn="l"/>
            <a:r>
              <a:rPr lang="en-US" sz="2000" dirty="0" smtClean="0">
                <a:solidFill>
                  <a:srgbClr val="002060"/>
                </a:solidFill>
                <a:latin typeface="Times New Roman" panose="02020603050405020304" pitchFamily="18" charset="0"/>
                <a:cs typeface="Times New Roman" panose="02020603050405020304" pitchFamily="18" charset="0"/>
              </a:rPr>
              <a:t>Finally</a:t>
            </a:r>
            <a:r>
              <a:rPr lang="en-US" sz="2000" dirty="0">
                <a:solidFill>
                  <a:srgbClr val="002060"/>
                </a:solidFill>
                <a:latin typeface="Times New Roman" panose="02020603050405020304" pitchFamily="18" charset="0"/>
                <a:cs typeface="Times New Roman" panose="02020603050405020304" pitchFamily="18" charset="0"/>
              </a:rPr>
              <a:t>, XGBoost has better R2 </a:t>
            </a:r>
            <a:r>
              <a:rPr lang="en-US" sz="2000" dirty="0" smtClean="0">
                <a:solidFill>
                  <a:srgbClr val="002060"/>
                </a:solidFill>
                <a:latin typeface="Times New Roman" panose="02020603050405020304" pitchFamily="18" charset="0"/>
                <a:cs typeface="Times New Roman" panose="02020603050405020304" pitchFamily="18" charset="0"/>
              </a:rPr>
              <a:t>score. So </a:t>
            </a:r>
            <a:r>
              <a:rPr lang="en-US" sz="2000" dirty="0">
                <a:solidFill>
                  <a:srgbClr val="002060"/>
                </a:solidFill>
                <a:latin typeface="Times New Roman" panose="02020603050405020304" pitchFamily="18" charset="0"/>
                <a:cs typeface="Times New Roman" panose="02020603050405020304" pitchFamily="18" charset="0"/>
              </a:rPr>
              <a:t>this is our best model for these dataset. </a:t>
            </a:r>
            <a:endParaRPr lang="en-IN"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3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F051E-B198-41CD-B875-8DBBB5294B82}"/>
              </a:ext>
            </a:extLst>
          </p:cNvPr>
          <p:cNvSpPr>
            <a:spLocks noGrp="1"/>
          </p:cNvSpPr>
          <p:nvPr>
            <p:ph type="title"/>
          </p:nvPr>
        </p:nvSpPr>
        <p:spPr>
          <a:xfrm>
            <a:off x="562888" y="266248"/>
            <a:ext cx="8594429" cy="952952"/>
          </a:xfrm>
        </p:spPr>
        <p:txBody>
          <a:bodyPr>
            <a:normAutofit/>
          </a:bodyPr>
          <a:lstStyle/>
          <a:p>
            <a:r>
              <a:rPr lang="en-IN" sz="4800" b="1" dirty="0">
                <a:solidFill>
                  <a:srgbClr val="002060"/>
                </a:solidFill>
                <a:effectLst/>
                <a:latin typeface="Times New Roman" panose="02020603050405020304" pitchFamily="18" charset="0"/>
                <a:ea typeface="Times New Roman" panose="02020603050405020304" pitchFamily="18" charset="0"/>
              </a:rPr>
              <a:t>Performance Interpretation:</a:t>
            </a:r>
            <a:endParaRPr lang="en-IN" sz="4800" dirty="0">
              <a:solidFill>
                <a:srgbClr val="002060"/>
              </a:solidFill>
              <a:effectLst/>
              <a:latin typeface="Times New Roman" panose="02020603050405020304" pitchFamily="18" charset="0"/>
              <a:ea typeface="Times New Roman" panose="02020603050405020304" pitchFamily="18" charset="0"/>
            </a:endParaRPr>
          </a:p>
        </p:txBody>
      </p:sp>
      <p:sp>
        <p:nvSpPr>
          <p:cNvPr id="3" name="Text Placeholder 2">
            <a:extLst>
              <a:ext uri="{FF2B5EF4-FFF2-40B4-BE49-F238E27FC236}">
                <a16:creationId xmlns:a16="http://schemas.microsoft.com/office/drawing/2014/main" id="{8BB278C9-FE81-40E0-ACD7-EAC88B4BA325}"/>
              </a:ext>
            </a:extLst>
          </p:cNvPr>
          <p:cNvSpPr>
            <a:spLocks noGrp="1"/>
          </p:cNvSpPr>
          <p:nvPr>
            <p:ph type="body" idx="1"/>
          </p:nvPr>
        </p:nvSpPr>
        <p:spPr>
          <a:xfrm>
            <a:off x="424391" y="1904998"/>
            <a:ext cx="4435711" cy="481285"/>
          </a:xfrm>
          <a:ln>
            <a:solidFill>
              <a:srgbClr val="002060"/>
            </a:solidFill>
          </a:ln>
        </p:spPr>
        <p:txBody>
          <a:bodyPr anchor="ctr"/>
          <a:lstStyle/>
          <a:p>
            <a:pPr algn="ctr"/>
            <a:r>
              <a:rPr lang="en-IN" sz="2000" b="1" dirty="0">
                <a:solidFill>
                  <a:srgbClr val="002060"/>
                </a:solidFill>
                <a:effectLst/>
                <a:latin typeface="Times New Roman" panose="02020603050405020304" pitchFamily="18" charset="0"/>
                <a:ea typeface="Times New Roman" panose="02020603050405020304" pitchFamily="18" charset="0"/>
              </a:rPr>
              <a:t>MAE (Mean Absolute Error</a:t>
            </a:r>
            <a:r>
              <a:rPr lang="en-IN" sz="2000" b="1" dirty="0" smtClean="0">
                <a:solidFill>
                  <a:srgbClr val="002060"/>
                </a:solidFill>
                <a:effectLst/>
                <a:latin typeface="Times New Roman" panose="02020603050405020304" pitchFamily="18" charset="0"/>
                <a:ea typeface="Times New Roman" panose="02020603050405020304" pitchFamily="18" charset="0"/>
              </a:rPr>
              <a:t>)</a:t>
            </a:r>
            <a:endParaRPr lang="en-IN" sz="2000" dirty="0">
              <a:solidFill>
                <a:srgbClr val="002060"/>
              </a:solidFill>
              <a:effectLst/>
              <a:latin typeface="Times New Roman" panose="02020603050405020304" pitchFamily="18" charset="0"/>
              <a:ea typeface="Times New Roman" panose="02020603050405020304" pitchFamily="18" charset="0"/>
            </a:endParaRPr>
          </a:p>
        </p:txBody>
      </p:sp>
      <p:pic>
        <p:nvPicPr>
          <p:cNvPr id="8" name="Content Placeholder 7">
            <a:extLst>
              <a:ext uri="{FF2B5EF4-FFF2-40B4-BE49-F238E27FC236}">
                <a16:creationId xmlns:a16="http://schemas.microsoft.com/office/drawing/2014/main" id="{8F7A1627-32D0-4F09-B436-AAB235079EAE}"/>
              </a:ext>
            </a:extLst>
          </p:cNvPr>
          <p:cNvPicPr>
            <a:picLocks noGrp="1" noChangeAspect="1"/>
          </p:cNvPicPr>
          <p:nvPr>
            <p:ph sz="half" idx="2"/>
          </p:nvPr>
        </p:nvPicPr>
        <p:blipFill>
          <a:blip r:embed="rId2"/>
          <a:stretch>
            <a:fillRect/>
          </a:stretch>
        </p:blipFill>
        <p:spPr>
          <a:xfrm>
            <a:off x="435078" y="2386285"/>
            <a:ext cx="4425024" cy="3599511"/>
          </a:xfrm>
          <a:ln>
            <a:solidFill>
              <a:srgbClr val="002060"/>
            </a:solidFill>
          </a:ln>
        </p:spPr>
      </p:pic>
      <p:sp>
        <p:nvSpPr>
          <p:cNvPr id="5" name="Text Placeholder 4">
            <a:extLst>
              <a:ext uri="{FF2B5EF4-FFF2-40B4-BE49-F238E27FC236}">
                <a16:creationId xmlns:a16="http://schemas.microsoft.com/office/drawing/2014/main" id="{D65B4162-B770-4F85-BEC4-FBD94CA44D8E}"/>
              </a:ext>
            </a:extLst>
          </p:cNvPr>
          <p:cNvSpPr>
            <a:spLocks noGrp="1"/>
          </p:cNvSpPr>
          <p:nvPr>
            <p:ph type="body" sz="quarter" idx="3"/>
          </p:nvPr>
        </p:nvSpPr>
        <p:spPr>
          <a:xfrm>
            <a:off x="5100594" y="1904999"/>
            <a:ext cx="4971654" cy="481285"/>
          </a:xfrm>
          <a:ln>
            <a:solidFill>
              <a:srgbClr val="002060"/>
            </a:solidFill>
          </a:ln>
        </p:spPr>
        <p:txBody>
          <a:bodyPr anchor="ctr"/>
          <a:lstStyle/>
          <a:p>
            <a:pPr algn="ctr"/>
            <a:r>
              <a:rPr lang="en-IN" sz="2000" b="1" dirty="0" smtClean="0">
                <a:solidFill>
                  <a:srgbClr val="002060"/>
                </a:solidFill>
                <a:latin typeface="Times New Roman" panose="02020603050405020304" pitchFamily="18" charset="0"/>
                <a:ea typeface="Times New Roman" panose="02020603050405020304" pitchFamily="18" charset="0"/>
              </a:rPr>
              <a:t>RMSE </a:t>
            </a:r>
            <a:r>
              <a:rPr lang="en-IN" sz="2000" b="1" dirty="0">
                <a:solidFill>
                  <a:srgbClr val="002060"/>
                </a:solidFill>
                <a:latin typeface="Times New Roman" panose="02020603050405020304" pitchFamily="18" charset="0"/>
                <a:ea typeface="Times New Roman" panose="02020603050405020304" pitchFamily="18" charset="0"/>
              </a:rPr>
              <a:t>(Root Mean Squared Error</a:t>
            </a:r>
            <a:r>
              <a:rPr lang="en-IN" sz="2000" b="1" dirty="0" smtClean="0">
                <a:solidFill>
                  <a:srgbClr val="002060"/>
                </a:solidFill>
                <a:latin typeface="Times New Roman" panose="02020603050405020304" pitchFamily="18" charset="0"/>
                <a:ea typeface="Times New Roman" panose="02020603050405020304" pitchFamily="18" charset="0"/>
              </a:rPr>
              <a:t>)</a:t>
            </a:r>
            <a:endParaRPr lang="en-IN" sz="2000" dirty="0">
              <a:solidFill>
                <a:srgbClr val="002060"/>
              </a:solidFill>
              <a:latin typeface="Times New Roman" panose="02020603050405020304" pitchFamily="18" charset="0"/>
              <a:ea typeface="Times New Roman" panose="02020603050405020304" pitchFamily="18" charset="0"/>
            </a:endParaRPr>
          </a:p>
        </p:txBody>
      </p:sp>
      <p:pic>
        <p:nvPicPr>
          <p:cNvPr id="12" name="Content Placeholder 11">
            <a:extLst>
              <a:ext uri="{FF2B5EF4-FFF2-40B4-BE49-F238E27FC236}">
                <a16:creationId xmlns:a16="http://schemas.microsoft.com/office/drawing/2014/main" id="{470B0077-35F3-4177-8CC5-1BD9F2AEA3B3}"/>
              </a:ext>
            </a:extLst>
          </p:cNvPr>
          <p:cNvPicPr>
            <a:picLocks noGrp="1" noChangeAspect="1"/>
          </p:cNvPicPr>
          <p:nvPr>
            <p:ph sz="quarter" idx="4"/>
          </p:nvPr>
        </p:nvPicPr>
        <p:blipFill>
          <a:blip r:embed="rId3"/>
          <a:stretch>
            <a:fillRect/>
          </a:stretch>
        </p:blipFill>
        <p:spPr>
          <a:xfrm>
            <a:off x="5115039" y="2386284"/>
            <a:ext cx="4957209" cy="3599511"/>
          </a:xfrm>
          <a:ln>
            <a:solidFill>
              <a:srgbClr val="002060"/>
            </a:solidFill>
          </a:ln>
        </p:spPr>
      </p:pic>
    </p:spTree>
    <p:extLst>
      <p:ext uri="{BB962C8B-B14F-4D97-AF65-F5344CB8AC3E}">
        <p14:creationId xmlns:p14="http://schemas.microsoft.com/office/powerpoint/2010/main" val="4103705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1A86730B-F399-4925-815A-95FF2FC64D41}"/>
              </a:ext>
            </a:extLst>
          </p:cNvPr>
          <p:cNvSpPr>
            <a:spLocks noGrp="1" noChangeArrowheads="1"/>
          </p:cNvSpPr>
          <p:nvPr>
            <p:ph type="title"/>
          </p:nvPr>
        </p:nvSpPr>
        <p:spPr bwMode="auto">
          <a:xfrm>
            <a:off x="303212" y="225872"/>
            <a:ext cx="9144000" cy="2245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spAutoFit/>
          </a:bodyPr>
          <a:lstStyle/>
          <a:p>
            <a:pPr defTabSz="914126" eaLnBrk="0" fontAlgn="base" hangingPunct="0">
              <a:spcAft>
                <a:spcPct val="0"/>
              </a:spcAft>
            </a:pPr>
            <a:r>
              <a:rPr lang="en-US" altLang="en-US" sz="1999"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Notice here that our residuals looked to be normally distributed and that's really a good sign which means </a:t>
            </a:r>
            <a:r>
              <a:rPr lang="en-US" altLang="en-US" sz="1999"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that our </a:t>
            </a:r>
            <a:r>
              <a:rPr lang="en-US" altLang="en-US" sz="1999"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model was a correct choice for the data</a:t>
            </a:r>
            <a:r>
              <a:rPr lang="en-US" altLang="en-US" sz="1999"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t>
            </a:r>
            <a:br>
              <a:rPr lang="en-US" altLang="en-US" sz="1999"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br>
            <a:endParaRPr lang="en-US" altLang="en-US" sz="1999"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endParaRPr>
          </a:p>
          <a:p>
            <a:pPr defTabSz="914126" eaLnBrk="0" fontAlgn="base" hangingPunct="0">
              <a:spcAft>
                <a:spcPct val="0"/>
              </a:spcAft>
            </a:pPr>
            <a:r>
              <a:rPr lang="en-US" altLang="en-US" sz="1999"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From these plots above, we can understand the distribution of </a:t>
            </a:r>
            <a:r>
              <a:rPr lang="en-US" altLang="en-US" sz="1999"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Sale Price</a:t>
            </a:r>
            <a:r>
              <a:rPr lang="en-US" altLang="en-US" sz="1999"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999"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r>
            <a:br>
              <a:rPr lang="en-US" altLang="en-US" sz="1999"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br>
            <a:endParaRPr lang="en-US" altLang="en-US" sz="1999"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endParaRPr>
          </a:p>
          <a:p>
            <a:pPr defTabSz="914126" eaLnBrk="0" fontAlgn="base" hangingPunct="0">
              <a:spcAft>
                <a:spcPct val="0"/>
              </a:spcAft>
            </a:pPr>
            <a:r>
              <a:rPr lang="en-US" altLang="en-US" sz="1999"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Finally, we came to know that our best model is both XGBoost and the worst model </a:t>
            </a:r>
            <a:br>
              <a:rPr lang="en-US" altLang="en-US" sz="1999"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br>
            <a:r>
              <a:rPr lang="en-US" altLang="en-US" sz="1999"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is Decision Tree</a:t>
            </a:r>
            <a:r>
              <a:rPr lang="en-US" altLang="en-US" sz="1200" dirty="0">
                <a:solidFill>
                  <a:srgbClr val="002060"/>
                </a:solidFill>
                <a:latin typeface="Arial" panose="020B0604020202020204" pitchFamily="34" charset="0"/>
                <a:ea typeface="Times New Roman" panose="02020603050405020304" pitchFamily="18" charset="0"/>
              </a:rPr>
              <a:t>.</a:t>
            </a:r>
            <a:endParaRPr lang="en-US" altLang="en-US" sz="1799" dirty="0">
              <a:solidFill>
                <a:srgbClr val="002060"/>
              </a:solidFill>
              <a:latin typeface="Arial" panose="020B0604020202020204" pitchFamily="34" charset="0"/>
            </a:endParaRPr>
          </a:p>
        </p:txBody>
      </p:sp>
      <p:pic>
        <p:nvPicPr>
          <p:cNvPr id="4" name="Content Placeholder 3">
            <a:extLst>
              <a:ext uri="{FF2B5EF4-FFF2-40B4-BE49-F238E27FC236}">
                <a16:creationId xmlns:a16="http://schemas.microsoft.com/office/drawing/2014/main" id="{45E44BE1-4540-4C9B-8485-382335C0064D}"/>
              </a:ext>
            </a:extLst>
          </p:cNvPr>
          <p:cNvPicPr>
            <a:picLocks noGrp="1"/>
          </p:cNvPicPr>
          <p:nvPr>
            <p:ph idx="1"/>
          </p:nvPr>
        </p:nvPicPr>
        <p:blipFill>
          <a:blip r:embed="rId2"/>
          <a:stretch>
            <a:fillRect/>
          </a:stretch>
        </p:blipFill>
        <p:spPr>
          <a:xfrm>
            <a:off x="1826366" y="2667000"/>
            <a:ext cx="6097692" cy="4018503"/>
          </a:xfrm>
          <a:prstGeom prst="rect">
            <a:avLst/>
          </a:prstGeom>
          <a:ln>
            <a:solidFill>
              <a:srgbClr val="002060"/>
            </a:solidFill>
          </a:ln>
        </p:spPr>
      </p:pic>
    </p:spTree>
    <p:extLst>
      <p:ext uri="{BB962C8B-B14F-4D97-AF65-F5344CB8AC3E}">
        <p14:creationId xmlns:p14="http://schemas.microsoft.com/office/powerpoint/2010/main" val="325887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A1C7F-3B08-4FD0-951B-ECFA13D222C9}"/>
              </a:ext>
            </a:extLst>
          </p:cNvPr>
          <p:cNvSpPr>
            <a:spLocks noGrp="1"/>
          </p:cNvSpPr>
          <p:nvPr>
            <p:ph type="ctrTitle"/>
          </p:nvPr>
        </p:nvSpPr>
        <p:spPr>
          <a:xfrm>
            <a:off x="1472105" y="1524000"/>
            <a:ext cx="7764913" cy="1646302"/>
          </a:xfrm>
        </p:spPr>
        <p:txBody>
          <a:bodyPr anchor="ctr">
            <a:normAutofit/>
          </a:bodyPr>
          <a:lstStyle/>
          <a:p>
            <a:pPr algn="l">
              <a:lnSpc>
                <a:spcPct val="107000"/>
              </a:lnSpc>
              <a:spcBef>
                <a:spcPts val="200"/>
              </a:spcBef>
              <a:spcAft>
                <a:spcPts val="600"/>
              </a:spcAft>
            </a:pPr>
            <a:r>
              <a:rPr lang="en-IN" sz="60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sz="6000" b="1" dirty="0">
              <a:solidFill>
                <a:srgbClr val="002060"/>
              </a:solidFill>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D5EB060-D75C-4203-99A0-67EFA5545DA2}"/>
              </a:ext>
            </a:extLst>
          </p:cNvPr>
          <p:cNvSpPr>
            <a:spLocks noGrp="1"/>
          </p:cNvSpPr>
          <p:nvPr>
            <p:ph type="subTitle" idx="1"/>
          </p:nvPr>
        </p:nvSpPr>
        <p:spPr>
          <a:xfrm>
            <a:off x="1472104" y="3657600"/>
            <a:ext cx="7764913" cy="2514600"/>
          </a:xfrm>
        </p:spPr>
        <p:txBody>
          <a:bodyPr anchor="ctr">
            <a:noAutofit/>
          </a:bodyPr>
          <a:lstStyle/>
          <a:p>
            <a:pPr algn="l"/>
            <a:r>
              <a:rPr lang="en-IN" sz="2000" dirty="0">
                <a:solidFill>
                  <a:srgbClr val="002060"/>
                </a:solidFill>
                <a:latin typeface="Times New Roman" panose="02020603050405020304" pitchFamily="18" charset="0"/>
                <a:ea typeface="Times New Roman" panose="02020603050405020304" pitchFamily="18" charset="0"/>
              </a:rPr>
              <a:t>Some of the models we used provide the ability to see the importance of each feature in the dataset after fitting the model. </a:t>
            </a:r>
            <a:endParaRPr lang="en-IN" sz="2000" dirty="0" smtClean="0">
              <a:solidFill>
                <a:srgbClr val="002060"/>
              </a:solidFill>
              <a:latin typeface="Times New Roman" panose="02020603050405020304" pitchFamily="18" charset="0"/>
              <a:ea typeface="Times New Roman" panose="02020603050405020304" pitchFamily="18" charset="0"/>
            </a:endParaRPr>
          </a:p>
          <a:p>
            <a:pPr algn="l"/>
            <a:endParaRPr lang="en-IN" sz="2000" dirty="0">
              <a:solidFill>
                <a:srgbClr val="002060"/>
              </a:solidFill>
              <a:latin typeface="Times New Roman" panose="02020603050405020304" pitchFamily="18" charset="0"/>
              <a:ea typeface="Times New Roman" panose="02020603050405020304" pitchFamily="18" charset="0"/>
            </a:endParaRPr>
          </a:p>
          <a:p>
            <a:pPr algn="l"/>
            <a:r>
              <a:rPr lang="en-IN" sz="2000" dirty="0" smtClean="0">
                <a:solidFill>
                  <a:srgbClr val="002060"/>
                </a:solidFill>
                <a:latin typeface="Times New Roman" panose="02020603050405020304" pitchFamily="18" charset="0"/>
                <a:ea typeface="Times New Roman" panose="02020603050405020304" pitchFamily="18" charset="0"/>
              </a:rPr>
              <a:t>By looking at </a:t>
            </a:r>
            <a:r>
              <a:rPr lang="en-IN" sz="2000" dirty="0">
                <a:solidFill>
                  <a:srgbClr val="002060"/>
                </a:solidFill>
                <a:latin typeface="Times New Roman" panose="02020603050405020304" pitchFamily="18" charset="0"/>
                <a:ea typeface="Times New Roman" panose="02020603050405020304" pitchFamily="18" charset="0"/>
              </a:rPr>
              <a:t>the feature importance’s provided by both Random Forest and XGBoost </a:t>
            </a:r>
            <a:r>
              <a:rPr lang="en-IN" sz="2000" dirty="0" smtClean="0">
                <a:solidFill>
                  <a:srgbClr val="002060"/>
                </a:solidFill>
                <a:latin typeface="Times New Roman" panose="02020603050405020304" pitchFamily="18" charset="0"/>
                <a:ea typeface="Times New Roman" panose="02020603050405020304" pitchFamily="18" charset="0"/>
              </a:rPr>
              <a:t>models, it is  having 81 </a:t>
            </a:r>
            <a:r>
              <a:rPr lang="en-IN" sz="2000" dirty="0">
                <a:solidFill>
                  <a:srgbClr val="002060"/>
                </a:solidFill>
                <a:latin typeface="Times New Roman" panose="02020603050405020304" pitchFamily="18" charset="0"/>
                <a:ea typeface="Times New Roman" panose="02020603050405020304" pitchFamily="18" charset="0"/>
              </a:rPr>
              <a:t>features in </a:t>
            </a:r>
            <a:r>
              <a:rPr lang="en-IN" sz="2000" dirty="0" smtClean="0">
                <a:solidFill>
                  <a:srgbClr val="002060"/>
                </a:solidFill>
                <a:latin typeface="Times New Roman" panose="02020603050405020304" pitchFamily="18" charset="0"/>
                <a:ea typeface="Times New Roman" panose="02020603050405020304" pitchFamily="18" charset="0"/>
              </a:rPr>
              <a:t>the </a:t>
            </a:r>
            <a:r>
              <a:rPr lang="en-IN" sz="2000" dirty="0">
                <a:solidFill>
                  <a:srgbClr val="002060"/>
                </a:solidFill>
                <a:latin typeface="Times New Roman" panose="02020603050405020304" pitchFamily="18" charset="0"/>
                <a:ea typeface="Times New Roman" panose="02020603050405020304" pitchFamily="18" charset="0"/>
              </a:rPr>
              <a:t>data which is a big number, so we will take a look at the 15 most important features.</a:t>
            </a:r>
          </a:p>
          <a:p>
            <a:pPr algn="l"/>
            <a:endParaRPr lang="en-IN" sz="2000" dirty="0">
              <a:solidFill>
                <a:srgbClr val="002060"/>
              </a:solidFill>
            </a:endParaRPr>
          </a:p>
        </p:txBody>
      </p:sp>
    </p:spTree>
    <p:extLst>
      <p:ext uri="{BB962C8B-B14F-4D97-AF65-F5344CB8AC3E}">
        <p14:creationId xmlns:p14="http://schemas.microsoft.com/office/powerpoint/2010/main" val="9860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206C2-8A54-41B8-A8B4-A4D7BCFB5E20}"/>
              </a:ext>
            </a:extLst>
          </p:cNvPr>
          <p:cNvSpPr>
            <a:spLocks noGrp="1"/>
          </p:cNvSpPr>
          <p:nvPr>
            <p:ph type="title"/>
          </p:nvPr>
        </p:nvSpPr>
        <p:spPr>
          <a:xfrm>
            <a:off x="653510" y="228600"/>
            <a:ext cx="8594429" cy="1066800"/>
          </a:xfrm>
        </p:spPr>
        <p:txBody>
          <a:bodyPr anchor="ctr">
            <a:normAutofit/>
          </a:bodyPr>
          <a:lstStyle/>
          <a:p>
            <a:r>
              <a:rPr lang="en-IN" sz="48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sz="4000" dirty="0">
              <a:solidFill>
                <a:srgbClr val="002060"/>
              </a:solidFill>
            </a:endParaRPr>
          </a:p>
        </p:txBody>
      </p:sp>
      <p:sp>
        <p:nvSpPr>
          <p:cNvPr id="3" name="Text Placeholder 2">
            <a:extLst>
              <a:ext uri="{FF2B5EF4-FFF2-40B4-BE49-F238E27FC236}">
                <a16:creationId xmlns:a16="http://schemas.microsoft.com/office/drawing/2014/main" id="{43A02A1C-91F6-4E08-BC04-8B194A31BAEF}"/>
              </a:ext>
            </a:extLst>
          </p:cNvPr>
          <p:cNvSpPr>
            <a:spLocks noGrp="1"/>
          </p:cNvSpPr>
          <p:nvPr>
            <p:ph type="body" idx="1"/>
          </p:nvPr>
        </p:nvSpPr>
        <p:spPr>
          <a:xfrm>
            <a:off x="355602" y="1981200"/>
            <a:ext cx="4297215" cy="457200"/>
          </a:xfrm>
          <a:ln>
            <a:solidFill>
              <a:srgbClr val="002060"/>
            </a:solidFill>
          </a:ln>
        </p:spPr>
        <p:txBody>
          <a:bodyPr anchor="ctr">
            <a:normAutofit/>
          </a:bodyPr>
          <a:lstStyle/>
          <a:p>
            <a:pPr algn="ctr"/>
            <a:r>
              <a:rPr lang="en-IN" sz="20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a:t>
            </a:r>
            <a:endParaRPr lang="en-IN" sz="2000" b="1" dirty="0">
              <a:solidFill>
                <a:srgbClr val="00206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A1A30485-76A4-4B38-92DA-99013A2E6B0C}"/>
              </a:ext>
            </a:extLst>
          </p:cNvPr>
          <p:cNvPicPr>
            <a:picLocks noGrp="1"/>
          </p:cNvPicPr>
          <p:nvPr>
            <p:ph sz="half" idx="2"/>
          </p:nvPr>
        </p:nvPicPr>
        <p:blipFill>
          <a:blip r:embed="rId2"/>
          <a:stretch>
            <a:fillRect/>
          </a:stretch>
        </p:blipFill>
        <p:spPr>
          <a:xfrm>
            <a:off x="355602" y="2456415"/>
            <a:ext cx="4297215" cy="3072758"/>
          </a:xfrm>
          <a:prstGeom prst="rect">
            <a:avLst/>
          </a:prstGeom>
          <a:ln>
            <a:solidFill>
              <a:srgbClr val="002060"/>
            </a:solidFill>
          </a:ln>
        </p:spPr>
      </p:pic>
      <p:sp>
        <p:nvSpPr>
          <p:cNvPr id="5" name="Text Placeholder 4">
            <a:extLst>
              <a:ext uri="{FF2B5EF4-FFF2-40B4-BE49-F238E27FC236}">
                <a16:creationId xmlns:a16="http://schemas.microsoft.com/office/drawing/2014/main" id="{41CCC8C6-533B-431B-997A-FE3C18E41F7B}"/>
              </a:ext>
            </a:extLst>
          </p:cNvPr>
          <p:cNvSpPr>
            <a:spLocks noGrp="1"/>
          </p:cNvSpPr>
          <p:nvPr>
            <p:ph type="body" sz="quarter" idx="3"/>
          </p:nvPr>
        </p:nvSpPr>
        <p:spPr>
          <a:xfrm>
            <a:off x="5016615" y="1981200"/>
            <a:ext cx="4311313" cy="457200"/>
          </a:xfrm>
          <a:ln>
            <a:solidFill>
              <a:srgbClr val="002060"/>
            </a:solidFill>
          </a:ln>
        </p:spPr>
        <p:txBody>
          <a:bodyPr anchor="ctr"/>
          <a:lstStyle/>
          <a:p>
            <a:pPr algn="ctr"/>
            <a:r>
              <a:rPr lang="en-US" sz="2000" b="1" dirty="0" smtClean="0">
                <a:solidFill>
                  <a:srgbClr val="002060"/>
                </a:solidFill>
                <a:latin typeface="Times New Roman" panose="02020603050405020304" pitchFamily="18" charset="0"/>
                <a:cs typeface="Times New Roman" panose="02020603050405020304" pitchFamily="18" charset="0"/>
              </a:rPr>
              <a:t>XG Boost</a:t>
            </a:r>
            <a:endParaRPr lang="en-IN" sz="2000" b="1" dirty="0">
              <a:solidFill>
                <a:srgbClr val="002060"/>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D99C2D3C-D591-4ACA-B760-3111F7314389}"/>
              </a:ext>
            </a:extLst>
          </p:cNvPr>
          <p:cNvPicPr>
            <a:picLocks noGrp="1"/>
          </p:cNvPicPr>
          <p:nvPr>
            <p:ph sz="quarter" idx="4"/>
          </p:nvPr>
        </p:nvPicPr>
        <p:blipFill>
          <a:blip r:embed="rId3"/>
          <a:stretch>
            <a:fillRect/>
          </a:stretch>
        </p:blipFill>
        <p:spPr>
          <a:xfrm>
            <a:off x="5030714" y="2456415"/>
            <a:ext cx="4297215" cy="3080059"/>
          </a:xfrm>
          <a:prstGeom prst="rect">
            <a:avLst/>
          </a:prstGeom>
          <a:ln>
            <a:solidFill>
              <a:srgbClr val="002060"/>
            </a:solidFill>
          </a:ln>
        </p:spPr>
      </p:pic>
    </p:spTree>
    <p:extLst>
      <p:ext uri="{BB962C8B-B14F-4D97-AF65-F5344CB8AC3E}">
        <p14:creationId xmlns:p14="http://schemas.microsoft.com/office/powerpoint/2010/main" val="3035969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303213" y="2057400"/>
            <a:ext cx="9448800" cy="4572000"/>
          </a:xfrm>
        </p:spPr>
        <p:txBody>
          <a:bodyPr>
            <a:noAutofit/>
          </a:bodyPr>
          <a:lstStyle/>
          <a:p>
            <a:pPr marL="0" marR="401320" indent="2155825" algn="just">
              <a:lnSpc>
                <a:spcPct val="107000"/>
              </a:lnSpc>
              <a:spcBef>
                <a:spcPts val="945"/>
              </a:spcBef>
              <a:spcAft>
                <a:spcPts val="0"/>
              </a:spcAft>
              <a:buNone/>
            </a:pPr>
            <a:r>
              <a:rPr lang="en-US" sz="1800" dirty="0">
                <a:solidFill>
                  <a:srgbClr val="002060"/>
                </a:solidFill>
                <a:effectLst/>
                <a:latin typeface="Arial MT"/>
                <a:ea typeface="Arial MT"/>
                <a:cs typeface="Arial MT"/>
              </a:rPr>
              <a:t>Houses are one of the necessary need of each and every person around the globe and therefore housing and real estate market is one of the markets which is one of the major contributors in the world’s </a:t>
            </a:r>
            <a:r>
              <a:rPr lang="en-US" sz="1800" dirty="0" smtClean="0">
                <a:solidFill>
                  <a:srgbClr val="002060"/>
                </a:solidFill>
                <a:effectLst/>
                <a:latin typeface="Arial MT"/>
                <a:ea typeface="Arial MT"/>
                <a:cs typeface="Arial MT"/>
              </a:rPr>
              <a:t>economy. It </a:t>
            </a:r>
            <a:r>
              <a:rPr lang="en-US" sz="1800" dirty="0">
                <a:solidFill>
                  <a:srgbClr val="002060"/>
                </a:solidFill>
                <a:effectLst/>
                <a:latin typeface="Arial MT"/>
                <a:ea typeface="Arial MT"/>
                <a:cs typeface="Arial MT"/>
              </a:rPr>
              <a:t>is a very large market and there are various companies working in the domain. </a:t>
            </a:r>
            <a:endParaRPr lang="en-US" sz="1800" dirty="0" smtClean="0">
              <a:solidFill>
                <a:srgbClr val="002060"/>
              </a:solidFill>
              <a:effectLst/>
              <a:latin typeface="Arial MT"/>
              <a:ea typeface="Arial MT"/>
              <a:cs typeface="Arial MT"/>
            </a:endParaRPr>
          </a:p>
          <a:p>
            <a:pPr marL="0" marR="401320" indent="2155825" algn="just">
              <a:lnSpc>
                <a:spcPct val="107000"/>
              </a:lnSpc>
              <a:spcBef>
                <a:spcPts val="945"/>
              </a:spcBef>
              <a:spcAft>
                <a:spcPts val="0"/>
              </a:spcAft>
              <a:buNone/>
            </a:pPr>
            <a:r>
              <a:rPr lang="en-US" sz="1800" dirty="0" smtClean="0">
                <a:solidFill>
                  <a:srgbClr val="002060"/>
                </a:solidFill>
                <a:effectLst/>
                <a:latin typeface="Arial MT"/>
                <a:ea typeface="Arial MT"/>
                <a:cs typeface="Arial MT"/>
              </a:rPr>
              <a:t>Data </a:t>
            </a:r>
            <a:r>
              <a:rPr lang="en-US" sz="1800" dirty="0">
                <a:solidFill>
                  <a:srgbClr val="002060"/>
                </a:solidFill>
                <a:effectLst/>
                <a:latin typeface="Arial MT"/>
                <a:ea typeface="Arial MT"/>
                <a:cs typeface="Arial MT"/>
              </a:rPr>
              <a:t>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endParaRPr lang="en-US" sz="1800" dirty="0" smtClean="0">
              <a:solidFill>
                <a:srgbClr val="002060"/>
              </a:solidFill>
              <a:effectLst/>
              <a:latin typeface="Arial MT"/>
              <a:ea typeface="Arial MT"/>
              <a:cs typeface="Arial MT"/>
            </a:endParaRPr>
          </a:p>
          <a:p>
            <a:pPr marL="0" marR="401320" indent="2155825" algn="just">
              <a:lnSpc>
                <a:spcPct val="107000"/>
              </a:lnSpc>
              <a:spcBef>
                <a:spcPts val="945"/>
              </a:spcBef>
              <a:spcAft>
                <a:spcPts val="0"/>
              </a:spcAft>
              <a:buNone/>
            </a:pPr>
            <a:r>
              <a:rPr lang="en-US" sz="1800" dirty="0" smtClean="0">
                <a:solidFill>
                  <a:srgbClr val="002060"/>
                </a:solidFill>
                <a:effectLst/>
                <a:latin typeface="Arial MT"/>
                <a:ea typeface="Arial MT"/>
                <a:cs typeface="Arial MT"/>
              </a:rPr>
              <a:t>A </a:t>
            </a:r>
            <a:r>
              <a:rPr lang="en-US" sz="1800" dirty="0">
                <a:solidFill>
                  <a:srgbClr val="002060"/>
                </a:solidFill>
                <a:effectLst/>
                <a:latin typeface="Arial MT"/>
                <a:ea typeface="Arial MT"/>
                <a:cs typeface="Arial MT"/>
              </a:rPr>
              <a:t>US-based housing company named </a:t>
            </a:r>
            <a:r>
              <a:rPr lang="en-US" sz="1800" b="1" i="1" dirty="0">
                <a:solidFill>
                  <a:srgbClr val="002060"/>
                </a:solidFill>
                <a:effectLst/>
                <a:latin typeface="Arial MT"/>
                <a:ea typeface="Arial MT"/>
                <a:cs typeface="Arial MT"/>
              </a:rPr>
              <a:t>Surprise Housing </a:t>
            </a:r>
            <a:r>
              <a:rPr lang="en-US" sz="1800" dirty="0">
                <a:solidFill>
                  <a:srgbClr val="002060"/>
                </a:solidFill>
                <a:effectLst/>
                <a:latin typeface="Arial MT"/>
                <a:ea typeface="Arial MT"/>
                <a:cs typeface="Arial MT"/>
              </a:rPr>
              <a:t>has decided to enter the Australian market. The company uses data analytics to purchase houses at a price below their actual values and flip them at a higher price. For the same purpose, the company has collected a data set from the sale of houses in Australia. </a:t>
            </a: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456800" y="457200"/>
            <a:ext cx="5054766" cy="782638"/>
          </a:xfrm>
        </p:spPr>
        <p:txBody>
          <a:bodyPr>
            <a:normAutofit/>
          </a:bodyPr>
          <a:lstStyle/>
          <a:p>
            <a:r>
              <a:rPr lang="en-US" sz="3600" dirty="0">
                <a:solidFill>
                  <a:schemeClr val="tx1"/>
                </a:solidFill>
              </a:rPr>
              <a:t>INTRODUCTION</a:t>
            </a:r>
            <a:endParaRPr lang="ru-RU" sz="3600" dirty="0">
              <a:solidFill>
                <a:schemeClr val="tx1"/>
              </a:solidFill>
            </a:endParaRPr>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326645" y="1239838"/>
            <a:ext cx="4420704" cy="749047"/>
          </a:xfrm>
        </p:spPr>
        <p:txBody>
          <a:bodyPr/>
          <a:lstStyle/>
          <a:p>
            <a:r>
              <a:rPr lang="en-US" b="1" dirty="0"/>
              <a:t>PROBLEM STATEMENT:</a:t>
            </a:r>
            <a:endParaRPr lang="ru-RU" b="1" dirty="0"/>
          </a:p>
        </p:txBody>
      </p:sp>
    </p:spTree>
    <p:extLst>
      <p:ext uri="{BB962C8B-B14F-4D97-AF65-F5344CB8AC3E}">
        <p14:creationId xmlns:p14="http://schemas.microsoft.com/office/powerpoint/2010/main" val="2655792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4BD74-4142-4850-B22B-1CF5C4D7D251}"/>
              </a:ext>
            </a:extLst>
          </p:cNvPr>
          <p:cNvSpPr>
            <a:spLocks noGrp="1"/>
          </p:cNvSpPr>
          <p:nvPr>
            <p:ph type="ctrTitle"/>
          </p:nvPr>
        </p:nvSpPr>
        <p:spPr>
          <a:xfrm>
            <a:off x="531812" y="1828800"/>
            <a:ext cx="10058400" cy="1646302"/>
          </a:xfrm>
        </p:spPr>
        <p:txBody>
          <a:bodyPr>
            <a:noAutofit/>
          </a:bodyPr>
          <a:lstStyle/>
          <a:p>
            <a:pPr algn="l"/>
            <a:r>
              <a:rPr lang="en-IN" sz="6000" b="1" dirty="0">
                <a:solidFill>
                  <a:srgbClr val="002060"/>
                </a:solidFill>
                <a:latin typeface="Times New Roman" panose="02020603050405020304" pitchFamily="18" charset="0"/>
                <a:ea typeface="Times New Roman" panose="02020603050405020304" pitchFamily="18" charset="0"/>
              </a:rPr>
              <a:t>Common Important Features</a:t>
            </a:r>
            <a:r>
              <a:rPr lang="en-IN" sz="6000" b="1" dirty="0" smtClean="0">
                <a:solidFill>
                  <a:srgbClr val="002060"/>
                </a:solidFill>
                <a:latin typeface="Times New Roman" panose="02020603050405020304" pitchFamily="18" charset="0"/>
                <a:ea typeface="Times New Roman" panose="02020603050405020304" pitchFamily="18" charset="0"/>
              </a:rPr>
              <a:t>:</a:t>
            </a:r>
            <a:endParaRPr lang="en-IN" sz="6000" dirty="0">
              <a:solidFill>
                <a:srgbClr val="002060"/>
              </a:solidFill>
            </a:endParaRPr>
          </a:p>
        </p:txBody>
      </p:sp>
      <p:sp>
        <p:nvSpPr>
          <p:cNvPr id="3" name="Subtitle 2">
            <a:extLst>
              <a:ext uri="{FF2B5EF4-FFF2-40B4-BE49-F238E27FC236}">
                <a16:creationId xmlns:a16="http://schemas.microsoft.com/office/drawing/2014/main" id="{EC26FC70-D351-46C9-87A8-7A58D3FB3F42}"/>
              </a:ext>
            </a:extLst>
          </p:cNvPr>
          <p:cNvSpPr>
            <a:spLocks noGrp="1"/>
          </p:cNvSpPr>
          <p:nvPr>
            <p:ph type="subTitle" idx="1"/>
          </p:nvPr>
        </p:nvSpPr>
        <p:spPr>
          <a:xfrm>
            <a:off x="531812" y="3810000"/>
            <a:ext cx="8915400" cy="1447800"/>
          </a:xfrm>
        </p:spPr>
        <p:txBody>
          <a:bodyPr>
            <a:normAutofit/>
          </a:bodyPr>
          <a:lstStyle/>
          <a:p>
            <a:pPr algn="l"/>
            <a:r>
              <a:rPr lang="en-IN" sz="2000" dirty="0">
                <a:solidFill>
                  <a:srgbClr val="002060"/>
                </a:solidFill>
                <a:latin typeface="Times New Roman" panose="02020603050405020304" pitchFamily="18" charset="0"/>
                <a:ea typeface="Times New Roman" panose="02020603050405020304" pitchFamily="18" charset="0"/>
              </a:rPr>
              <a:t>Now, let us see which features are among the most important features for both XGBoost and Random Forest models, and let's find out the difference in their importance regarding the two models:</a:t>
            </a:r>
          </a:p>
          <a:p>
            <a:pPr algn="l"/>
            <a:endParaRPr lang="en-IN" sz="2000" dirty="0">
              <a:solidFill>
                <a:srgbClr val="002060"/>
              </a:solidFill>
            </a:endParaRPr>
          </a:p>
        </p:txBody>
      </p:sp>
    </p:spTree>
    <p:extLst>
      <p:ext uri="{BB962C8B-B14F-4D97-AF65-F5344CB8AC3E}">
        <p14:creationId xmlns:p14="http://schemas.microsoft.com/office/powerpoint/2010/main" val="186983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76DD6-E3A9-419F-BA15-B7DA44BA2193}"/>
              </a:ext>
            </a:extLst>
          </p:cNvPr>
          <p:cNvSpPr>
            <a:spLocks noGrp="1"/>
          </p:cNvSpPr>
          <p:nvPr>
            <p:ph type="title"/>
          </p:nvPr>
        </p:nvSpPr>
        <p:spPr>
          <a:xfrm>
            <a:off x="531812" y="370341"/>
            <a:ext cx="8594429" cy="1001259"/>
          </a:xfrm>
        </p:spPr>
        <p:txBody>
          <a:bodyPr>
            <a:normAutofit/>
          </a:bodyPr>
          <a:lstStyle/>
          <a:p>
            <a:r>
              <a:rPr lang="en-IN" sz="4800" b="1" dirty="0" smtClean="0">
                <a:solidFill>
                  <a:srgbClr val="002060"/>
                </a:solidFill>
                <a:effectLst/>
                <a:latin typeface="Times New Roman" panose="02020603050405020304" pitchFamily="18" charset="0"/>
                <a:ea typeface="Times New Roman" panose="02020603050405020304" pitchFamily="18" charset="0"/>
              </a:rPr>
              <a:t>Common </a:t>
            </a:r>
            <a:r>
              <a:rPr lang="en-IN" sz="4800" b="1" dirty="0">
                <a:solidFill>
                  <a:srgbClr val="002060"/>
                </a:solidFill>
                <a:effectLst/>
                <a:latin typeface="Times New Roman" panose="02020603050405020304" pitchFamily="18" charset="0"/>
                <a:ea typeface="Times New Roman" panose="02020603050405020304" pitchFamily="18" charset="0"/>
              </a:rPr>
              <a:t>Important Features</a:t>
            </a:r>
            <a:r>
              <a:rPr lang="en-IN" sz="4800" b="1" dirty="0" smtClean="0">
                <a:solidFill>
                  <a:srgbClr val="002060"/>
                </a:solidFill>
                <a:effectLst/>
                <a:latin typeface="Times New Roman" panose="02020603050405020304" pitchFamily="18" charset="0"/>
                <a:ea typeface="Times New Roman" panose="02020603050405020304" pitchFamily="18" charset="0"/>
              </a:rPr>
              <a:t>:</a:t>
            </a:r>
            <a:endParaRPr lang="en-IN" sz="4800" dirty="0">
              <a:solidFill>
                <a:srgbClr val="002060"/>
              </a:solidFill>
            </a:endParaRPr>
          </a:p>
        </p:txBody>
      </p:sp>
      <p:pic>
        <p:nvPicPr>
          <p:cNvPr id="4" name="Content Placeholder 3">
            <a:extLst>
              <a:ext uri="{FF2B5EF4-FFF2-40B4-BE49-F238E27FC236}">
                <a16:creationId xmlns:a16="http://schemas.microsoft.com/office/drawing/2014/main" id="{7F1EE1CF-FECC-4EF7-96C4-5DE177D86A38}"/>
              </a:ext>
            </a:extLst>
          </p:cNvPr>
          <p:cNvPicPr>
            <a:picLocks noGrp="1"/>
          </p:cNvPicPr>
          <p:nvPr>
            <p:ph idx="1"/>
          </p:nvPr>
        </p:nvPicPr>
        <p:blipFill>
          <a:blip r:embed="rId2"/>
          <a:stretch>
            <a:fillRect/>
          </a:stretch>
        </p:blipFill>
        <p:spPr>
          <a:xfrm>
            <a:off x="379412" y="1600201"/>
            <a:ext cx="9220200" cy="4114800"/>
          </a:xfrm>
          <a:prstGeom prst="rect">
            <a:avLst/>
          </a:prstGeom>
          <a:ln>
            <a:solidFill>
              <a:srgbClr val="002060"/>
            </a:solidFill>
          </a:ln>
        </p:spPr>
      </p:pic>
    </p:spTree>
    <p:extLst>
      <p:ext uri="{BB962C8B-B14F-4D97-AF65-F5344CB8AC3E}">
        <p14:creationId xmlns:p14="http://schemas.microsoft.com/office/powerpoint/2010/main" val="1850650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AD83-76B0-4BA0-B9C3-0B5868B2202A}"/>
              </a:ext>
            </a:extLst>
          </p:cNvPr>
          <p:cNvSpPr>
            <a:spLocks noGrp="1"/>
          </p:cNvSpPr>
          <p:nvPr>
            <p:ph type="title"/>
          </p:nvPr>
        </p:nvSpPr>
        <p:spPr>
          <a:xfrm>
            <a:off x="677158" y="457200"/>
            <a:ext cx="8594429" cy="838200"/>
          </a:xfrm>
        </p:spPr>
        <p:txBody>
          <a:bodyPr anchor="ctr">
            <a:normAutofit/>
          </a:bodyPr>
          <a:lstStyle/>
          <a:p>
            <a:r>
              <a:rPr lang="en-IN" sz="4800" b="1" dirty="0" smtClean="0">
                <a:solidFill>
                  <a:srgbClr val="002060"/>
                </a:solidFill>
                <a:effectLst/>
                <a:latin typeface="Times New Roman" panose="02020603050405020304" pitchFamily="18" charset="0"/>
                <a:ea typeface="Times New Roman" panose="02020603050405020304" pitchFamily="18" charset="0"/>
              </a:rPr>
              <a:t>Conclusion</a:t>
            </a:r>
            <a:endParaRPr lang="en-IN" dirty="0">
              <a:solidFill>
                <a:srgbClr val="002060"/>
              </a:solidFill>
            </a:endParaRPr>
          </a:p>
        </p:txBody>
      </p:sp>
      <p:sp>
        <p:nvSpPr>
          <p:cNvPr id="3" name="Content Placeholder 2">
            <a:extLst>
              <a:ext uri="{FF2B5EF4-FFF2-40B4-BE49-F238E27FC236}">
                <a16:creationId xmlns:a16="http://schemas.microsoft.com/office/drawing/2014/main" id="{1C78DC67-7B17-4F5D-8AE8-552783684FBB}"/>
              </a:ext>
            </a:extLst>
          </p:cNvPr>
          <p:cNvSpPr>
            <a:spLocks noGrp="1"/>
          </p:cNvSpPr>
          <p:nvPr>
            <p:ph idx="1"/>
          </p:nvPr>
        </p:nvSpPr>
        <p:spPr>
          <a:xfrm>
            <a:off x="694904" y="1320859"/>
            <a:ext cx="8594429" cy="3880773"/>
          </a:xfrm>
        </p:spPr>
        <p:txBody>
          <a:bodyPr>
            <a:noAutofit/>
          </a:bodyPr>
          <a:lstStyle/>
          <a:p>
            <a:pPr>
              <a:spcAft>
                <a:spcPts val="1200"/>
              </a:spcAft>
            </a:pPr>
            <a:r>
              <a:rPr lang="en-IN" sz="1800" dirty="0">
                <a:solidFill>
                  <a:srgbClr val="002060"/>
                </a:solidFill>
                <a:latin typeface="Times New Roman" panose="02020603050405020304" pitchFamily="18" charset="0"/>
                <a:ea typeface="Times New Roman" panose="02020603050405020304" pitchFamily="18" charset="0"/>
              </a:rPr>
              <a:t>In this paper, we built several regression models to predict the price of some house given some of the house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 and communicating them with visualizations.</a:t>
            </a:r>
          </a:p>
          <a:p>
            <a:pPr>
              <a:spcAft>
                <a:spcPts val="1200"/>
              </a:spcAft>
            </a:pPr>
            <a:r>
              <a:rPr lang="en-IN" sz="1800" dirty="0">
                <a:solidFill>
                  <a:srgbClr val="002060"/>
                </a:solidFill>
                <a:latin typeface="Times New Roman" panose="02020603050405020304" pitchFamily="18" charset="0"/>
                <a:ea typeface="Times New Roman" panose="02020603050405020304" pitchFamily="18" charset="0"/>
              </a:rPr>
              <a:t>As a recommendation, we advise to use this model (or a version of it trained with more recent data) by people who want to buy a house in the area covered by the dataset to have an idea about the actual price. The model can be used also with datasets that covered areas provided that they contain the same features. We also suggest that people take into consideration the features that were deemed as most important as seen in the previous section; this might help them estimate the house price better.</a:t>
            </a:r>
          </a:p>
          <a:p>
            <a:pPr>
              <a:spcAft>
                <a:spcPts val="1200"/>
              </a:spcAft>
            </a:pPr>
            <a:endParaRPr lang="en-IN" sz="1800" dirty="0">
              <a:solidFill>
                <a:srgbClr val="002060"/>
              </a:solidFill>
              <a:latin typeface="Times New Roman" panose="02020603050405020304" pitchFamily="18" charset="0"/>
              <a:ea typeface="Times New Roman" panose="02020603050405020304" pitchFamily="18" charset="0"/>
            </a:endParaRPr>
          </a:p>
          <a:p>
            <a:pPr marL="0" indent="0">
              <a:buNone/>
            </a:pPr>
            <a:endParaRPr lang="en-IN" sz="1800" dirty="0">
              <a:solidFill>
                <a:srgbClr val="002060"/>
              </a:solidFill>
            </a:endParaRPr>
          </a:p>
        </p:txBody>
      </p:sp>
      <p:pic>
        <p:nvPicPr>
          <p:cNvPr id="6" name="Picture 5">
            <a:extLst>
              <a:ext uri="{FF2B5EF4-FFF2-40B4-BE49-F238E27FC236}">
                <a16:creationId xmlns:a16="http://schemas.microsoft.com/office/drawing/2014/main" id="{735BB05F-1452-49DB-8A18-C6EDBDC6E4EC}"/>
              </a:ext>
            </a:extLst>
          </p:cNvPr>
          <p:cNvPicPr>
            <a:picLocks noChangeAspect="1"/>
          </p:cNvPicPr>
          <p:nvPr/>
        </p:nvPicPr>
        <p:blipFill>
          <a:blip r:embed="rId2"/>
          <a:stretch>
            <a:fillRect/>
          </a:stretch>
        </p:blipFill>
        <p:spPr>
          <a:xfrm>
            <a:off x="677158" y="5486400"/>
            <a:ext cx="8767517" cy="933255"/>
          </a:xfrm>
          <a:prstGeom prst="rect">
            <a:avLst/>
          </a:prstGeom>
          <a:ln>
            <a:solidFill>
              <a:srgbClr val="002060"/>
            </a:solidFill>
          </a:ln>
        </p:spPr>
      </p:pic>
    </p:spTree>
    <p:extLst>
      <p:ext uri="{BB962C8B-B14F-4D97-AF65-F5344CB8AC3E}">
        <p14:creationId xmlns:p14="http://schemas.microsoft.com/office/powerpoint/2010/main" val="2996487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9012" y="1219200"/>
            <a:ext cx="8229600" cy="4339650"/>
          </a:xfrm>
          <a:prstGeom prst="rect">
            <a:avLst/>
          </a:prstGeom>
          <a:noFill/>
        </p:spPr>
        <p:txBody>
          <a:bodyPr wrap="square" rtlCol="0">
            <a:spAutoFit/>
          </a:bodyPr>
          <a:lstStyle/>
          <a:p>
            <a:pPr algn="ctr"/>
            <a:r>
              <a:rPr lang="en-IN" sz="13800" b="1" dirty="0" smtClean="0">
                <a:solidFill>
                  <a:srgbClr val="002060"/>
                </a:solidFill>
                <a:latin typeface="AR BERKLEY" panose="02000000000000000000" pitchFamily="2" charset="0"/>
              </a:rPr>
              <a:t>Thank You</a:t>
            </a:r>
            <a:endParaRPr lang="en-IN" sz="13800" b="1" dirty="0">
              <a:solidFill>
                <a:srgbClr val="002060"/>
              </a:solidFill>
              <a:latin typeface="AR BERKLEY" panose="02000000000000000000" pitchFamily="2" charset="0"/>
            </a:endParaRPr>
          </a:p>
        </p:txBody>
      </p:sp>
    </p:spTree>
    <p:extLst>
      <p:ext uri="{BB962C8B-B14F-4D97-AF65-F5344CB8AC3E}">
        <p14:creationId xmlns:p14="http://schemas.microsoft.com/office/powerpoint/2010/main" val="235894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E209D92-7413-44EE-BC90-ECE50DA3158D}"/>
              </a:ext>
            </a:extLst>
          </p:cNvPr>
          <p:cNvSpPr>
            <a:spLocks noGrp="1"/>
          </p:cNvSpPr>
          <p:nvPr>
            <p:ph type="body" sz="quarter" idx="13"/>
          </p:nvPr>
        </p:nvSpPr>
        <p:spPr>
          <a:xfrm>
            <a:off x="379413" y="1239838"/>
            <a:ext cx="9143999" cy="5084762"/>
          </a:xfrm>
        </p:spPr>
        <p:txBody>
          <a:bodyPr>
            <a:normAutofit/>
          </a:bodyPr>
          <a:lstStyle/>
          <a:p>
            <a:pPr marL="0" marR="401320" indent="0" algn="just">
              <a:lnSpc>
                <a:spcPct val="107000"/>
              </a:lnSpc>
              <a:spcBef>
                <a:spcPts val="945"/>
              </a:spcBef>
              <a:spcAft>
                <a:spcPts val="0"/>
              </a:spcAft>
              <a:buNone/>
            </a:pPr>
            <a:r>
              <a:rPr lang="en-US" sz="1800" dirty="0">
                <a:solidFill>
                  <a:srgbClr val="002060"/>
                </a:solidFill>
                <a:latin typeface="Arial MT"/>
                <a:ea typeface="Arial MT"/>
                <a:cs typeface="Arial MT"/>
              </a:rPr>
              <a:t>The company is looking at prospective properties to buy houses to enter the market. </a:t>
            </a:r>
            <a:r>
              <a:rPr lang="en-US" sz="1800" dirty="0" smtClean="0">
                <a:solidFill>
                  <a:srgbClr val="002060"/>
                </a:solidFill>
                <a:latin typeface="Arial MT"/>
                <a:ea typeface="Arial MT"/>
                <a:cs typeface="Arial MT"/>
              </a:rPr>
              <a:t>Thus, it is required to </a:t>
            </a:r>
            <a:r>
              <a:rPr lang="en-US" sz="1800" dirty="0">
                <a:solidFill>
                  <a:srgbClr val="002060"/>
                </a:solidFill>
                <a:latin typeface="Arial MT"/>
                <a:ea typeface="Arial MT"/>
                <a:cs typeface="Arial MT"/>
              </a:rPr>
              <a:t>build a model using Machine Learning in order to predict the actual value of the prospective properties and decide whether to invest in them or not. </a:t>
            </a:r>
            <a:endParaRPr lang="en-US" sz="1800" dirty="0" smtClean="0">
              <a:solidFill>
                <a:srgbClr val="002060"/>
              </a:solidFill>
              <a:latin typeface="Arial MT"/>
              <a:ea typeface="Arial MT"/>
              <a:cs typeface="Arial MT"/>
            </a:endParaRPr>
          </a:p>
          <a:p>
            <a:pPr marL="0" marR="401320" indent="0" algn="just">
              <a:lnSpc>
                <a:spcPct val="107000"/>
              </a:lnSpc>
              <a:spcBef>
                <a:spcPts val="945"/>
              </a:spcBef>
              <a:spcAft>
                <a:spcPts val="0"/>
              </a:spcAft>
              <a:buNone/>
            </a:pPr>
            <a:r>
              <a:rPr lang="en-US" sz="1800" dirty="0" smtClean="0">
                <a:solidFill>
                  <a:srgbClr val="002060"/>
                </a:solidFill>
                <a:latin typeface="Arial MT"/>
                <a:ea typeface="Arial MT"/>
                <a:cs typeface="Arial MT"/>
              </a:rPr>
              <a:t>For </a:t>
            </a:r>
            <a:r>
              <a:rPr lang="en-US" sz="1800" dirty="0">
                <a:solidFill>
                  <a:srgbClr val="002060"/>
                </a:solidFill>
                <a:latin typeface="Arial MT"/>
                <a:ea typeface="Arial MT"/>
                <a:cs typeface="Arial MT"/>
              </a:rPr>
              <a:t>this company wants to know:</a:t>
            </a:r>
          </a:p>
          <a:p>
            <a:pPr marL="900113" marR="401320" indent="-368300" algn="just">
              <a:lnSpc>
                <a:spcPct val="107000"/>
              </a:lnSpc>
              <a:spcBef>
                <a:spcPts val="945"/>
              </a:spcBef>
              <a:spcAft>
                <a:spcPts val="0"/>
              </a:spcAft>
            </a:pPr>
            <a:r>
              <a:rPr lang="en-US" sz="1800" dirty="0">
                <a:solidFill>
                  <a:srgbClr val="002060"/>
                </a:solidFill>
                <a:latin typeface="Arial MT"/>
                <a:ea typeface="Arial MT"/>
                <a:cs typeface="Arial MT"/>
              </a:rPr>
              <a:t>1. Which variables are important to predict the price of variable?</a:t>
            </a:r>
          </a:p>
          <a:p>
            <a:pPr marL="900113" marR="401320" indent="-368300" algn="just">
              <a:lnSpc>
                <a:spcPct val="107000"/>
              </a:lnSpc>
              <a:spcBef>
                <a:spcPts val="945"/>
              </a:spcBef>
              <a:spcAft>
                <a:spcPts val="0"/>
              </a:spcAft>
            </a:pPr>
            <a:r>
              <a:rPr lang="en-US" sz="1800" dirty="0">
                <a:solidFill>
                  <a:srgbClr val="002060"/>
                </a:solidFill>
                <a:latin typeface="Arial MT"/>
                <a:ea typeface="Arial MT"/>
                <a:cs typeface="Arial MT"/>
              </a:rPr>
              <a:t>2. </a:t>
            </a:r>
            <a:r>
              <a:rPr lang="en-US" sz="1800" dirty="0">
                <a:solidFill>
                  <a:srgbClr val="002060"/>
                </a:solidFill>
                <a:latin typeface="Arial MT"/>
                <a:ea typeface="Arial MT"/>
                <a:cs typeface="Arial MT"/>
              </a:rPr>
              <a:t>How do these variables describe the price of the house</a:t>
            </a:r>
            <a:r>
              <a:rPr lang="en-US" sz="1800" dirty="0" smtClean="0">
                <a:solidFill>
                  <a:srgbClr val="002060"/>
                </a:solidFill>
                <a:latin typeface="Arial MT"/>
                <a:ea typeface="Arial MT"/>
                <a:cs typeface="Arial MT"/>
              </a:rPr>
              <a:t>?</a:t>
            </a:r>
          </a:p>
          <a:p>
            <a:pPr marL="76200" marR="401320" algn="just">
              <a:lnSpc>
                <a:spcPct val="107000"/>
              </a:lnSpc>
              <a:spcBef>
                <a:spcPts val="945"/>
              </a:spcBef>
              <a:spcAft>
                <a:spcPts val="0"/>
              </a:spcAft>
            </a:pPr>
            <a:r>
              <a:rPr lang="en-US" sz="1800" dirty="0" smtClean="0">
                <a:solidFill>
                  <a:srgbClr val="002060"/>
                </a:solidFill>
                <a:latin typeface="Arial MT"/>
                <a:ea typeface="Arial MT"/>
                <a:cs typeface="Arial MT"/>
              </a:rPr>
              <a:t>So that, the </a:t>
            </a:r>
            <a:r>
              <a:rPr lang="en-US" sz="1800" dirty="0">
                <a:solidFill>
                  <a:srgbClr val="002060"/>
                </a:solidFill>
                <a:latin typeface="Arial MT"/>
                <a:ea typeface="Arial MT"/>
                <a:cs typeface="Arial MT"/>
              </a:rPr>
              <a:t>price of houses with the available independent </a:t>
            </a:r>
            <a:r>
              <a:rPr lang="en-US" sz="1800" dirty="0" smtClean="0">
                <a:solidFill>
                  <a:srgbClr val="002060"/>
                </a:solidFill>
                <a:latin typeface="Arial MT"/>
                <a:ea typeface="Arial MT"/>
                <a:cs typeface="Arial MT"/>
              </a:rPr>
              <a:t>variables can be modelled.</a:t>
            </a:r>
          </a:p>
          <a:p>
            <a:pPr marL="76200" marR="401320" indent="2162175" algn="just">
              <a:lnSpc>
                <a:spcPct val="107000"/>
              </a:lnSpc>
              <a:spcBef>
                <a:spcPts val="945"/>
              </a:spcBef>
              <a:spcAft>
                <a:spcPts val="0"/>
              </a:spcAft>
            </a:pPr>
            <a:r>
              <a:rPr lang="en-US" sz="1800" dirty="0" smtClean="0">
                <a:solidFill>
                  <a:srgbClr val="002060"/>
                </a:solidFill>
                <a:latin typeface="Arial MT"/>
                <a:ea typeface="Arial MT"/>
                <a:cs typeface="Arial MT"/>
              </a:rPr>
              <a:t> </a:t>
            </a:r>
            <a:r>
              <a:rPr lang="en-US" sz="1800" dirty="0">
                <a:solidFill>
                  <a:srgbClr val="002060"/>
                </a:solidFill>
                <a:latin typeface="Arial MT"/>
                <a:ea typeface="Arial MT"/>
                <a:cs typeface="Arial MT"/>
              </a:rPr>
              <a:t>This model will then be used by the management to understand how exactly the prices vary with the variables. </a:t>
            </a:r>
            <a:r>
              <a:rPr lang="en-US" sz="1800" dirty="0">
                <a:solidFill>
                  <a:srgbClr val="002060"/>
                </a:solidFill>
                <a:latin typeface="Arial MT"/>
                <a:ea typeface="Arial MT"/>
                <a:cs typeface="Arial MT"/>
              </a:rPr>
              <a:t>They can accordingly manipulate the strategy of the firm and concentrate on areas that will yield high returns. Further, the model will be a good way for the management to understand the pricing dynamics of a new market.</a:t>
            </a:r>
            <a:endParaRPr lang="en-IN" sz="1800" dirty="0">
              <a:solidFill>
                <a:srgbClr val="002060"/>
              </a:solidFill>
              <a:latin typeface="Arial MT"/>
              <a:ea typeface="Arial MT"/>
              <a:cs typeface="Arial MT"/>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456800" y="457200"/>
            <a:ext cx="5054766" cy="782638"/>
          </a:xfrm>
        </p:spPr>
        <p:txBody>
          <a:bodyPr>
            <a:normAutofit/>
          </a:bodyPr>
          <a:lstStyle/>
          <a:p>
            <a:r>
              <a:rPr lang="en-US" sz="3600" dirty="0" smtClean="0">
                <a:solidFill>
                  <a:schemeClr val="tx1"/>
                </a:solidFill>
                <a:latin typeface="Arial MT"/>
                <a:ea typeface="Arial MT"/>
                <a:cs typeface="Arial MT"/>
              </a:rPr>
              <a:t>Business </a:t>
            </a:r>
            <a:r>
              <a:rPr lang="en-US" sz="3600" dirty="0">
                <a:solidFill>
                  <a:schemeClr val="tx1"/>
                </a:solidFill>
                <a:latin typeface="Arial MT"/>
                <a:ea typeface="Arial MT"/>
                <a:cs typeface="Arial MT"/>
              </a:rPr>
              <a:t>Goal</a:t>
            </a:r>
            <a:r>
              <a:rPr lang="en-US" sz="3600" dirty="0" smtClean="0">
                <a:solidFill>
                  <a:schemeClr val="tx1"/>
                </a:solidFill>
                <a:latin typeface="Arial MT"/>
                <a:ea typeface="Arial MT"/>
                <a:cs typeface="Arial MT"/>
              </a:rPr>
              <a:t>:</a:t>
            </a:r>
            <a:endParaRPr lang="ru-RU" sz="3600" dirty="0">
              <a:solidFill>
                <a:schemeClr val="tx1"/>
              </a:solidFill>
            </a:endParaRPr>
          </a:p>
        </p:txBody>
      </p:sp>
    </p:spTree>
    <p:extLst>
      <p:ext uri="{BB962C8B-B14F-4D97-AF65-F5344CB8AC3E}">
        <p14:creationId xmlns:p14="http://schemas.microsoft.com/office/powerpoint/2010/main" val="298714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2588-61B1-46C0-A75F-A7517CCFA9CA}"/>
              </a:ext>
            </a:extLst>
          </p:cNvPr>
          <p:cNvSpPr>
            <a:spLocks noGrp="1"/>
          </p:cNvSpPr>
          <p:nvPr>
            <p:ph type="title"/>
          </p:nvPr>
        </p:nvSpPr>
        <p:spPr>
          <a:xfrm>
            <a:off x="227012" y="914400"/>
            <a:ext cx="9753600" cy="2895600"/>
          </a:xfrm>
        </p:spPr>
        <p:txBody>
          <a:bodyPr>
            <a:noAutofit/>
          </a:bodyPr>
          <a:lstStyle/>
          <a:p>
            <a:pPr algn="ctr"/>
            <a:r>
              <a:rPr lang="en-US" sz="6000" b="1" dirty="0" smtClean="0">
                <a:solidFill>
                  <a:srgbClr val="002060"/>
                </a:solidFill>
                <a:latin typeface="Times New Roman" panose="02020603050405020304" pitchFamily="18" charset="0"/>
                <a:cs typeface="Times New Roman" panose="02020603050405020304" pitchFamily="18" charset="0"/>
              </a:rPr>
              <a:t>EDA</a:t>
            </a:r>
            <a:br>
              <a:rPr lang="en-US" sz="6000" b="1" dirty="0" smtClean="0">
                <a:solidFill>
                  <a:srgbClr val="002060"/>
                </a:solidFill>
                <a:latin typeface="Times New Roman" panose="02020603050405020304" pitchFamily="18" charset="0"/>
                <a:cs typeface="Times New Roman" panose="02020603050405020304" pitchFamily="18" charset="0"/>
              </a:rPr>
            </a:br>
            <a:r>
              <a:rPr lang="en-US" sz="6000" b="1" dirty="0" smtClean="0">
                <a:solidFill>
                  <a:srgbClr val="002060"/>
                </a:solidFill>
                <a:latin typeface="Times New Roman" panose="02020603050405020304" pitchFamily="18" charset="0"/>
                <a:cs typeface="Times New Roman" panose="02020603050405020304" pitchFamily="18" charset="0"/>
              </a:rPr>
              <a:t>(Exploratory </a:t>
            </a:r>
            <a:r>
              <a:rPr lang="en-US" sz="6000" b="1" dirty="0">
                <a:solidFill>
                  <a:srgbClr val="002060"/>
                </a:solidFill>
                <a:latin typeface="Times New Roman" panose="02020603050405020304" pitchFamily="18" charset="0"/>
                <a:cs typeface="Times New Roman" panose="02020603050405020304" pitchFamily="18" charset="0"/>
              </a:rPr>
              <a:t>Data Analysis)</a:t>
            </a:r>
            <a:endParaRPr lang="en-IN" sz="6000" b="1" dirty="0">
              <a:solidFill>
                <a:srgbClr val="002060"/>
              </a:solidFill>
            </a:endParaRPr>
          </a:p>
        </p:txBody>
      </p:sp>
    </p:spTree>
    <p:extLst>
      <p:ext uri="{BB962C8B-B14F-4D97-AF65-F5344CB8AC3E}">
        <p14:creationId xmlns:p14="http://schemas.microsoft.com/office/powerpoint/2010/main" val="316382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3B18-EAEE-4E74-95E1-11DB778EF026}"/>
              </a:ext>
            </a:extLst>
          </p:cNvPr>
          <p:cNvSpPr>
            <a:spLocks noGrp="1"/>
          </p:cNvSpPr>
          <p:nvPr>
            <p:ph type="title"/>
          </p:nvPr>
        </p:nvSpPr>
        <p:spPr/>
        <p:txBody>
          <a:bodyPr/>
          <a:lstStyle/>
          <a:p>
            <a:r>
              <a:rPr lang="en-IN"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Data Description</a:t>
            </a:r>
            <a:endParaRPr lang="en-IN" dirty="0">
              <a:solidFill>
                <a:srgbClr val="002060"/>
              </a:solidFill>
            </a:endParaRPr>
          </a:p>
        </p:txBody>
      </p:sp>
      <p:sp>
        <p:nvSpPr>
          <p:cNvPr id="5" name="Rectangle 2">
            <a:extLst>
              <a:ext uri="{FF2B5EF4-FFF2-40B4-BE49-F238E27FC236}">
                <a16:creationId xmlns:a16="http://schemas.microsoft.com/office/drawing/2014/main" id="{A70C02FB-19BD-4B16-AFCF-82C6EC94F1D8}"/>
              </a:ext>
            </a:extLst>
          </p:cNvPr>
          <p:cNvSpPr>
            <a:spLocks noGrp="1" noChangeArrowheads="1"/>
          </p:cNvSpPr>
          <p:nvPr>
            <p:ph idx="1"/>
          </p:nvPr>
        </p:nvSpPr>
        <p:spPr bwMode="auto">
          <a:xfrm>
            <a:off x="432387" y="1524000"/>
            <a:ext cx="8839200" cy="4524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spAutoFit/>
          </a:bodyPr>
          <a:lstStyle/>
          <a:p>
            <a:pPr marL="0" indent="0" defTabSz="914126" eaLnBrk="0" fontAlgn="base" hangingPunct="0">
              <a:spcBef>
                <a:spcPct val="0"/>
              </a:spcBef>
              <a:spcAft>
                <a:spcPct val="0"/>
              </a:spcAft>
              <a:buClrTx/>
              <a:buSzTx/>
              <a:buNone/>
            </a:pPr>
            <a:endParaRPr kumimoji="0" lang="en-US" altLang="en-US" sz="2400" b="0" i="0" u="none" strike="noStrike" cap="none" normalizeH="0" baseline="0" dirty="0" smtClean="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27063" indent="-449263" defTabSz="914126" eaLnBrk="0" fontAlgn="base" hangingPunct="0">
              <a:spcBef>
                <a:spcPct val="0"/>
              </a:spcBef>
              <a:spcAft>
                <a:spcPct val="0"/>
              </a:spcAft>
              <a:buClrTx/>
              <a:buSzTx/>
              <a:buFont typeface="Wingdings" panose="05000000000000000000" pitchFamily="2" charset="2"/>
              <a:buChar char="q"/>
            </a:pPr>
            <a:r>
              <a:rPr kumimoji="0" lang="en-US" altLang="en-US" sz="2400" b="0" i="0" u="none" strike="noStrike" cap="none" normalizeH="0" baseline="0" dirty="0" smtClean="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kumimoji="0" lang="en-US" altLang="en-US" sz="2400" b="0" i="0" u="none" strike="noStrike" cap="none" normalizeH="0" baseline="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dataset contains 1460 records (rows) and 81 features (columns</a:t>
            </a:r>
            <a:r>
              <a:rPr kumimoji="0" lang="en-US" altLang="en-US" sz="2400" b="0" i="0" u="none" strike="noStrike" cap="none" normalizeH="0" baseline="0" dirty="0" smtClean="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627063" indent="-449263" defTabSz="914126" eaLnBrk="0" fontAlgn="base" hangingPunct="0">
              <a:spcBef>
                <a:spcPct val="0"/>
              </a:spcBef>
              <a:spcAft>
                <a:spcPct val="0"/>
              </a:spcAft>
              <a:buClrTx/>
              <a:buSzTx/>
              <a:buFont typeface="Wingdings" panose="05000000000000000000" pitchFamily="2" charset="2"/>
              <a:buChar char="q"/>
            </a:pPr>
            <a:endParaRPr lang="en-US" altLang="en-US" sz="24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endParaRPr>
          </a:p>
          <a:p>
            <a:pPr marL="627063" indent="-449263" defTabSz="914126" eaLnBrk="0" fontAlgn="base" hangingPunct="0">
              <a:spcBef>
                <a:spcPct val="0"/>
              </a:spcBef>
              <a:spcAft>
                <a:spcPct val="0"/>
              </a:spcAft>
              <a:buClrTx/>
              <a:buSzTx/>
              <a:buFont typeface="Wingdings" panose="05000000000000000000" pitchFamily="2" charset="2"/>
              <a:buChar char="q"/>
            </a:pPr>
            <a:r>
              <a:rPr kumimoji="0" lang="en-US" altLang="en-US" sz="2400" b="0" i="0" u="none" strike="noStrike" cap="none" normalizeH="0" baseline="0" dirty="0" smtClean="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Here</a:t>
            </a:r>
            <a:r>
              <a:rPr kumimoji="0" lang="en-US" altLang="en-US" sz="2400" b="0" i="0" u="none" strike="noStrike" cap="none" normalizeH="0" baseline="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we will provide a brief description of dataset features. </a:t>
            </a:r>
            <a:endParaRPr kumimoji="0" lang="en-US" altLang="en-US" sz="2400" b="0" i="0" u="none" strike="noStrike" cap="none" normalizeH="0" baseline="0" dirty="0" smtClean="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27063" indent="-449263" defTabSz="914126" eaLnBrk="0" fontAlgn="base" hangingPunct="0">
              <a:spcBef>
                <a:spcPct val="0"/>
              </a:spcBef>
              <a:spcAft>
                <a:spcPct val="0"/>
              </a:spcAft>
              <a:buClrTx/>
              <a:buSzTx/>
              <a:buFont typeface="Wingdings" panose="05000000000000000000" pitchFamily="2" charset="2"/>
              <a:buChar char="q"/>
            </a:pPr>
            <a:endParaRPr lang="en-US" altLang="en-US" sz="24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endParaRPr>
          </a:p>
          <a:p>
            <a:pPr marL="627063" indent="-449263" defTabSz="914126" eaLnBrk="0" fontAlgn="base" hangingPunct="0">
              <a:spcBef>
                <a:spcPct val="0"/>
              </a:spcBef>
              <a:spcAft>
                <a:spcPct val="0"/>
              </a:spcAft>
              <a:buClrTx/>
              <a:buSzTx/>
              <a:buFont typeface="Wingdings" panose="05000000000000000000" pitchFamily="2" charset="2"/>
              <a:buChar char="q"/>
            </a:pPr>
            <a:r>
              <a:rPr kumimoji="0" lang="en-US" altLang="en-US" sz="2400" b="0" i="0" u="none" strike="noStrike" cap="none" normalizeH="0" baseline="0" dirty="0" smtClean="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Since </a:t>
            </a:r>
            <a:r>
              <a:rPr kumimoji="0" lang="en-US" altLang="en-US" sz="2400" b="0" i="0" u="none" strike="noStrike" cap="none" normalizeH="0" baseline="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the number of features is large (81), we will attach the original data description file to this study for more information about the dataset. </a:t>
            </a:r>
            <a:endParaRPr kumimoji="0" lang="en-US" altLang="en-US" sz="2400" b="0" i="0" u="none" strike="noStrike" cap="none" normalizeH="0" baseline="0" dirty="0" smtClean="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27063" indent="-449263" defTabSz="914126" eaLnBrk="0" fontAlgn="base" hangingPunct="0">
              <a:spcBef>
                <a:spcPct val="0"/>
              </a:spcBef>
              <a:spcAft>
                <a:spcPct val="0"/>
              </a:spcAft>
              <a:buClrTx/>
              <a:buSzTx/>
              <a:buFont typeface="Wingdings" panose="05000000000000000000" pitchFamily="2" charset="2"/>
              <a:buChar char="q"/>
            </a:pPr>
            <a:endParaRPr lang="en-US" altLang="en-US" sz="24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endParaRPr>
          </a:p>
          <a:p>
            <a:pPr marL="627063" indent="-449263" defTabSz="914126" eaLnBrk="0" fontAlgn="base" hangingPunct="0">
              <a:spcBef>
                <a:spcPct val="0"/>
              </a:spcBef>
              <a:spcAft>
                <a:spcPct val="0"/>
              </a:spcAft>
              <a:buClrTx/>
              <a:buSzTx/>
              <a:buFont typeface="Wingdings" panose="05000000000000000000" pitchFamily="2" charset="2"/>
              <a:buChar char="q"/>
            </a:pPr>
            <a:r>
              <a:rPr kumimoji="0" lang="en-US" altLang="en-US" sz="2400" b="0" i="0" u="none" strike="noStrike" cap="none" normalizeH="0" baseline="0" dirty="0" smtClean="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Now</a:t>
            </a:r>
            <a:r>
              <a:rPr kumimoji="0" lang="en-US" altLang="en-US" sz="2400" b="0" i="0" u="none" strike="noStrike" cap="none" normalizeH="0" baseline="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we will mention the feature name with a short description of its meaning.</a:t>
            </a:r>
            <a:endParaRPr kumimoji="0" lang="en-US" altLang="en-US" sz="24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73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A59E-9233-4F42-8242-B73A3AA299F4}"/>
              </a:ext>
            </a:extLst>
          </p:cNvPr>
          <p:cNvSpPr>
            <a:spLocks noGrp="1"/>
          </p:cNvSpPr>
          <p:nvPr>
            <p:ph type="title"/>
          </p:nvPr>
        </p:nvSpPr>
        <p:spPr>
          <a:xfrm>
            <a:off x="653961" y="95155"/>
            <a:ext cx="8594429" cy="1320800"/>
          </a:xfrm>
        </p:spPr>
        <p:txBody>
          <a:bodyPr/>
          <a:lstStyle/>
          <a:p>
            <a:r>
              <a:rPr lang="en-US" b="1" dirty="0">
                <a:solidFill>
                  <a:srgbClr val="002060"/>
                </a:solidFill>
                <a:latin typeface="Times New Roman" panose="02020603050405020304" pitchFamily="18" charset="0"/>
                <a:cs typeface="Times New Roman" panose="02020603050405020304" pitchFamily="18" charset="0"/>
              </a:rPr>
              <a:t>Data frame Description:</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2C8F2E-93BD-4C9D-83AF-C8440107A895}"/>
              </a:ext>
            </a:extLst>
          </p:cNvPr>
          <p:cNvSpPr>
            <a:spLocks noGrp="1"/>
          </p:cNvSpPr>
          <p:nvPr>
            <p:ph idx="1"/>
          </p:nvPr>
        </p:nvSpPr>
        <p:spPr>
          <a:xfrm>
            <a:off x="653961" y="1143000"/>
            <a:ext cx="8945651" cy="3880773"/>
          </a:xfrm>
        </p:spPr>
        <p:txBody>
          <a:bodyPr>
            <a:noAutofit/>
          </a:bodyPr>
          <a:lstStyle/>
          <a:p>
            <a:pPr marL="0" indent="0">
              <a:buNone/>
            </a:pPr>
            <a:r>
              <a:rPr lang="en-IN" sz="2000" dirty="0">
                <a:solidFill>
                  <a:srgbClr val="002060"/>
                </a:solidFill>
                <a:latin typeface="Times New Roman" panose="02020603050405020304" pitchFamily="18" charset="0"/>
                <a:cs typeface="Times New Roman" panose="02020603050405020304" pitchFamily="18" charset="0"/>
              </a:rPr>
              <a:t>The dataset contains the data of the house. On the basis of the data we have to predict the sale price of the house, the </a:t>
            </a:r>
            <a:r>
              <a:rPr lang="en-IN" sz="2000" dirty="0" smtClean="0">
                <a:solidFill>
                  <a:srgbClr val="002060"/>
                </a:solidFill>
                <a:latin typeface="Times New Roman" panose="02020603050405020304" pitchFamily="18" charset="0"/>
                <a:cs typeface="Times New Roman" panose="02020603050405020304" pitchFamily="18" charset="0"/>
              </a:rPr>
              <a:t>dataset </a:t>
            </a:r>
            <a:r>
              <a:rPr lang="en-IN" sz="2000" dirty="0">
                <a:solidFill>
                  <a:srgbClr val="002060"/>
                </a:solidFill>
                <a:latin typeface="Times New Roman" panose="02020603050405020304" pitchFamily="18" charset="0"/>
                <a:cs typeface="Times New Roman" panose="02020603050405020304" pitchFamily="18" charset="0"/>
              </a:rPr>
              <a:t>contains the data </a:t>
            </a:r>
            <a:r>
              <a:rPr lang="en-IN" sz="2000" dirty="0" smtClean="0">
                <a:solidFill>
                  <a:srgbClr val="002060"/>
                </a:solidFill>
                <a:latin typeface="Times New Roman" panose="02020603050405020304" pitchFamily="18" charset="0"/>
                <a:cs typeface="Times New Roman" panose="02020603050405020304" pitchFamily="18" charset="0"/>
              </a:rPr>
              <a:t>like :</a:t>
            </a:r>
          </a:p>
          <a:p>
            <a:pPr marL="273050" indent="0">
              <a:buNone/>
            </a:pPr>
            <a:r>
              <a:rPr lang="en-IN" sz="2000" i="1" dirty="0" smtClean="0">
                <a:solidFill>
                  <a:srgbClr val="002060"/>
                </a:solidFill>
                <a:latin typeface="Times New Roman" panose="02020603050405020304" pitchFamily="18" charset="0"/>
                <a:cs typeface="Times New Roman" panose="02020603050405020304" pitchFamily="18" charset="0"/>
              </a:rPr>
              <a:t>'Id</a:t>
            </a:r>
            <a:r>
              <a:rPr lang="en-IN" sz="2000" i="1" dirty="0">
                <a:solidFill>
                  <a:srgbClr val="002060"/>
                </a:solidFill>
                <a:latin typeface="Times New Roman" panose="02020603050405020304" pitchFamily="18" charset="0"/>
                <a:cs typeface="Times New Roman" panose="02020603050405020304" pitchFamily="18" charset="0"/>
              </a:rPr>
              <a:t>', 'MSSubClass', 'MSZoning', 'LotFrontage', 'LotArea', 'Street', 'Alley', 'LotShape', 'LandContour', 'Utilities', 'LotConfig', 'LandSlope', </a:t>
            </a:r>
            <a:r>
              <a:rPr lang="en-IN" sz="2000" i="1" dirty="0" smtClean="0">
                <a:solidFill>
                  <a:srgbClr val="002060"/>
                </a:solidFill>
                <a:latin typeface="Times New Roman" panose="02020603050405020304" pitchFamily="18" charset="0"/>
                <a:cs typeface="Times New Roman" panose="02020603050405020304" pitchFamily="18" charset="0"/>
              </a:rPr>
              <a:t>'Neighbourhood', </a:t>
            </a:r>
            <a:r>
              <a:rPr lang="en-IN" sz="2000" i="1" dirty="0">
                <a:solidFill>
                  <a:srgbClr val="002060"/>
                </a:solidFill>
                <a:latin typeface="Times New Roman" panose="02020603050405020304" pitchFamily="18" charset="0"/>
                <a:cs typeface="Times New Roman" panose="02020603050405020304" pitchFamily="18" charset="0"/>
              </a:rPr>
              <a:t>'Condition1', 'Condition2', 'BldgType', 'HouseStyle', 'OverallQual', 'OverallCond', 'YearBuilt', 'YearRemodAdd', 'RoofStyle', 'RoofMatl', 'Exterior1st', 'Exterior2nd', 'MasVnrType', 'MasVnrArea', 'ExterQual', 'ExterCond', 'Foundation', 'BsmtQual', 'BsmtCond', 'BsmtExposure', 'BsmtFinType1', 'BsmtFinSF1', 'BsmtFinType2', 'BsmtFinSF2', 'BsmtUnfSF', 'TotalBsmtSF', 'Heating', 'HeatingQC', 'CentralAir', 'Electrical', '1stFlrSF', '2ndFlrSF', 'LowQualFinSF', 'GrLivArea', 'BsmtFullBath', 'BsmtHalfBath', 'FullBath', 'HalfBath', 'BedroomAbvGr', 'KitchenAbvGr', 'KitchenQual', 'TotRmsAbvGrd', 'Functional', 'Fireplaces', 'FireplaceQu', 'GarageType', 'GarageYrBlt', 'GarageFinish', 'GarageCars', 'GarageArea', 'GarageQual', 'GarageCond', 'PavedDrive', 'WoodDeckSF', 'OpenPorchSF', 'EnclosedPorch', '3SsnPorch', 'ScreenPorch', 'PoolArea','PoolQC', 'Fence', 'MiscFeature', 'MiscVal', 'MoSold', 'YrSold', 'SaleType', 'SaleCondition', 'SalePrice'.</a:t>
            </a:r>
          </a:p>
        </p:txBody>
      </p:sp>
    </p:spTree>
    <p:extLst>
      <p:ext uri="{BB962C8B-B14F-4D97-AF65-F5344CB8AC3E}">
        <p14:creationId xmlns:p14="http://schemas.microsoft.com/office/powerpoint/2010/main" val="357786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421A-AC94-40BF-A232-68EDE3B9865E}"/>
              </a:ext>
            </a:extLst>
          </p:cNvPr>
          <p:cNvSpPr>
            <a:spLocks noGrp="1"/>
          </p:cNvSpPr>
          <p:nvPr>
            <p:ph type="title"/>
          </p:nvPr>
        </p:nvSpPr>
        <p:spPr>
          <a:xfrm>
            <a:off x="677158" y="381000"/>
            <a:ext cx="8594429" cy="1320800"/>
          </a:xfrm>
        </p:spPr>
        <p:txBody>
          <a:bodyPr/>
          <a:lstStyle/>
          <a:p>
            <a:r>
              <a:rPr lang="en-US" sz="4000" b="1" dirty="0">
                <a:solidFill>
                  <a:srgbClr val="002060"/>
                </a:solidFill>
                <a:latin typeface="Times New Roman" panose="02020603050405020304" pitchFamily="18" charset="0"/>
                <a:cs typeface="Times New Roman" panose="02020603050405020304" pitchFamily="18" charset="0"/>
              </a:rPr>
              <a:t>Target Variable </a:t>
            </a:r>
            <a:endParaRPr lang="en-IN" sz="40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84AB43-E494-4CB1-8840-A7A53E4AE100}"/>
              </a:ext>
            </a:extLst>
          </p:cNvPr>
          <p:cNvSpPr>
            <a:spLocks noGrp="1"/>
          </p:cNvSpPr>
          <p:nvPr>
            <p:ph idx="1"/>
          </p:nvPr>
        </p:nvSpPr>
        <p:spPr>
          <a:xfrm>
            <a:off x="677158" y="1931990"/>
            <a:ext cx="8594429" cy="3880773"/>
          </a:xfrm>
        </p:spPr>
        <p:txBody>
          <a:bodyPr>
            <a:normAutofit/>
          </a:bodyPr>
          <a:lstStyle/>
          <a:p>
            <a:pPr marL="0" indent="0">
              <a:buNone/>
            </a:pPr>
            <a:r>
              <a:rPr lang="en-US" sz="2000" b="1" dirty="0">
                <a:solidFill>
                  <a:srgbClr val="002060"/>
                </a:solidFill>
                <a:latin typeface="Times New Roman" panose="02020603050405020304" pitchFamily="18" charset="0"/>
                <a:cs typeface="Times New Roman" panose="02020603050405020304" pitchFamily="18" charset="0"/>
              </a:rPr>
              <a:t>Sale Price : </a:t>
            </a:r>
            <a:endParaRPr lang="en-US" sz="2000" b="1" dirty="0" smtClean="0">
              <a:solidFill>
                <a:srgbClr val="002060"/>
              </a:solidFill>
              <a:latin typeface="Times New Roman" panose="02020603050405020304" pitchFamily="18" charset="0"/>
              <a:cs typeface="Times New Roman" panose="02020603050405020304" pitchFamily="18" charset="0"/>
            </a:endParaRPr>
          </a:p>
          <a:p>
            <a:pPr marL="0" indent="0">
              <a:buNone/>
            </a:pPr>
            <a:r>
              <a:rPr lang="en-US" sz="2000" dirty="0" smtClean="0">
                <a:solidFill>
                  <a:srgbClr val="002060"/>
                </a:solidFill>
                <a:latin typeface="Times New Roman" panose="02020603050405020304" pitchFamily="18" charset="0"/>
                <a:cs typeface="Times New Roman" panose="02020603050405020304" pitchFamily="18" charset="0"/>
              </a:rPr>
              <a:t>It’s </a:t>
            </a:r>
            <a:r>
              <a:rPr lang="en-US" sz="2000" dirty="0">
                <a:solidFill>
                  <a:srgbClr val="002060"/>
                </a:solidFill>
                <a:latin typeface="Times New Roman" panose="02020603050405020304" pitchFamily="18" charset="0"/>
                <a:cs typeface="Times New Roman" panose="02020603050405020304" pitchFamily="18" charset="0"/>
              </a:rPr>
              <a:t>continuous type of data, so the model approach is  carried out for Regression analysis</a:t>
            </a:r>
            <a:r>
              <a:rPr lang="en-US" sz="2000" dirty="0" smtClean="0">
                <a:solidFill>
                  <a:srgbClr val="002060"/>
                </a:solidFill>
                <a:latin typeface="Times New Roman" panose="02020603050405020304" pitchFamily="18" charset="0"/>
                <a:cs typeface="Times New Roman" panose="02020603050405020304" pitchFamily="18" charset="0"/>
              </a:rPr>
              <a:t>.</a:t>
            </a: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pPr>
            <a:r>
              <a:rPr lang="en-US" sz="2000" b="1" dirty="0">
                <a:solidFill>
                  <a:srgbClr val="002060"/>
                </a:solidFill>
                <a:latin typeface="Times New Roman" panose="02020603050405020304" pitchFamily="18" charset="0"/>
                <a:cs typeface="Times New Roman" panose="02020603050405020304" pitchFamily="18" charset="0"/>
              </a:rPr>
              <a:t>Regression:</a:t>
            </a:r>
          </a:p>
          <a:p>
            <a:pPr marL="0" indent="0">
              <a:buNone/>
            </a:pPr>
            <a:r>
              <a:rPr lang="en-US" sz="2000" i="0" dirty="0">
                <a:solidFill>
                  <a:srgbClr val="002060"/>
                </a:solidFill>
                <a:effectLst/>
                <a:latin typeface="Times New Roman" panose="02020603050405020304" pitchFamily="18" charset="0"/>
                <a:cs typeface="Times New Roman" panose="02020603050405020304" pitchFamily="18" charset="0"/>
              </a:rPr>
              <a:t>It’s an analysis is used when </a:t>
            </a:r>
            <a:r>
              <a:rPr lang="en-US" sz="2000" i="0" dirty="0" smtClean="0">
                <a:solidFill>
                  <a:srgbClr val="002060"/>
                </a:solidFill>
                <a:effectLst/>
                <a:latin typeface="Times New Roman" panose="02020603050405020304" pitchFamily="18" charset="0"/>
                <a:cs typeface="Times New Roman" panose="02020603050405020304" pitchFamily="18" charset="0"/>
              </a:rPr>
              <a:t>need to </a:t>
            </a:r>
            <a:r>
              <a:rPr lang="en-US" sz="2000" i="0" dirty="0">
                <a:solidFill>
                  <a:srgbClr val="002060"/>
                </a:solidFill>
                <a:effectLst/>
                <a:latin typeface="Times New Roman" panose="02020603050405020304" pitchFamily="18" charset="0"/>
                <a:cs typeface="Times New Roman" panose="02020603050405020304" pitchFamily="18" charset="0"/>
              </a:rPr>
              <a:t>predict a continuous dependent variable from a number of independent variables</a:t>
            </a:r>
            <a:r>
              <a:rPr lang="en-US" sz="2000" i="0" dirty="0" smtClean="0">
                <a:solidFill>
                  <a:srgbClr val="002060"/>
                </a:solidFill>
                <a:effectLst/>
                <a:latin typeface="Times New Roman" panose="02020603050405020304" pitchFamily="18" charset="0"/>
                <a:cs typeface="Times New Roman" panose="02020603050405020304" pitchFamily="18" charset="0"/>
              </a:rPr>
              <a:t>. Independent </a:t>
            </a:r>
            <a:r>
              <a:rPr lang="en-US" sz="2000" i="0" dirty="0">
                <a:solidFill>
                  <a:srgbClr val="002060"/>
                </a:solidFill>
                <a:effectLst/>
                <a:latin typeface="Times New Roman" panose="02020603050405020304" pitchFamily="18" charset="0"/>
                <a:cs typeface="Times New Roman" panose="02020603050405020304" pitchFamily="18" charset="0"/>
              </a:rPr>
              <a:t>variables with more than two levels can also be used in regression analysis.</a:t>
            </a:r>
            <a:endParaRPr lang="en-IN"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060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15CF4-12E9-4447-8C36-E95154E9E854}"/>
              </a:ext>
            </a:extLst>
          </p:cNvPr>
          <p:cNvSpPr>
            <a:spLocks noGrp="1"/>
          </p:cNvSpPr>
          <p:nvPr>
            <p:ph type="ctrTitle"/>
          </p:nvPr>
        </p:nvSpPr>
        <p:spPr>
          <a:xfrm>
            <a:off x="760412" y="685800"/>
            <a:ext cx="8823360" cy="3329581"/>
          </a:xfrm>
        </p:spPr>
        <p:txBody>
          <a:bodyPr>
            <a:normAutofit/>
          </a:bodyPr>
          <a:lstStyle/>
          <a:p>
            <a:pPr algn="ctr"/>
            <a:r>
              <a:rPr lang="en-US" sz="6598" dirty="0">
                <a:solidFill>
                  <a:srgbClr val="002060"/>
                </a:solidFill>
                <a:latin typeface="Times New Roman" panose="02020603050405020304" pitchFamily="18" charset="0"/>
                <a:cs typeface="Times New Roman" panose="02020603050405020304" pitchFamily="18" charset="0"/>
              </a:rPr>
              <a:t>Visualization</a:t>
            </a:r>
            <a:endParaRPr lang="en-IN" sz="6598"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425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4ED80E12-3BE9-4746-820E-FFB249F467F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873beb7-5857-4685-be1f-d57550cc96c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Facet</Template>
  <TotalTime>1154</TotalTime>
  <Words>1748</Words>
  <Application>Microsoft Office PowerPoint</Application>
  <PresentationFormat>Custom</PresentationFormat>
  <Paragraphs>292</Paragraphs>
  <Slides>33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AR BERKLEY</vt:lpstr>
      <vt:lpstr>Arial</vt:lpstr>
      <vt:lpstr>Arial MT</vt:lpstr>
      <vt:lpstr>Calibri</vt:lpstr>
      <vt:lpstr>Calibri Light</vt:lpstr>
      <vt:lpstr>Constantia</vt:lpstr>
      <vt:lpstr>Times New Roman</vt:lpstr>
      <vt:lpstr>Trebuchet MS</vt:lpstr>
      <vt:lpstr>Wingdings</vt:lpstr>
      <vt:lpstr>Wingdings 3</vt:lpstr>
      <vt:lpstr>Facet</vt:lpstr>
      <vt:lpstr>Housing Price Prediction Project</vt:lpstr>
      <vt:lpstr>Agenda:</vt:lpstr>
      <vt:lpstr>INTRODUCTION</vt:lpstr>
      <vt:lpstr>Business Goal:</vt:lpstr>
      <vt:lpstr>EDA (Exploratory Data Analysis)</vt:lpstr>
      <vt:lpstr>Data Description</vt:lpstr>
      <vt:lpstr>Data frame Description:</vt:lpstr>
      <vt:lpstr>Target Variable </vt:lpstr>
      <vt:lpstr>Visualization</vt:lpstr>
      <vt:lpstr>Target Variable (Sale Price Distribution)</vt:lpstr>
      <vt:lpstr>Cat plot Distribution for Overall Qualification vs Sale Price (Target Variable)</vt:lpstr>
      <vt:lpstr>Column Dropped</vt:lpstr>
      <vt:lpstr>Data Pre-processing</vt:lpstr>
      <vt:lpstr>Data Cleaning</vt:lpstr>
      <vt:lpstr>Encoding of Data Frame:</vt:lpstr>
      <vt:lpstr>Correlation matrix:</vt:lpstr>
      <vt:lpstr>Checking the columns which are positively and negative correlated with the target columns:</vt:lpstr>
      <vt:lpstr>Check the data distribution among all the columns. </vt:lpstr>
      <vt:lpstr>Outliers Check:</vt:lpstr>
      <vt:lpstr>Checking Skewness</vt:lpstr>
      <vt:lpstr>Model Building and Evaluation</vt:lpstr>
      <vt:lpstr>The Predict test and train values</vt:lpstr>
      <vt:lpstr>Hyper Parameter Tuning</vt:lpstr>
      <vt:lpstr>Hyper Parameter Tuning Performance</vt:lpstr>
      <vt:lpstr>Best Model</vt:lpstr>
      <vt:lpstr>Performance Interpretation:</vt:lpstr>
      <vt:lpstr>Notice here that our residuals looked to be normally distributed and that's really a good sign which means that our model was a correct choice for the data.  From these plots above, we can understand the distribution of Sale Price.   Finally, we came to know that our best model is both XGBoost and the worst model  is Decision Tree.</vt:lpstr>
      <vt:lpstr>Feature Importance’s:</vt:lpstr>
      <vt:lpstr>Feature Importance’s:</vt:lpstr>
      <vt:lpstr>Common Important Features:</vt:lpstr>
      <vt:lpstr>Common Important Features: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creator>Sonali Daga</dc:creator>
  <cp:lastModifiedBy>hello ji</cp:lastModifiedBy>
  <cp:revision>39</cp:revision>
  <dcterms:created xsi:type="dcterms:W3CDTF">2021-09-16T06:05:54Z</dcterms:created>
  <dcterms:modified xsi:type="dcterms:W3CDTF">2022-10-04T13:05:28Z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