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4"/>
  </p:notesMasterIdLst>
  <p:sldIdLst>
    <p:sldId id="279" r:id="rId2"/>
    <p:sldId id="395" r:id="rId3"/>
    <p:sldId id="280" r:id="rId4"/>
    <p:sldId id="396"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varScale="1">
        <p:scale>
          <a:sx n="81" d="100"/>
          <a:sy n="81" d="100"/>
        </p:scale>
        <p:origin x="68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BD9DFD33-17C6-407C-A6BB-DCE033DD3A41}"/>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DB6DCB9C-B9F9-4114-AAC9-97F19EB84D86}"/>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9397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0526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6810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574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5882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171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4813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862305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1A64F2E9-5D6C-4132-94C4-7EA91EBA25A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4D05569-1E3F-4AD0-BC49-C683A3DDB8CE}"/>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29C16E9-823F-43A2-A2D4-496F56EF1450}"/>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FFB18712-EEC6-44A5-A8A4-28C657935F1A}"/>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F6215F7-5F2B-44AE-8435-7D90D347D5B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6C0A5CD4-A978-452D-A177-B1979BB3425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6333029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4861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1" name="Image 0" descr="preencoded.png">
            <a:extLst>
              <a:ext uri="{FF2B5EF4-FFF2-40B4-BE49-F238E27FC236}">
                <a16:creationId xmlns:a16="http://schemas.microsoft.com/office/drawing/2014/main" id="{29F4BAD3-41CD-436E-A23E-66A2847D727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2" name="Image 1" descr="preencoded.png">
            <a:extLst>
              <a:ext uri="{FF2B5EF4-FFF2-40B4-BE49-F238E27FC236}">
                <a16:creationId xmlns:a16="http://schemas.microsoft.com/office/drawing/2014/main" id="{0FE7C2F5-CFD9-45B6-B828-64A15FD7D92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Image 5" descr="preencoded.png">
            <a:extLst>
              <a:ext uri="{FF2B5EF4-FFF2-40B4-BE49-F238E27FC236}">
                <a16:creationId xmlns:a16="http://schemas.microsoft.com/office/drawing/2014/main" id="{38CB3CD5-6B58-438D-8160-99722ECE3EAD}"/>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169B3970-9321-408D-89D9-E416DD8B8CD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80913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69C64514-F933-43ED-AD29-283F60AE288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8F84AB3A-1049-4177-90B3-9FA8309C928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4325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E024745C-848E-4C78-AFAC-BC4F6294087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AA14BB0B-E132-4F97-BD91-500C995D3F5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5394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029F4FE7-2E29-4A31-A4DE-23664BA9F9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842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647BC70B-85E2-4F67-AC5E-461E4D507A4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675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4409348"/>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17" r:id="rId14"/>
    <p:sldLayoutId id="2147483694" r:id="rId15"/>
    <p:sldLayoutId id="2147483669" r:id="rId16"/>
    <p:sldLayoutId id="2147483673" r:id="rId17"/>
    <p:sldLayoutId id="2147483670" r:id="rId18"/>
    <p:sldLayoutId id="2147483671" r:id="rId19"/>
    <p:sldLayoutId id="2147483655" r:id="rId20"/>
    <p:sldLayoutId id="2147483674" r:id="rId21"/>
    <p:sldLayoutId id="2147483654" r:id="rId2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E810D77-6792-4E41-A4B8-5424C763AED6}"/>
              </a:ext>
            </a:extLst>
          </p:cNvPr>
          <p:cNvSpPr txBox="1">
            <a:spLocks/>
          </p:cNvSpPr>
          <p:nvPr/>
        </p:nvSpPr>
        <p:spPr>
          <a:xfrm>
            <a:off x="1" y="1701146"/>
            <a:ext cx="12191999" cy="182721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800" b="1" dirty="0">
                <a:solidFill>
                  <a:schemeClr val="tx1"/>
                </a:solidFill>
                <a:latin typeface="Goudy Old Style" panose="02020502050305020303" pitchFamily="18" charset="0"/>
              </a:rPr>
              <a:t>Fake NEWS Project</a:t>
            </a:r>
            <a:endParaRPr lang="en-IN" sz="8800" dirty="0">
              <a:solidFill>
                <a:schemeClr val="tx1"/>
              </a:solidFill>
              <a:latin typeface="Goudy Old Style" panose="02020502050305020303" pitchFamily="18" charset="0"/>
            </a:endParaRPr>
          </a:p>
        </p:txBody>
      </p:sp>
      <p:sp>
        <p:nvSpPr>
          <p:cNvPr id="5" name="Subtitle 2">
            <a:extLst>
              <a:ext uri="{FF2B5EF4-FFF2-40B4-BE49-F238E27FC236}">
                <a16:creationId xmlns:a16="http://schemas.microsoft.com/office/drawing/2014/main" id="{F6773402-86CD-4211-8D1A-F3C665674C11}"/>
              </a:ext>
            </a:extLst>
          </p:cNvPr>
          <p:cNvSpPr txBox="1">
            <a:spLocks/>
          </p:cNvSpPr>
          <p:nvPr/>
        </p:nvSpPr>
        <p:spPr>
          <a:xfrm>
            <a:off x="7220933" y="4129333"/>
            <a:ext cx="4411744" cy="1525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latin typeface="Tahoma" panose="020B0604030504040204" pitchFamily="34" charset="0"/>
                <a:ea typeface="Tahoma" panose="020B0604030504040204" pitchFamily="34" charset="0"/>
                <a:cs typeface="Tahoma" panose="020B0604030504040204" pitchFamily="34" charset="0"/>
              </a:rPr>
              <a:t>Prepared by</a:t>
            </a:r>
            <a:r>
              <a:rPr lang="en-US" sz="24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800" b="1" dirty="0">
                <a:latin typeface="Tahoma" panose="020B0604030504040204" pitchFamily="34" charset="0"/>
                <a:ea typeface="Tahoma" panose="020B0604030504040204" pitchFamily="34" charset="0"/>
                <a:cs typeface="Tahoma" panose="020B0604030504040204" pitchFamily="34" charset="0"/>
              </a:rPr>
              <a:t>ABHISHEK RANJAN</a:t>
            </a:r>
          </a:p>
        </p:txBody>
      </p:sp>
    </p:spTree>
    <p:extLst>
      <p:ext uri="{BB962C8B-B14F-4D97-AF65-F5344CB8AC3E}">
        <p14:creationId xmlns:p14="http://schemas.microsoft.com/office/powerpoint/2010/main" val="38555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91BB3-CD81-AF41-4CDC-F7206382CD04}"/>
              </a:ext>
            </a:extLst>
          </p:cNvPr>
          <p:cNvSpPr txBox="1"/>
          <p:nvPr/>
        </p:nvSpPr>
        <p:spPr>
          <a:xfrm>
            <a:off x="754659" y="1204524"/>
            <a:ext cx="9685243" cy="2944076"/>
          </a:xfrm>
          <a:prstGeom prst="rect">
            <a:avLst/>
          </a:prstGeom>
          <a:noFill/>
        </p:spPr>
        <p:txBody>
          <a:bodyPr wrap="square">
            <a:spAutoFit/>
          </a:bodyPr>
          <a:lstStyle/>
          <a:p>
            <a:pPr lvl="0" algn="ctr">
              <a:lnSpc>
                <a:spcPct val="107000"/>
              </a:lnSpc>
            </a:pPr>
            <a:r>
              <a:rPr lang="en-IN" sz="24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4490653"/>
          </a:xfrm>
          <a:prstGeom prst="rect">
            <a:avLst/>
          </a:prstGeom>
          <a:noFill/>
        </p:spPr>
        <p:txBody>
          <a:bodyPr wrap="square">
            <a:spAutoFit/>
          </a:bodyPr>
          <a:lstStyle/>
          <a:p>
            <a:pPr lvl="0" algn="ctr">
              <a:lnSpc>
                <a:spcPct val="107000"/>
              </a:lnSpc>
            </a:pPr>
            <a:r>
              <a:rPr lang="en-IN" sz="2400" b="1" u="sng"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LGBM </a:t>
            </a:r>
            <a:r>
              <a:rPr lang="en-IN" sz="2000" dirty="0">
                <a:effectLst/>
                <a:latin typeface="Calibri" panose="020F0502020204030204" pitchFamily="34" charset="0"/>
                <a:ea typeface="Calibri" panose="020F0502020204030204" pitchFamily="34" charset="0"/>
                <a:cs typeface="Calibri" panose="020F0502020204030204" pitchFamily="34" charset="0"/>
              </a:rPr>
              <a:t>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idx="4294967295"/>
          </p:nvPr>
        </p:nvSpPr>
        <p:spPr>
          <a:xfrm>
            <a:off x="3248818" y="355191"/>
            <a:ext cx="5694363" cy="768350"/>
          </a:xfrm>
        </p:spPr>
        <p:txBody>
          <a:bodyPr/>
          <a:lstStyle/>
          <a:p>
            <a:pPr algn="ctr"/>
            <a:r>
              <a:rPr lang="en-US" sz="4400" b="1" dirty="0">
                <a:solidFill>
                  <a:schemeClr val="tx1"/>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4294967295"/>
          </p:nvPr>
        </p:nvSpPr>
        <p:spPr>
          <a:xfrm>
            <a:off x="3695308" y="1227238"/>
            <a:ext cx="5692775" cy="5168900"/>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495164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id="{262936C2-AAAA-56F3-CC09-99AAE3C8472B}"/>
              </a:ext>
            </a:extLst>
          </p:cNvPr>
          <p:cNvPicPr>
            <a:picLocks noChangeAspect="1"/>
          </p:cNvPicPr>
          <p:nvPr/>
        </p:nvPicPr>
        <p:blipFill>
          <a:blip r:embed="rId4"/>
          <a:stretch>
            <a:fillRect/>
          </a:stretch>
        </p:blipFill>
        <p:spPr>
          <a:xfrm>
            <a:off x="6020586" y="2360043"/>
            <a:ext cx="4858428" cy="2971800"/>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C60FC-619B-61EB-3805-54F26FC6C30C}"/>
              </a:ext>
            </a:extLst>
          </p:cNvPr>
          <p:cNvPicPr>
            <a:picLocks noChangeAspect="1"/>
          </p:cNvPicPr>
          <p:nvPr/>
        </p:nvPicPr>
        <p:blipFill>
          <a:blip r:embed="rId2"/>
          <a:stretch>
            <a:fillRect/>
          </a:stretch>
        </p:blipFill>
        <p:spPr>
          <a:xfrm>
            <a:off x="385974" y="1915814"/>
            <a:ext cx="5163271" cy="2848373"/>
          </a:xfrm>
          <a:prstGeom prst="rect">
            <a:avLst/>
          </a:prstGeom>
        </p:spPr>
      </p:pic>
      <p:pic>
        <p:nvPicPr>
          <p:cNvPr id="7" name="Picture 6">
            <a:extLst>
              <a:ext uri="{FF2B5EF4-FFF2-40B4-BE49-F238E27FC236}">
                <a16:creationId xmlns:a16="http://schemas.microsoft.com/office/drawing/2014/main" id="{4E5FAC07-2AAD-E9F8-2A63-79518BF36A63}"/>
              </a:ext>
            </a:extLst>
          </p:cNvPr>
          <p:cNvPicPr>
            <a:picLocks noChangeAspect="1"/>
          </p:cNvPicPr>
          <p:nvPr/>
        </p:nvPicPr>
        <p:blipFill>
          <a:blip r:embed="rId3"/>
          <a:stretch>
            <a:fillRect/>
          </a:stretch>
        </p:blipFill>
        <p:spPr>
          <a:xfrm>
            <a:off x="5803941" y="1915814"/>
            <a:ext cx="5163271" cy="289600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1F065-0530-9A92-4C71-97ECCA508207}"/>
              </a:ext>
            </a:extLst>
          </p:cNvPr>
          <p:cNvPicPr>
            <a:picLocks noChangeAspect="1"/>
          </p:cNvPicPr>
          <p:nvPr/>
        </p:nvPicPr>
        <p:blipFill>
          <a:blip r:embed="rId2"/>
          <a:stretch>
            <a:fillRect/>
          </a:stretch>
        </p:blipFill>
        <p:spPr>
          <a:xfrm>
            <a:off x="981437" y="1980998"/>
            <a:ext cx="4372585" cy="2896004"/>
          </a:xfrm>
          <a:prstGeom prst="rect">
            <a:avLst/>
          </a:prstGeom>
        </p:spPr>
      </p:pic>
      <p:pic>
        <p:nvPicPr>
          <p:cNvPr id="7" name="Picture 6">
            <a:extLst>
              <a:ext uri="{FF2B5EF4-FFF2-40B4-BE49-F238E27FC236}">
                <a16:creationId xmlns:a16="http://schemas.microsoft.com/office/drawing/2014/main" id="{59512531-5AD7-F5CA-2F0B-CCC82D20A53F}"/>
              </a:ext>
            </a:extLst>
          </p:cNvPr>
          <p:cNvPicPr>
            <a:picLocks noChangeAspect="1"/>
          </p:cNvPicPr>
          <p:nvPr/>
        </p:nvPicPr>
        <p:blipFill>
          <a:blip r:embed="rId3"/>
          <a:stretch>
            <a:fillRect/>
          </a:stretch>
        </p:blipFill>
        <p:spPr>
          <a:xfrm>
            <a:off x="5838739" y="1980998"/>
            <a:ext cx="4477375" cy="2819794"/>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74D039-1D68-9C5B-BB7F-466A5F89184C}"/>
              </a:ext>
            </a:extLst>
          </p:cNvPr>
          <p:cNvPicPr>
            <a:picLocks noChangeAspect="1"/>
          </p:cNvPicPr>
          <p:nvPr/>
        </p:nvPicPr>
        <p:blipFill>
          <a:blip r:embed="rId2"/>
          <a:stretch>
            <a:fillRect/>
          </a:stretch>
        </p:blipFill>
        <p:spPr>
          <a:xfrm>
            <a:off x="377347" y="1438529"/>
            <a:ext cx="3905795" cy="1933845"/>
          </a:xfrm>
          <a:prstGeom prst="rect">
            <a:avLst/>
          </a:prstGeom>
        </p:spPr>
      </p:pic>
      <p:pic>
        <p:nvPicPr>
          <p:cNvPr id="7" name="Picture 6">
            <a:extLst>
              <a:ext uri="{FF2B5EF4-FFF2-40B4-BE49-F238E27FC236}">
                <a16:creationId xmlns:a16="http://schemas.microsoft.com/office/drawing/2014/main" id="{85513EC3-A217-45A8-86F1-ACFA00EB4BBF}"/>
              </a:ext>
            </a:extLst>
          </p:cNvPr>
          <p:cNvPicPr>
            <a:picLocks noChangeAspect="1"/>
          </p:cNvPicPr>
          <p:nvPr/>
        </p:nvPicPr>
        <p:blipFill>
          <a:blip r:embed="rId3"/>
          <a:stretch>
            <a:fillRect/>
          </a:stretch>
        </p:blipFill>
        <p:spPr>
          <a:xfrm>
            <a:off x="4655010" y="1438529"/>
            <a:ext cx="4277322" cy="500132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1143000"/>
            <a:ext cx="10623550" cy="5257800"/>
          </a:xfrm>
        </p:spPr>
        <p:txBody>
          <a:bodyPr>
            <a:normAutofit fontScale="90000"/>
          </a:bodyPr>
          <a:lstStyle/>
          <a:p>
            <a:pPr algn="ctr"/>
            <a:r>
              <a:rPr lang="en-US" dirty="0">
                <a:solidFill>
                  <a:schemeClr val="tx1"/>
                </a:solidFill>
              </a:rPr>
              <a:t>Final Procedure:</a:t>
            </a: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1. Saving the model</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a:p>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latin typeface="-apple-system"/>
              </a:rPr>
            </a:br>
            <a:br>
              <a:rPr lang="en-US" dirty="0">
                <a:solidFill>
                  <a:schemeClr val="tx1"/>
                </a:solidFill>
                <a:latin typeface="-apple-system"/>
              </a:rPr>
            </a:br>
            <a:endParaRPr lang="en-US" dirty="0">
              <a:solidFill>
                <a:schemeClr val="tx1"/>
              </a:solidFill>
            </a:endParaRPr>
          </a:p>
        </p:txBody>
      </p:sp>
      <p:pic>
        <p:nvPicPr>
          <p:cNvPr id="6" name="Picture 5">
            <a:extLst>
              <a:ext uri="{FF2B5EF4-FFF2-40B4-BE49-F238E27FC236}">
                <a16:creationId xmlns:a16="http://schemas.microsoft.com/office/drawing/2014/main" id="{EFD8C061-4D24-5DEC-A45B-CFD08BEFF035}"/>
              </a:ext>
            </a:extLst>
          </p:cNvPr>
          <p:cNvPicPr>
            <a:picLocks noChangeAspect="1"/>
          </p:cNvPicPr>
          <p:nvPr/>
        </p:nvPicPr>
        <p:blipFill>
          <a:blip r:embed="rId2"/>
          <a:stretch>
            <a:fillRect/>
          </a:stretch>
        </p:blipFill>
        <p:spPr>
          <a:xfrm>
            <a:off x="3252870" y="3536230"/>
            <a:ext cx="4890503" cy="692524"/>
          </a:xfrm>
          <a:prstGeom prst="rect">
            <a:avLst/>
          </a:prstGeom>
        </p:spPr>
      </p:pic>
      <p:pic>
        <p:nvPicPr>
          <p:cNvPr id="8" name="Picture 7">
            <a:extLst>
              <a:ext uri="{FF2B5EF4-FFF2-40B4-BE49-F238E27FC236}">
                <a16:creationId xmlns:a16="http://schemas.microsoft.com/office/drawing/2014/main" id="{693502A8-9A13-B751-24FF-1FF17CE94D1A}"/>
              </a:ext>
            </a:extLst>
          </p:cNvPr>
          <p:cNvPicPr>
            <a:picLocks noChangeAspect="1"/>
          </p:cNvPicPr>
          <p:nvPr/>
        </p:nvPicPr>
        <p:blipFill>
          <a:blip r:embed="rId3"/>
          <a:stretch>
            <a:fillRect/>
          </a:stretch>
        </p:blipFill>
        <p:spPr>
          <a:xfrm>
            <a:off x="3252870" y="4543286"/>
            <a:ext cx="3705742" cy="10383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1329179" y="281535"/>
            <a:ext cx="10623550" cy="3278678"/>
          </a:xfrm>
        </p:spPr>
        <p:txBody>
          <a:bodyPr/>
          <a:lstStyle/>
          <a:p>
            <a:pPr algn="ctr"/>
            <a:r>
              <a:rPr lang="en-US" dirty="0">
                <a:solidFill>
                  <a:schemeClr val="tx1"/>
                </a:solidFill>
              </a:rPr>
              <a:t>2. Comparing Actual and Prediction</a:t>
            </a: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solidFill>
                  <a:schemeClr val="tx1"/>
                </a:solidFill>
                <a:latin typeface="-apple-system"/>
              </a:rPr>
            </a:br>
            <a:endParaRPr lang="en-US" dirty="0">
              <a:solidFill>
                <a:schemeClr val="tx1"/>
              </a:solidFill>
            </a:endParaRPr>
          </a:p>
        </p:txBody>
      </p:sp>
      <p:pic>
        <p:nvPicPr>
          <p:cNvPr id="9" name="Picture 8">
            <a:extLst>
              <a:ext uri="{FF2B5EF4-FFF2-40B4-BE49-F238E27FC236}">
                <a16:creationId xmlns:a16="http://schemas.microsoft.com/office/drawing/2014/main" id="{91CE9062-9FA5-9C52-2197-E3608802752C}"/>
              </a:ext>
            </a:extLst>
          </p:cNvPr>
          <p:cNvPicPr>
            <a:picLocks noChangeAspect="1"/>
          </p:cNvPicPr>
          <p:nvPr/>
        </p:nvPicPr>
        <p:blipFill>
          <a:blip r:embed="rId2"/>
          <a:stretch>
            <a:fillRect/>
          </a:stretch>
        </p:blipFill>
        <p:spPr>
          <a:xfrm>
            <a:off x="2919497" y="1889312"/>
            <a:ext cx="4105848" cy="449131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0" y="677906"/>
            <a:ext cx="10671048" cy="768096"/>
          </a:xfrm>
        </p:spPr>
        <p:txBody>
          <a:bodyPr/>
          <a:lstStyle/>
          <a:p>
            <a:pPr algn="ctr"/>
            <a:r>
              <a:rPr lang="en-US" b="1"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350181" y="2118799"/>
            <a:ext cx="9218026" cy="3239990"/>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idx="4294967295"/>
          </p:nvPr>
        </p:nvSpPr>
        <p:spPr>
          <a:xfrm>
            <a:off x="0" y="395288"/>
            <a:ext cx="10621963" cy="3484562"/>
          </a:xfrm>
        </p:spPr>
        <p:txBody>
          <a:bodyPr>
            <a:normAutofit/>
          </a:bodyPr>
          <a:lstStyle/>
          <a:p>
            <a:pPr algn="ct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3. </a:t>
            </a:r>
            <a:r>
              <a:rPr lang="en-US" b="1" i="0" dirty="0">
                <a:solidFill>
                  <a:schemeClr val="tx1"/>
                </a:solidFill>
                <a:effectLst/>
                <a:latin typeface="-apple-system"/>
              </a:rPr>
              <a:t>Saving the model in CSV format</a:t>
            </a:r>
            <a:br>
              <a:rPr lang="en-US" b="1" i="0" dirty="0">
                <a:solidFill>
                  <a:schemeClr val="tx1"/>
                </a:solidFill>
                <a:effectLst/>
                <a:latin typeface="-apple-system"/>
              </a:rPr>
            </a:br>
            <a:br>
              <a:rPr lang="en-US" b="1" i="0" dirty="0">
                <a:solidFill>
                  <a:schemeClr val="tx1"/>
                </a:solidFill>
                <a:effectLst/>
                <a:latin typeface="-apple-system"/>
              </a:rPr>
            </a:br>
            <a:endParaRPr lang="en-US" dirty="0">
              <a:solidFill>
                <a:schemeClr val="tx1"/>
              </a:solidFill>
            </a:endParaRPr>
          </a:p>
        </p:txBody>
      </p:sp>
      <p:pic>
        <p:nvPicPr>
          <p:cNvPr id="5" name="Picture 4">
            <a:extLst>
              <a:ext uri="{FF2B5EF4-FFF2-40B4-BE49-F238E27FC236}">
                <a16:creationId xmlns:a16="http://schemas.microsoft.com/office/drawing/2014/main" id="{8E08AC44-C40A-4750-2114-F66C158BE3F4}"/>
              </a:ext>
            </a:extLst>
          </p:cNvPr>
          <p:cNvPicPr>
            <a:picLocks noChangeAspect="1"/>
          </p:cNvPicPr>
          <p:nvPr/>
        </p:nvPicPr>
        <p:blipFill>
          <a:blip r:embed="rId2"/>
          <a:stretch>
            <a:fillRect/>
          </a:stretch>
        </p:blipFill>
        <p:spPr>
          <a:xfrm>
            <a:off x="2831627" y="2914936"/>
            <a:ext cx="6605451" cy="1336182"/>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idx="4294967295"/>
          </p:nvPr>
        </p:nvSpPr>
        <p:spPr>
          <a:xfrm>
            <a:off x="3789575" y="636998"/>
            <a:ext cx="4168775" cy="666750"/>
          </a:xfrm>
        </p:spPr>
        <p:txBody>
          <a:bodyPr>
            <a:normAutofit/>
          </a:bodyPr>
          <a:lstStyle/>
          <a:p>
            <a:pPr algn="ctr"/>
            <a:r>
              <a:rPr lang="en-US" dirty="0">
                <a:solidFill>
                  <a:schemeClr val="tx1"/>
                </a:solidFill>
              </a:rPr>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4294967295"/>
          </p:nvPr>
        </p:nvSpPr>
        <p:spPr>
          <a:xfrm>
            <a:off x="1602557" y="1578647"/>
            <a:ext cx="8248650" cy="4343400"/>
          </a:xfrm>
        </p:spPr>
        <p:txBody>
          <a:bodyPr/>
          <a:lstStyle/>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idx="4294967295"/>
          </p:nvPr>
        </p:nvSpPr>
        <p:spPr>
          <a:xfrm>
            <a:off x="2507530" y="1969580"/>
            <a:ext cx="6523038" cy="3140075"/>
          </a:xfrm>
        </p:spPr>
        <p:txBody>
          <a:bodyPr>
            <a:normAutofit/>
          </a:bodyPr>
          <a:lstStyle/>
          <a:p>
            <a:r>
              <a:rPr lang="en-US" sz="8800" b="1" dirty="0">
                <a:solidFill>
                  <a:schemeClr val="tx1"/>
                </a:solidFill>
              </a:rPr>
              <a:t>THANK YOU</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37C83A-44BE-47AC-9E72-60127CA4E77A}"/>
              </a:ext>
            </a:extLst>
          </p:cNvPr>
          <p:cNvSpPr txBox="1">
            <a:spLocks/>
          </p:cNvSpPr>
          <p:nvPr/>
        </p:nvSpPr>
        <p:spPr>
          <a:xfrm>
            <a:off x="2780907" y="626637"/>
            <a:ext cx="6400800" cy="768350"/>
          </a:xfrm>
          <a:prstGeom prst="rect">
            <a:avLst/>
          </a:prstGeom>
        </p:spPr>
        <p:txBody>
          <a:bodyPr vert="horz" lIns="91440" tIns="45720" rIns="91440" bIns="45720" rtlCol="0" anchor="ctr">
            <a:noAutofit/>
          </a:bodyPr>
          <a:lstStyle>
            <a:lvl1pPr algn="ctr" defTabSz="914400">
              <a:lnSpc>
                <a:spcPct val="100000"/>
              </a:lnSpc>
              <a:spcBef>
                <a:spcPct val="0"/>
              </a:spcBef>
              <a:buNone/>
              <a:defRPr sz="4000" b="1" cap="all" baseline="0">
                <a:solidFill>
                  <a:schemeClr val="bg2"/>
                </a:solidFill>
                <a:latin typeface="+mj-lt"/>
                <a:ea typeface="+mj-ea"/>
                <a:cs typeface="+mj-cs"/>
              </a:defRPr>
            </a:lvl1pPr>
          </a:lstStyle>
          <a:p>
            <a:r>
              <a:rPr lang="en-US" dirty="0"/>
              <a:t>Business Goal</a:t>
            </a:r>
          </a:p>
        </p:txBody>
      </p:sp>
      <p:sp>
        <p:nvSpPr>
          <p:cNvPr id="7" name="Text Placeholder 2">
            <a:extLst>
              <a:ext uri="{FF2B5EF4-FFF2-40B4-BE49-F238E27FC236}">
                <a16:creationId xmlns:a16="http://schemas.microsoft.com/office/drawing/2014/main" id="{6309F806-BD66-47F9-BC32-BED81200734E}"/>
              </a:ext>
            </a:extLst>
          </p:cNvPr>
          <p:cNvSpPr txBox="1">
            <a:spLocks/>
          </p:cNvSpPr>
          <p:nvPr/>
        </p:nvSpPr>
        <p:spPr>
          <a:xfrm>
            <a:off x="1131216" y="2170538"/>
            <a:ext cx="8880050" cy="406082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14300" indent="0" algn="just">
              <a:lnSpc>
                <a:spcPct val="107000"/>
              </a:lnSpc>
              <a:spcAft>
                <a:spcPts val="800"/>
              </a:spcAft>
              <a:buFont typeface="Wingdings" pitchFamily="2" charset="2"/>
              <a:buNone/>
            </a:pPr>
            <a:endParaRPr lang="en-US" sz="2400" dirty="0">
              <a:latin typeface="Calibri" panose="020F0502020204030204" pitchFamily="34" charset="0"/>
              <a:ea typeface="Times New Roman" panose="02020603050405020304" pitchFamily="18" charset="0"/>
              <a:cs typeface="Calibri" panose="020F0502020204030204" pitchFamily="34" charset="0"/>
            </a:endParaRPr>
          </a:p>
          <a:p>
            <a:pPr marL="114300" indent="0" algn="just">
              <a:lnSpc>
                <a:spcPct val="107000"/>
              </a:lnSpc>
              <a:spcAft>
                <a:spcPts val="800"/>
              </a:spcAft>
              <a:buFont typeface="Wingdings" pitchFamily="2" charset="2"/>
              <a:buNone/>
            </a:pPr>
            <a:r>
              <a:rPr lang="en-US" sz="2400" dirty="0">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p:txBody>
      </p:sp>
    </p:spTree>
    <p:extLst>
      <p:ext uri="{BB962C8B-B14F-4D97-AF65-F5344CB8AC3E}">
        <p14:creationId xmlns:p14="http://schemas.microsoft.com/office/powerpoint/2010/main" val="16997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57550" y="654954"/>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696479" y="1880178"/>
            <a:ext cx="8749179" cy="4524315"/>
          </a:xfrm>
          <a:prstGeom prst="rect">
            <a:avLst/>
          </a:prstGeom>
          <a:noFill/>
        </p:spPr>
        <p:txBody>
          <a:bodyPr wrap="square">
            <a:spAutoFit/>
          </a:bodyPr>
          <a:lstStyle/>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2163545" y="266497"/>
            <a:ext cx="10671048" cy="1400108"/>
          </a:xfrm>
        </p:spPr>
        <p:txBody>
          <a:bodyPr/>
          <a:lstStyle/>
          <a:p>
            <a:r>
              <a:rPr lang="en-IN" b="1"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1564472" y="1947609"/>
            <a:ext cx="9455462" cy="3996466"/>
          </a:xfrm>
        </p:spPr>
        <p:txBody>
          <a:bodyPr/>
          <a:lstStyle/>
          <a:p>
            <a:pPr>
              <a:buFont typeface="Wingdings" panose="05000000000000000000" pitchFamily="2" charset="2"/>
              <a:buChar char="v"/>
            </a:pPr>
            <a:endParaRPr lang="en-US" b="1" i="0" dirty="0">
              <a:effectLst/>
              <a:latin typeface="Helvetica Neue"/>
            </a:endParaRPr>
          </a:p>
          <a:p>
            <a:pPr marL="536575" indent="-452438">
              <a:buFont typeface="Wingdings" panose="05000000000000000000" pitchFamily="2" charset="2"/>
              <a:buChar char="v"/>
            </a:pPr>
            <a:r>
              <a:rPr lang="en-US" b="1" i="0" dirty="0">
                <a:effectLst/>
                <a:latin typeface="Helvetica Neue"/>
              </a:rPr>
              <a:t>Checked Top 5 rows of dataset</a:t>
            </a:r>
          </a:p>
          <a:p>
            <a:pPr marL="536575" indent="-452438">
              <a:buFont typeface="Wingdings" panose="05000000000000000000" pitchFamily="2" charset="2"/>
              <a:buChar char="v"/>
            </a:pPr>
            <a:r>
              <a:rPr lang="en-US" b="1" dirty="0">
                <a:latin typeface="Helvetica Neue"/>
              </a:rPr>
              <a:t>Checked </a:t>
            </a:r>
            <a:r>
              <a:rPr lang="en-US" b="1" i="0" dirty="0">
                <a:effectLst/>
                <a:latin typeface="Helvetica Neue"/>
              </a:rPr>
              <a:t>Total Numbers of Rows and Column</a:t>
            </a:r>
          </a:p>
          <a:p>
            <a:pPr marL="536575" indent="-452438">
              <a:buFont typeface="Wingdings" panose="05000000000000000000" pitchFamily="2" charset="2"/>
              <a:buChar char="v"/>
            </a:pPr>
            <a:r>
              <a:rPr lang="en-US" b="1" i="0" dirty="0">
                <a:effectLst/>
                <a:latin typeface="Helvetica Neue"/>
              </a:rPr>
              <a:t>Checked</a:t>
            </a:r>
            <a:r>
              <a:rPr lang="en-IN" b="1" i="0" dirty="0">
                <a:effectLst/>
                <a:latin typeface="Helvetica Neue"/>
              </a:rPr>
              <a:t> All Column Name </a:t>
            </a:r>
          </a:p>
          <a:p>
            <a:pPr marL="536575" indent="-452438">
              <a:buFont typeface="Wingdings" panose="05000000000000000000" pitchFamily="2" charset="2"/>
              <a:buChar char="v"/>
            </a:pPr>
            <a:r>
              <a:rPr lang="en-US" b="1" i="0" dirty="0">
                <a:effectLst/>
                <a:latin typeface="Helvetica Neue"/>
              </a:rPr>
              <a:t>Checked Data Type of All Data </a:t>
            </a:r>
          </a:p>
          <a:p>
            <a:pPr marL="536575" indent="-452438">
              <a:buFont typeface="Wingdings" panose="05000000000000000000" pitchFamily="2" charset="2"/>
              <a:buChar char="v"/>
            </a:pPr>
            <a:r>
              <a:rPr lang="en-US" b="1" i="0" dirty="0">
                <a:effectLst/>
                <a:latin typeface="Helvetica Neue"/>
              </a:rPr>
              <a:t>Checked</a:t>
            </a:r>
            <a:r>
              <a:rPr lang="en-IN" b="1" i="0" dirty="0">
                <a:effectLst/>
                <a:latin typeface="Helvetica Neue"/>
              </a:rPr>
              <a:t> for Null Values</a:t>
            </a:r>
            <a:r>
              <a:rPr lang="en-US" b="1" i="0" dirty="0">
                <a:effectLst/>
                <a:latin typeface="Helvetica Neue"/>
              </a:rPr>
              <a:t> of both dataset</a:t>
            </a:r>
          </a:p>
          <a:p>
            <a:pPr marL="536575" indent="-452438">
              <a:buFont typeface="Wingdings" panose="05000000000000000000" pitchFamily="2" charset="2"/>
              <a:buChar char="v"/>
            </a:pPr>
            <a:r>
              <a:rPr lang="en-IN" b="1" i="0" dirty="0">
                <a:effectLst/>
                <a:latin typeface="Helvetica Neue"/>
              </a:rPr>
              <a:t>Added one more feature to distinguish between fake and true news by labelling</a:t>
            </a:r>
          </a:p>
          <a:p>
            <a:pPr marL="536575" indent="-452438">
              <a:buFont typeface="Wingdings" panose="05000000000000000000" pitchFamily="2" charset="2"/>
              <a:buChar char="v"/>
            </a:pPr>
            <a:r>
              <a:rPr lang="en-IN" b="1" dirty="0">
                <a:latin typeface="Helvetica Neue"/>
              </a:rPr>
              <a:t>Merged both dataset</a:t>
            </a:r>
          </a:p>
          <a:p>
            <a:pPr marL="536575" indent="-452438">
              <a:buFont typeface="Wingdings" panose="05000000000000000000" pitchFamily="2" charset="2"/>
              <a:buChar char="v"/>
            </a:pPr>
            <a:r>
              <a:rPr lang="en-US" b="1" dirty="0">
                <a:latin typeface="Helvetica Neue"/>
              </a:rPr>
              <a:t>Dropped irrelevant features</a:t>
            </a:r>
            <a:endParaRPr lang="en-IN" b="1" i="0" dirty="0">
              <a:effectLst/>
              <a:latin typeface="Helvetica Neue"/>
            </a:endParaRPr>
          </a:p>
          <a:p>
            <a:pPr marL="536575" indent="-452438">
              <a:buFont typeface="Wingdings" panose="05000000000000000000" pitchFamily="2" charset="2"/>
              <a:buChar char="v"/>
            </a:pPr>
            <a:r>
              <a:rPr lang="en-IN" b="1" i="0" dirty="0">
                <a:effectLst/>
                <a:latin typeface="Helvetica Neue"/>
              </a:rPr>
              <a:t>Checked Information about Data</a:t>
            </a:r>
            <a:r>
              <a:rPr lang="en-US" b="1" i="0" dirty="0">
                <a:effectLst/>
                <a:latin typeface="Helvetica Neue"/>
              </a:rPr>
              <a:t> </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048" y="203740"/>
            <a:ext cx="10671048" cy="1674907"/>
          </a:xfrm>
        </p:spPr>
        <p:txBody>
          <a:bodyPr/>
          <a:lstStyle/>
          <a:p>
            <a:r>
              <a:rPr lang="en-IN" b="1"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pic>
        <p:nvPicPr>
          <p:cNvPr id="9" name="Picture 8">
            <a:extLst>
              <a:ext uri="{FF2B5EF4-FFF2-40B4-BE49-F238E27FC236}">
                <a16:creationId xmlns:a16="http://schemas.microsoft.com/office/drawing/2014/main"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id="{EC917587-431E-A95F-70ED-0A2119E7E3B9}"/>
              </a:ext>
            </a:extLst>
          </p:cNvPr>
          <p:cNvPicPr>
            <a:picLocks noChangeAspect="1"/>
          </p:cNvPicPr>
          <p:nvPr/>
        </p:nvPicPr>
        <p:blipFill>
          <a:blip r:embed="rId3"/>
          <a:stretch>
            <a:fillRect/>
          </a:stretch>
        </p:blipFill>
        <p:spPr>
          <a:xfrm>
            <a:off x="4289611" y="5406311"/>
            <a:ext cx="2043953" cy="12479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2704B8-9E5D-4DC5-BE31-F0D552FF6F78}"/>
              </a:ext>
            </a:extLst>
          </p:cNvPr>
          <p:cNvSpPr>
            <a:spLocks noGrp="1"/>
          </p:cNvSpPr>
          <p:nvPr>
            <p:ph type="title"/>
          </p:nvPr>
        </p:nvSpPr>
        <p:spPr>
          <a:xfrm>
            <a:off x="301658" y="203740"/>
            <a:ext cx="11134438" cy="1674907"/>
          </a:xfrm>
        </p:spPr>
        <p:txBody>
          <a:bodyPr/>
          <a:lstStyle/>
          <a:p>
            <a:pPr algn="ctr"/>
            <a:r>
              <a:rPr lang="en-IN" b="1" dirty="0"/>
              <a:t>Describing dataset</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5" name="Picture 4">
            <a:extLst>
              <a:ext uri="{FF2B5EF4-FFF2-40B4-BE49-F238E27FC236}">
                <a16:creationId xmlns:a16="http://schemas.microsoft.com/office/drawing/2014/main" id="{1A0A31DF-8C27-2129-C197-D012E017C812}"/>
              </a:ext>
            </a:extLst>
          </p:cNvPr>
          <p:cNvPicPr>
            <a:picLocks noChangeAspect="1"/>
          </p:cNvPicPr>
          <p:nvPr/>
        </p:nvPicPr>
        <p:blipFill>
          <a:blip r:embed="rId2"/>
          <a:stretch>
            <a:fillRect/>
          </a:stretch>
        </p:blipFill>
        <p:spPr>
          <a:xfrm>
            <a:off x="2225586" y="1950792"/>
            <a:ext cx="6611273" cy="2356473"/>
          </a:xfrm>
          <a:prstGeom prst="rect">
            <a:avLst/>
          </a:prstGeom>
        </p:spPr>
      </p:pic>
      <p:pic>
        <p:nvPicPr>
          <p:cNvPr id="9" name="Picture 8">
            <a:extLst>
              <a:ext uri="{FF2B5EF4-FFF2-40B4-BE49-F238E27FC236}">
                <a16:creationId xmlns:a16="http://schemas.microsoft.com/office/drawing/2014/main" id="{3DD551C8-D713-5A64-50A5-64D85396D912}"/>
              </a:ext>
            </a:extLst>
          </p:cNvPr>
          <p:cNvPicPr>
            <a:picLocks noChangeAspect="1"/>
          </p:cNvPicPr>
          <p:nvPr/>
        </p:nvPicPr>
        <p:blipFill>
          <a:blip r:embed="rId3"/>
          <a:stretch>
            <a:fillRect/>
          </a:stretch>
        </p:blipFill>
        <p:spPr>
          <a:xfrm>
            <a:off x="2225585" y="4490777"/>
            <a:ext cx="6611273" cy="2067213"/>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TM03090430[[fn=Banded]]</Template>
  <TotalTime>5124</TotalTime>
  <Words>666</Words>
  <Application>Microsoft Office PowerPoint</Application>
  <PresentationFormat>Widescreen</PresentationFormat>
  <Paragraphs>93</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-apple-system</vt:lpstr>
      <vt:lpstr>Arial</vt:lpstr>
      <vt:lpstr>Arial Black</vt:lpstr>
      <vt:lpstr>Calibri</vt:lpstr>
      <vt:lpstr>Corbel</vt:lpstr>
      <vt:lpstr>Georgia</vt:lpstr>
      <vt:lpstr>Goudy Old Style</vt:lpstr>
      <vt:lpstr>Helvetica Neue</vt:lpstr>
      <vt:lpstr>Symbol</vt:lpstr>
      <vt:lpstr>Tahoma</vt:lpstr>
      <vt:lpstr>Wingdings</vt:lpstr>
      <vt:lpstr>Wingdings 3</vt:lpstr>
      <vt:lpstr>Banded</vt:lpstr>
      <vt:lpstr>PowerPoint Presentation</vt:lpstr>
      <vt:lpstr>AGENDA</vt:lpstr>
      <vt:lpstr>Introduction</vt:lpstr>
      <vt:lpstr>PowerPoint Presentation</vt:lpstr>
      <vt:lpstr>Technical Requirements</vt:lpstr>
      <vt:lpstr>Exploratory Data Analysis (EDA)</vt:lpstr>
      <vt:lpstr>Data Description of Data-set</vt:lpstr>
      <vt:lpstr>Describing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Abhishek_R@wistron.com</cp:lastModifiedBy>
  <cp:revision>264</cp:revision>
  <dcterms:created xsi:type="dcterms:W3CDTF">2022-08-31T15:26:21Z</dcterms:created>
  <dcterms:modified xsi:type="dcterms:W3CDTF">2023-01-05T09:58:15Z</dcterms:modified>
</cp:coreProperties>
</file>