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45"/>
  </p:notesMasterIdLst>
  <p:sldIdLst>
    <p:sldId id="278" r:id="rId2"/>
    <p:sldId id="386" r:id="rId3"/>
    <p:sldId id="280" r:id="rId4"/>
    <p:sldId id="382"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381" r:id="rId41"/>
    <p:sldId id="383" r:id="rId42"/>
    <p:sldId id="384" r:id="rId43"/>
    <p:sldId id="385"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9" d="100"/>
          <a:sy n="69" d="100"/>
        </p:scale>
        <p:origin x="-666" y="-108"/>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6EC6489-B37F-47DB-8164-3377614C4BDE}" type="datetimeFigureOut">
              <a:rPr lang="en-US" smtClean="0"/>
              <a:pPr/>
              <a:t>11/15/2022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1AB2247-B73D-447C-80C3-7666BE7D7EEF}" type="slidenum">
              <a:rPr lang="en-US" smtClean="0"/>
              <a:pPr/>
              <a:t>‹#›</a:t>
            </a:fld>
            <a:endParaRPr lang="en-US"/>
          </a:p>
        </p:txBody>
      </p:sp>
      <p:sp>
        <p:nvSpPr>
          <p:cNvPr id="13"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1AB2247-B73D-447C-80C3-7666BE7D7EE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0"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1"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2"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4" name="Footer Placeholder 3"/>
          <p:cNvSpPr>
            <a:spLocks noGrp="1"/>
          </p:cNvSpPr>
          <p:nvPr>
            <p:ph type="ftr" sz="quarter" idx="11"/>
          </p:nvPr>
        </p:nvSpPr>
        <p:spPr/>
        <p:txBody>
          <a:bodyPr/>
          <a:lstStyle>
            <a:extLst/>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EC6489-B37F-47DB-8164-3377614C4BDE}" type="datetimeFigureOut">
              <a:rPr lang="en-US" smtClean="0"/>
              <a:pPr/>
              <a:t>11/15/2022</a:t>
            </a:fld>
            <a:endParaRPr lang="en-US"/>
          </a:p>
        </p:txBody>
      </p:sp>
      <p:sp>
        <p:nvSpPr>
          <p:cNvPr id="3" name="Footer Placeholder 2"/>
          <p:cNvSpPr>
            <a:spLocks noGrp="1"/>
          </p:cNvSpPr>
          <p:nvPr>
            <p:ph type="ftr" sz="quarter" idx="11"/>
          </p:nvPr>
        </p:nvSpPr>
        <p:spPr/>
        <p:txBody>
          <a:bodyPr/>
          <a:lstStyle>
            <a:extLst/>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5"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6EC6489-B37F-47DB-8164-3377614C4BDE}" type="datetimeFigureOut">
              <a:rPr lang="en-US" smtClean="0"/>
              <a:pPr/>
              <a:t>11/15/2022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6EC6489-B37F-47DB-8164-3377614C4BDE}" type="datetimeFigureOut">
              <a:rPr lang="en-US" smtClean="0"/>
              <a:pPr/>
              <a:t>11/15/2022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8F63A3B-78C7-47BE-AE5E-E10140E04643}"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4"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2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D6EC6489-B37F-47DB-8164-3377614C4BDE}" type="datetimeFigureOut">
              <a:rPr lang="en-US" smtClean="0"/>
              <a:pPr/>
              <a:t>11/15/2022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Presentation title</a:t>
            </a:r>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7" r:id="rId12"/>
    <p:sldLayoutId id="2147483818" r:id="rId13"/>
    <p:sldLayoutId id="2147483669" r:id="rId14"/>
    <p:sldLayoutId id="2147483673" r:id="rId15"/>
    <p:sldLayoutId id="2147483670" r:id="rId16"/>
    <p:sldLayoutId id="2147483671" r:id="rId17"/>
    <p:sldLayoutId id="2147483655" r:id="rId18"/>
    <p:sldLayoutId id="2147483674" r:id="rId19"/>
    <p:sldLayoutId id="2147483654" r:id="rId20"/>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 Id="rId5" Type="http://schemas.openxmlformats.org/officeDocument/2006/relationships/image" Target="../media/image74.png"/><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3.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3.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1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627936" y="387927"/>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pic>
        <p:nvPicPr>
          <p:cNvPr id="2" name="Picture 2" descr="Toxic Comment Classification Models Comparison and Selection | by Neha  Bhangale | Medium">
            <a:extLst>
              <a:ext uri="{FF2B5EF4-FFF2-40B4-BE49-F238E27FC236}">
                <a16:creationId xmlns=""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36781" y="1597748"/>
            <a:ext cx="10161707" cy="37606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ubtitle 2">
            <a:extLst>
              <a:ext uri="{FF2B5EF4-FFF2-40B4-BE49-F238E27FC236}">
                <a16:creationId xmlns="" xmlns:a16="http://schemas.microsoft.com/office/drawing/2014/main" id="{B787DFD8-D262-D485-B1F2-817C5A0928C5}"/>
              </a:ext>
            </a:extLst>
          </p:cNvPr>
          <p:cNvSpPr>
            <a:spLocks noGrp="1"/>
          </p:cNvSpPr>
          <p:nvPr>
            <p:ph type="subTitle" idx="1"/>
          </p:nvPr>
        </p:nvSpPr>
        <p:spPr>
          <a:xfrm>
            <a:off x="3331706" y="5126182"/>
            <a:ext cx="7481863" cy="1092803"/>
          </a:xfrm>
        </p:spPr>
        <p:txBody>
          <a:bodyPr>
            <a:noAutofit/>
          </a:bodyPr>
          <a:lstStyle/>
          <a:p>
            <a:endParaRPr lang="en-US" sz="2800" dirty="0">
              <a:solidFill>
                <a:schemeClr val="bg1"/>
              </a:solidFill>
              <a:latin typeface="Calibri" pitchFamily="34" charset="0"/>
            </a:endParaRPr>
          </a:p>
          <a:p>
            <a:r>
              <a:rPr lang="en-US" sz="2800" b="1" dirty="0">
                <a:solidFill>
                  <a:schemeClr val="bg1"/>
                </a:solidFill>
                <a:latin typeface="Calibri" pitchFamily="34" charset="0"/>
              </a:rPr>
              <a:t>Prepared by</a:t>
            </a:r>
            <a:r>
              <a:rPr lang="en-US" sz="2800" dirty="0">
                <a:solidFill>
                  <a:schemeClr val="bg1"/>
                </a:solidFill>
                <a:latin typeface="Calibri" pitchFamily="34" charset="0"/>
              </a:rPr>
              <a:t>: </a:t>
            </a:r>
            <a:endParaRPr lang="en-US" sz="2800" dirty="0" smtClean="0">
              <a:solidFill>
                <a:schemeClr val="bg1"/>
              </a:solidFill>
              <a:latin typeface="Calibri" pitchFamily="34" charset="0"/>
            </a:endParaRPr>
          </a:p>
          <a:p>
            <a:r>
              <a:rPr lang="en-US" sz="2800" dirty="0" smtClean="0">
                <a:solidFill>
                  <a:schemeClr val="bg1"/>
                </a:solidFill>
                <a:latin typeface="Calibri" pitchFamily="34" charset="0"/>
              </a:rPr>
              <a:t>Abhishek Ranjan</a:t>
            </a:r>
            <a:endParaRPr lang="en-US" sz="2800" dirty="0">
              <a:solidFill>
                <a:schemeClr val="bg1"/>
              </a:solidFill>
              <a:latin typeface="Calibri" pitchFamily="34" charset="0"/>
            </a:endParaRPr>
          </a:p>
        </p:txBody>
      </p:sp>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3748"/>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a:extLst>
              <a:ext uri="{FF2B5EF4-FFF2-40B4-BE49-F238E27FC236}">
                <a16:creationId xmlns=""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3" name="Picture 2">
            <a:extLst>
              <a:ext uri="{FF2B5EF4-FFF2-40B4-BE49-F238E27FC236}">
                <a16:creationId xmlns=""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 xmlns:a16="http://schemas.microsoft.com/office/drawing/2014/main" id="{79EF5781-BC28-8985-5B31-9C1D072AB990}"/>
              </a:ext>
            </a:extLst>
          </p:cNvPr>
          <p:cNvGraphicFramePr>
            <a:graphicFrameLocks noGrp="1"/>
          </p:cNvGraphicFramePr>
          <p:nvPr>
            <p:ph sz="half" idx="1"/>
            <p:extLst>
              <p:ext uri="{D42A27DB-BD31-4B8C-83A1-F6EECF244321}">
                <p14:modId xmlns="" xmlns:p14="http://schemas.microsoft.com/office/powerpoint/2010/main" val="1068044784"/>
              </p:ext>
            </p:extLst>
          </p:nvPr>
        </p:nvGraphicFramePr>
        <p:xfrm>
          <a:off x="758952" y="1542140"/>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2" name="Picture 1">
            <a:extLst>
              <a:ext uri="{FF2B5EF4-FFF2-40B4-BE49-F238E27FC236}">
                <a16:creationId xmlns=""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 xmlns:a16="http://schemas.microsoft.com/office/drawing/2014/main" id="{5A4C67FD-975D-B86C-1EA6-9871155AF93F}"/>
              </a:ext>
            </a:extLst>
          </p:cNvPr>
          <p:cNvPicPr>
            <a:picLocks noChangeAspect="1"/>
          </p:cNvPicPr>
          <p:nvPr/>
        </p:nvPicPr>
        <p:blipFill>
          <a:blip r:embed="rId2"/>
          <a:stretch>
            <a:fillRect/>
          </a:stretch>
        </p:blipFill>
        <p:spPr>
          <a:xfrm>
            <a:off x="630368" y="429254"/>
            <a:ext cx="10196205" cy="4253581"/>
          </a:xfrm>
          <a:prstGeom prst="rect">
            <a:avLst/>
          </a:prstGeom>
        </p:spPr>
      </p:pic>
    </p:spTree>
    <p:extLst>
      <p:ext uri="{BB962C8B-B14F-4D97-AF65-F5344CB8AC3E}">
        <p14:creationId xmlns=""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C565E9-D88A-55D3-9D42-BD1C24B6DE9F}"/>
              </a:ext>
            </a:extLst>
          </p:cNvPr>
          <p:cNvSpPr txBox="1">
            <a:spLocks/>
          </p:cNvSpPr>
          <p:nvPr/>
        </p:nvSpPr>
        <p:spPr>
          <a:xfrm>
            <a:off x="1351698" y="718611"/>
            <a:ext cx="5693664" cy="76809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accent6"/>
                </a:solidFill>
                <a:effectLst>
                  <a:outerShdw blurRad="31750" dist="25400" dir="5400000" algn="tl" rotWithShape="0">
                    <a:srgbClr val="000000">
                      <a:alpha val="25000"/>
                    </a:srgbClr>
                  </a:outerShdw>
                </a:effectLst>
                <a:uLnTx/>
                <a:uFillTx/>
                <a:latin typeface="Arial Black" panose="020B0604020202020204" pitchFamily="34" charset="0"/>
                <a:ea typeface="Arial Regular" pitchFamily="34" charset="-122"/>
                <a:cs typeface="Arial Black" panose="020B0604020202020204" pitchFamily="34" charset="0"/>
              </a:rPr>
              <a:t>AGENDA</a:t>
            </a:r>
            <a:endParaRPr kumimoji="0" lang="en-US" sz="4400" b="1" i="0" u="none" strike="noStrike" kern="1200" cap="none" spc="0" normalizeH="0" baseline="0" noProof="0" dirty="0">
              <a:ln>
                <a:noFill/>
              </a:ln>
              <a:solidFill>
                <a:schemeClr val="accent6"/>
              </a:solidFill>
              <a:effectLst>
                <a:outerShdw blurRad="31750" dist="25400" dir="5400000" algn="tl" rotWithShape="0">
                  <a:srgbClr val="000000">
                    <a:alpha val="25000"/>
                  </a:srgbClr>
                </a:outerShdw>
              </a:effectLst>
              <a:uLnTx/>
              <a:uFillTx/>
              <a:latin typeface="Arial Black" panose="020B0604020202020204" pitchFamily="34" charset="0"/>
              <a:ea typeface="+mj-ea"/>
              <a:cs typeface="Arial Black" panose="020B0604020202020204" pitchFamily="34" charset="0"/>
            </a:endParaRPr>
          </a:p>
        </p:txBody>
      </p:sp>
      <p:sp>
        <p:nvSpPr>
          <p:cNvPr id="5" name="Content Placeholder 2">
            <a:extLst>
              <a:ext uri="{FF2B5EF4-FFF2-40B4-BE49-F238E27FC236}">
                <a16:creationId xmlns="" xmlns:a16="http://schemas.microsoft.com/office/drawing/2014/main" id="{4D1F66E5-D2D7-172B-46BA-FEBFE092CC7F}"/>
              </a:ext>
            </a:extLst>
          </p:cNvPr>
          <p:cNvSpPr txBox="1">
            <a:spLocks/>
          </p:cNvSpPr>
          <p:nvPr/>
        </p:nvSpPr>
        <p:spPr>
          <a:xfrm>
            <a:off x="1499616" y="1688413"/>
            <a:ext cx="5693664" cy="5169587"/>
          </a:xfrm>
          <a:prstGeom prst="rect">
            <a:avLst/>
          </a:prstGeom>
        </p:spPr>
        <p:txBody>
          <a:bodyPr/>
          <a:lstStyle/>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Introduction​</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Problem Statement</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Business Goal</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Technical Requirement</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Exploratory Data Analysis (EDA)</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 Cleaning </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Visualization </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 Pre-Processing</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Build Model </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Saved Best Model</a:t>
            </a:r>
          </a:p>
          <a:p>
            <a:pPr marL="342900" marR="0" lvl="0" indent="-34290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Summary​</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Picture 2">
            <a:extLst>
              <a:ext uri="{FF2B5EF4-FFF2-40B4-BE49-F238E27FC236}">
                <a16:creationId xmlns=""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a:extLst>
              <a:ext uri="{FF2B5EF4-FFF2-40B4-BE49-F238E27FC236}">
                <a16:creationId xmlns=""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10" name="Picture 9">
            <a:extLst>
              <a:ext uri="{FF2B5EF4-FFF2-40B4-BE49-F238E27FC236}">
                <a16:creationId xmlns=""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 xmlns:a16="http://schemas.microsoft.com/office/drawing/2014/main" id="{F929DD8E-766C-14EF-5680-56C9C94455F1}"/>
              </a:ext>
            </a:extLst>
          </p:cNvPr>
          <p:cNvSpPr txBox="1"/>
          <p:nvPr/>
        </p:nvSpPr>
        <p:spPr>
          <a:xfrm>
            <a:off x="385370" y="1371217"/>
            <a:ext cx="10504303" cy="4401205"/>
          </a:xfrm>
          <a:prstGeom prst="rect">
            <a:avLst/>
          </a:prstGeom>
          <a:noFill/>
        </p:spPr>
        <p:txBody>
          <a:bodyPr wrap="square" rtlCol="0">
            <a:spAutoFit/>
          </a:bodyPr>
          <a:lstStyle/>
          <a:p>
            <a:pPr algn="just"/>
            <a:r>
              <a:rPr lang="en-US" sz="2000" b="0" i="0" dirty="0">
                <a:effectLst/>
                <a:latin typeface="Arial" pitchFamily="34" charset="0"/>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2000" dirty="0">
              <a:latin typeface="Arial" pitchFamily="34" charset="0"/>
              <a:cs typeface="Arial" pitchFamily="34" charset="0"/>
            </a:endParaRPr>
          </a:p>
          <a:p>
            <a:pPr algn="l"/>
            <a:r>
              <a:rPr lang="en-US" sz="2000" b="0" i="0" dirty="0">
                <a:effectLst/>
                <a:latin typeface="Arial" pitchFamily="34" charset="0"/>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000" b="0" i="0" dirty="0">
              <a:effectLst/>
              <a:latin typeface="Arial" pitchFamily="34" charset="0"/>
              <a:cs typeface="Arial" pitchFamily="34" charset="0"/>
            </a:endParaRPr>
          </a:p>
          <a:p>
            <a:pPr algn="l"/>
            <a:r>
              <a:rPr lang="en-US" sz="2000" b="0" i="0" dirty="0">
                <a:effectLst/>
                <a:latin typeface="Arial" pitchFamily="34" charset="0"/>
                <a:cs typeface="Arial" pitchFamily="34" charset="0"/>
              </a:rPr>
              <a:t>Our goal is to build a prototype of online hate and abuse comment classifier which can used to classify hate and offensive comments so that it can be controlled and restricted from spreading hatred and cyberbullying.</a:t>
            </a:r>
          </a:p>
          <a:p>
            <a:pPr algn="just"/>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4" name="Picture 3">
            <a:extLst>
              <a:ext uri="{FF2B5EF4-FFF2-40B4-BE49-F238E27FC236}">
                <a16:creationId xmlns=""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3" name="Picture 2">
            <a:extLst>
              <a:ext uri="{FF2B5EF4-FFF2-40B4-BE49-F238E27FC236}">
                <a16:creationId xmlns=""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3">
            <a:extLst>
              <a:ext uri="{FF2B5EF4-FFF2-40B4-BE49-F238E27FC236}">
                <a16:creationId xmlns=""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itle 1">
            <a:extLst>
              <a:ext uri="{FF2B5EF4-FFF2-40B4-BE49-F238E27FC236}">
                <a16:creationId xmlns="" xmlns:a16="http://schemas.microsoft.com/office/drawing/2014/main" id="{D53B219B-7E3A-7E84-6386-37313F0CFB09}"/>
              </a:ext>
            </a:extLst>
          </p:cNvPr>
          <p:cNvSpPr txBox="1">
            <a:spLocks/>
          </p:cNvSpPr>
          <p:nvPr/>
        </p:nvSpPr>
        <p:spPr>
          <a:xfrm>
            <a:off x="1389530" y="424389"/>
            <a:ext cx="6400800" cy="76809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rPr>
              <a:t>Business Goal</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endParaRPr>
          </a:p>
        </p:txBody>
      </p:sp>
      <p:sp>
        <p:nvSpPr>
          <p:cNvPr id="7" name="Text Placeholder 2">
            <a:extLst>
              <a:ext uri="{FF2B5EF4-FFF2-40B4-BE49-F238E27FC236}">
                <a16:creationId xmlns="" xmlns:a16="http://schemas.microsoft.com/office/drawing/2014/main" id="{A2E339BF-E6D7-DD0E-AF02-6813852EE723}"/>
              </a:ext>
            </a:extLst>
          </p:cNvPr>
          <p:cNvSpPr txBox="1">
            <a:spLocks/>
          </p:cNvSpPr>
          <p:nvPr/>
        </p:nvSpPr>
        <p:spPr>
          <a:xfrm>
            <a:off x="645459" y="1427018"/>
            <a:ext cx="8875059" cy="3822224"/>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Our goal is to build a prototype of online hate and abuse comment classifier which can used to classify hate and offensive comments so that it can be controlled and restricted from spreading hatred and cyber bullying.</a:t>
            </a:r>
            <a:endPar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
        <p:nvSpPr>
          <p:cNvPr id="6" name="Title 1">
            <a:extLst>
              <a:ext uri="{FF2B5EF4-FFF2-40B4-BE49-F238E27FC236}">
                <a16:creationId xmlns="" xmlns:a16="http://schemas.microsoft.com/office/drawing/2014/main" id="{FD5E8954-9BCB-7FD9-A210-38DC54382D45}"/>
              </a:ext>
            </a:extLst>
          </p:cNvPr>
          <p:cNvSpPr txBox="1">
            <a:spLocks/>
          </p:cNvSpPr>
          <p:nvPr/>
        </p:nvSpPr>
        <p:spPr>
          <a:xfrm>
            <a:off x="779929" y="251186"/>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Final Procedure:</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1. Saving the model</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2. Comparing Actual and Prediction</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Slide Number Placeholder 22">
            <a:extLst>
              <a:ext uri="{FF2B5EF4-FFF2-40B4-BE49-F238E27FC236}">
                <a16:creationId xmlns=""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7">
            <a:extLst>
              <a:ext uri="{FF2B5EF4-FFF2-40B4-BE49-F238E27FC236}">
                <a16:creationId xmlns="" xmlns:a16="http://schemas.microsoft.com/office/drawing/2014/main" id="{CFB2E580-9D77-05B1-CFE5-A9CFC1350C76}"/>
              </a:ext>
            </a:extLst>
          </p:cNvPr>
          <p:cNvPicPr>
            <a:picLocks noChangeAspect="1"/>
          </p:cNvPicPr>
          <p:nvPr/>
        </p:nvPicPr>
        <p:blipFill>
          <a:blip r:embed="rId2"/>
          <a:stretch>
            <a:fillRect/>
          </a:stretch>
        </p:blipFill>
        <p:spPr>
          <a:xfrm>
            <a:off x="1226887" y="1024053"/>
            <a:ext cx="9116697" cy="533474"/>
          </a:xfrm>
          <a:prstGeom prst="rect">
            <a:avLst/>
          </a:prstGeom>
        </p:spPr>
      </p:pic>
      <p:pic>
        <p:nvPicPr>
          <p:cNvPr id="9" name="Picture 8">
            <a:extLst>
              <a:ext uri="{FF2B5EF4-FFF2-40B4-BE49-F238E27FC236}">
                <a16:creationId xmlns="" xmlns:a16="http://schemas.microsoft.com/office/drawing/2014/main" id="{2A24D783-1B08-BCA9-BED9-EEE2F7C328DB}"/>
              </a:ext>
            </a:extLst>
          </p:cNvPr>
          <p:cNvPicPr>
            <a:picLocks noChangeAspect="1"/>
          </p:cNvPicPr>
          <p:nvPr/>
        </p:nvPicPr>
        <p:blipFill>
          <a:blip r:embed="rId3"/>
          <a:stretch>
            <a:fillRect/>
          </a:stretch>
        </p:blipFill>
        <p:spPr>
          <a:xfrm>
            <a:off x="6139374" y="1976430"/>
            <a:ext cx="3886742" cy="866896"/>
          </a:xfrm>
          <a:prstGeom prst="rect">
            <a:avLst/>
          </a:prstGeom>
        </p:spPr>
      </p:pic>
      <p:pic>
        <p:nvPicPr>
          <p:cNvPr id="10" name="Picture 9">
            <a:extLst>
              <a:ext uri="{FF2B5EF4-FFF2-40B4-BE49-F238E27FC236}">
                <a16:creationId xmlns="" xmlns:a16="http://schemas.microsoft.com/office/drawing/2014/main" id="{54D7D83B-9FB6-AB74-789D-AE8E0F26EFE3}"/>
              </a:ext>
            </a:extLst>
          </p:cNvPr>
          <p:cNvPicPr>
            <a:picLocks noChangeAspect="1"/>
          </p:cNvPicPr>
          <p:nvPr/>
        </p:nvPicPr>
        <p:blipFill>
          <a:blip r:embed="rId4"/>
          <a:stretch>
            <a:fillRect/>
          </a:stretch>
        </p:blipFill>
        <p:spPr>
          <a:xfrm>
            <a:off x="1918065" y="3835043"/>
            <a:ext cx="7792537" cy="246731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itle 1">
            <a:extLst>
              <a:ext uri="{FF2B5EF4-FFF2-40B4-BE49-F238E27FC236}">
                <a16:creationId xmlns="" xmlns:a16="http://schemas.microsoft.com/office/drawing/2014/main" id="{FD5E8954-9BCB-7FD9-A210-38DC54382D45}"/>
              </a:ext>
            </a:extLst>
          </p:cNvPr>
          <p:cNvSpPr txBox="1">
            <a:spLocks/>
          </p:cNvSpPr>
          <p:nvPr/>
        </p:nvSpPr>
        <p:spPr>
          <a:xfrm>
            <a:off x="793376" y="470648"/>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3. </a:t>
            </a: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Saving the model in CSV format</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Slide Number Placeholder 22">
            <a:extLst>
              <a:ext uri="{FF2B5EF4-FFF2-40B4-BE49-F238E27FC236}">
                <a16:creationId xmlns=""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5">
            <a:extLst>
              <a:ext uri="{FF2B5EF4-FFF2-40B4-BE49-F238E27FC236}">
                <a16:creationId xmlns=""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7" name="Picture 6">
            <a:extLst>
              <a:ext uri="{FF2B5EF4-FFF2-40B4-BE49-F238E27FC236}">
                <a16:creationId xmlns="" xmlns:a16="http://schemas.microsoft.com/office/drawing/2014/main" id="{B4B1BF8C-B569-E9C7-550C-31E9EA87B9C2}"/>
              </a:ext>
            </a:extLst>
          </p:cNvPr>
          <p:cNvPicPr>
            <a:picLocks noChangeAspect="1"/>
          </p:cNvPicPr>
          <p:nvPr/>
        </p:nvPicPr>
        <p:blipFill>
          <a:blip r:embed="rId3"/>
          <a:stretch>
            <a:fillRect/>
          </a:stretch>
        </p:blipFill>
        <p:spPr>
          <a:xfrm>
            <a:off x="2659584" y="5871026"/>
            <a:ext cx="3839111" cy="43821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42</a:t>
            </a:fld>
            <a:endParaRPr lang="en-US" dirty="0"/>
          </a:p>
        </p:txBody>
      </p:sp>
      <p:sp>
        <p:nvSpPr>
          <p:cNvPr id="6" name="Title 1">
            <a:extLst>
              <a:ext uri="{FF2B5EF4-FFF2-40B4-BE49-F238E27FC236}">
                <a16:creationId xmlns="" xmlns:a16="http://schemas.microsoft.com/office/drawing/2014/main" id="{B83F7D2E-080D-DBDD-73C4-3C38A2B77908}"/>
              </a:ext>
            </a:extLst>
          </p:cNvPr>
          <p:cNvSpPr txBox="1">
            <a:spLocks/>
          </p:cNvSpPr>
          <p:nvPr/>
        </p:nvSpPr>
        <p:spPr>
          <a:xfrm>
            <a:off x="3382743" y="745285"/>
            <a:ext cx="4169664" cy="667512"/>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Content Placeholder 2">
            <a:extLst>
              <a:ext uri="{FF2B5EF4-FFF2-40B4-BE49-F238E27FC236}">
                <a16:creationId xmlns="" xmlns:a16="http://schemas.microsoft.com/office/drawing/2014/main" id="{2BE8FDE3-DBA4-6A04-C75D-E56FE92EF368}"/>
              </a:ext>
            </a:extLst>
          </p:cNvPr>
          <p:cNvSpPr txBox="1">
            <a:spLocks/>
          </p:cNvSpPr>
          <p:nvPr/>
        </p:nvSpPr>
        <p:spPr>
          <a:xfrm>
            <a:off x="1190064" y="1731818"/>
            <a:ext cx="8592671" cy="434340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pPr marL="274320" marR="0" lvl="0" indent="-27432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Slide Number Placeholder 4">
            <a:extLst>
              <a:ext uri="{FF2B5EF4-FFF2-40B4-BE49-F238E27FC236}">
                <a16:creationId xmlns="" xmlns:a16="http://schemas.microsoft.com/office/drawing/2014/main" id="{BF7F20BE-640F-EFAB-3A43-2AA146DB42BF}"/>
              </a:ext>
            </a:extLst>
          </p:cNvPr>
          <p:cNvSpPr txBox="1">
            <a:spLocks/>
          </p:cNvSpPr>
          <p:nvPr/>
        </p:nvSpPr>
        <p:spPr>
          <a:xfrm>
            <a:off x="11204575" y="457200"/>
            <a:ext cx="987425" cy="274638"/>
          </a:xfrm>
          <a:prstGeom prst="rect">
            <a:avLst/>
          </a:prstGeom>
        </p:spPr>
        <p:txBody>
          <a:bodyPr vert="horz" lIns="0" tIns="0" rIns="0" bIns="0" anchor="b">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43</a:t>
            </a:fld>
            <a:endParaRPr lang="en-US" dirty="0"/>
          </a:p>
        </p:txBody>
      </p:sp>
      <p:sp>
        <p:nvSpPr>
          <p:cNvPr id="6" name="Title 1">
            <a:extLst>
              <a:ext uri="{FF2B5EF4-FFF2-40B4-BE49-F238E27FC236}">
                <a16:creationId xmlns="" xmlns:a16="http://schemas.microsoft.com/office/drawing/2014/main" id="{800AB426-5B7C-607E-D413-5D2C9495CC0A}"/>
              </a:ext>
            </a:extLst>
          </p:cNvPr>
          <p:cNvSpPr txBox="1">
            <a:spLocks/>
          </p:cNvSpPr>
          <p:nvPr/>
        </p:nvSpPr>
        <p:spPr>
          <a:xfrm>
            <a:off x="3401567" y="2933700"/>
            <a:ext cx="6698397" cy="66751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all" spc="0" normalizeH="0" baseline="0" noProof="0" dirty="0" smtClean="0">
                <a:ln w="500">
                  <a:solidFill>
                    <a:srgbClr val="92D050"/>
                  </a:solidFill>
                </a:ln>
                <a:solidFill>
                  <a:srgbClr val="002060"/>
                </a:solidFill>
                <a:effectLst/>
                <a:uLnTx/>
                <a:uFillTx/>
                <a:latin typeface="+mj-lt"/>
                <a:ea typeface="+mj-ea"/>
                <a:cs typeface="+mj-cs"/>
              </a:rPr>
              <a:t>THANK YOU</a:t>
            </a:r>
            <a:endParaRPr kumimoji="0" lang="en-US" sz="5400" b="1" i="0" u="none" strike="noStrike" kern="1200" cap="all" spc="0" normalizeH="0" baseline="0" noProof="0" dirty="0">
              <a:ln w="500">
                <a:solidFill>
                  <a:srgbClr val="92D050"/>
                </a:solidFill>
              </a:ln>
              <a:solidFill>
                <a:srgbClr val="002060"/>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 xmlns:a16="http://schemas.microsoft.com/office/drawing/2014/main" id="{43BC3899-37F7-0753-88BF-AD27161ABE54}"/>
              </a:ext>
            </a:extLst>
          </p:cNvPr>
          <p:cNvSpPr txBox="1"/>
          <p:nvPr/>
        </p:nvSpPr>
        <p:spPr>
          <a:xfrm>
            <a:off x="941295" y="1676371"/>
            <a:ext cx="10475258" cy="4524315"/>
          </a:xfrm>
          <a:prstGeom prst="rect">
            <a:avLst/>
          </a:prstGeom>
          <a:noFill/>
        </p:spPr>
        <p:txBody>
          <a:bodyPr wrap="square">
            <a:spAutoFit/>
          </a:bodyPr>
          <a:lstStyle/>
          <a:p>
            <a:pPr algn="just"/>
            <a:r>
              <a:rPr lang="en-US" b="0" i="0" dirty="0">
                <a:effectLst/>
                <a:latin typeface="Arial" pitchFamily="34" charset="0"/>
                <a:cs typeface="Arial" pitchFamily="34" charset="0"/>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rial" pitchFamily="34" charset="0"/>
              <a:cs typeface="Arial" pitchFamily="34" charset="0"/>
            </a:endParaRPr>
          </a:p>
          <a:p>
            <a:pPr algn="just">
              <a:buFont typeface="Arial" panose="020B0604020202020204" pitchFamily="34" charset="0"/>
              <a:buChar char="•"/>
            </a:pPr>
            <a:r>
              <a:rPr lang="en-US" b="0" i="0" dirty="0">
                <a:effectLst/>
                <a:latin typeface="Arial" pitchFamily="34" charset="0"/>
                <a:cs typeface="Arial" pitchFamily="34" charset="0"/>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rial" pitchFamily="34" charset="0"/>
                <a:cs typeface="Arial" pitchFamily="34" charset="0"/>
              </a:rPr>
              <a:t>Highly Malignant: It denotes comments that are highly malignant and hurtful.</a:t>
            </a:r>
          </a:p>
          <a:p>
            <a:pPr algn="just">
              <a:buFont typeface="Arial" panose="020B0604020202020204" pitchFamily="34" charset="0"/>
              <a:buChar char="•"/>
            </a:pPr>
            <a:r>
              <a:rPr lang="en-US" b="0" i="0" dirty="0">
                <a:effectLst/>
                <a:latin typeface="Arial" pitchFamily="34" charset="0"/>
                <a:cs typeface="Arial" pitchFamily="34" charset="0"/>
              </a:rPr>
              <a:t>Rude: It denotes comments that are very rude and offensive.</a:t>
            </a:r>
          </a:p>
          <a:p>
            <a:pPr algn="just">
              <a:buFont typeface="Arial" panose="020B0604020202020204" pitchFamily="34" charset="0"/>
              <a:buChar char="•"/>
            </a:pPr>
            <a:r>
              <a:rPr lang="en-US" b="0" i="0" dirty="0">
                <a:effectLst/>
                <a:latin typeface="Arial" pitchFamily="34" charset="0"/>
                <a:cs typeface="Arial" pitchFamily="34" charset="0"/>
              </a:rPr>
              <a:t>Threat: It contains indication of the comments that are giving any threat to someone.</a:t>
            </a:r>
          </a:p>
          <a:p>
            <a:pPr algn="just">
              <a:buFont typeface="Arial" panose="020B0604020202020204" pitchFamily="34" charset="0"/>
              <a:buChar char="•"/>
            </a:pPr>
            <a:r>
              <a:rPr lang="en-US" b="0" i="0" dirty="0">
                <a:effectLst/>
                <a:latin typeface="Arial" pitchFamily="34" charset="0"/>
                <a:cs typeface="Arial" pitchFamily="34" charset="0"/>
              </a:rPr>
              <a:t>Abuse: It is for comments that are abusive in nature.</a:t>
            </a:r>
          </a:p>
          <a:p>
            <a:pPr algn="just">
              <a:buFont typeface="Arial" panose="020B0604020202020204" pitchFamily="34" charset="0"/>
              <a:buChar char="•"/>
            </a:pPr>
            <a:r>
              <a:rPr lang="en-US" b="0" i="0" dirty="0">
                <a:effectLst/>
                <a:latin typeface="Arial" pitchFamily="34" charset="0"/>
                <a:cs typeface="Arial" pitchFamily="34" charset="0"/>
              </a:rPr>
              <a:t>Loathe: It describes the comments which are hateful and loathing in nature.</a:t>
            </a:r>
          </a:p>
          <a:p>
            <a:pPr algn="just">
              <a:buFont typeface="Arial" panose="020B0604020202020204" pitchFamily="34" charset="0"/>
              <a:buChar char="•"/>
            </a:pPr>
            <a:r>
              <a:rPr lang="en-US" b="0" i="0" dirty="0">
                <a:effectLst/>
                <a:latin typeface="Arial" pitchFamily="34" charset="0"/>
                <a:cs typeface="Arial" pitchFamily="34" charset="0"/>
              </a:rPr>
              <a:t>ID: It includes unique Ids associated with each comment text given.</a:t>
            </a:r>
          </a:p>
          <a:p>
            <a:pPr algn="just">
              <a:buFont typeface="Arial" panose="020B0604020202020204" pitchFamily="34" charset="0"/>
              <a:buChar char="•"/>
            </a:pPr>
            <a:r>
              <a:rPr lang="en-US" b="0" i="0" dirty="0">
                <a:effectLst/>
                <a:latin typeface="Arial" pitchFamily="34" charset="0"/>
                <a:cs typeface="Arial" pitchFamily="34" charset="0"/>
              </a:rPr>
              <a:t>Comment text: This column contains the comments extracted from various social media platforms.</a:t>
            </a:r>
          </a:p>
          <a:p>
            <a:pPr algn="just"/>
            <a:endParaRPr lang="en-US" b="0" i="0" dirty="0">
              <a:effectLst/>
              <a:latin typeface="Arial" pitchFamily="34" charset="0"/>
              <a:cs typeface="Arial" pitchFamily="34" charset="0"/>
            </a:endParaRPr>
          </a:p>
          <a:p>
            <a:pPr algn="just"/>
            <a:r>
              <a:rPr lang="en-US" b="0" i="0" dirty="0">
                <a:effectLst/>
                <a:latin typeface="Arial" pitchFamily="34" charset="0"/>
                <a:cs typeface="Arial" pitchFamily="34" charset="0"/>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Concourse</Template>
  <TotalTime>4351</TotalTime>
  <Words>882</Words>
  <Application>Microsoft Office PowerPoint</Application>
  <PresentationFormat>Custom</PresentationFormat>
  <Paragraphs>133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MALIGNANT COMMENTS CLASSIFICATION</vt:lpstr>
      <vt:lpstr>Slide 2</vt:lpstr>
      <vt:lpstr>Introduction</vt:lpstr>
      <vt:lpstr>Slide 4</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Slide 12</vt:lpstr>
      <vt:lpstr>Slide 13</vt:lpstr>
      <vt:lpstr>Slide 14</vt:lpstr>
      <vt:lpstr>Slide 15</vt:lpstr>
      <vt:lpstr>Checking Correlation</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archanakumari846@gmail.com</dc:creator>
  <cp:lastModifiedBy>hp pc</cp:lastModifiedBy>
  <cp:revision>223</cp:revision>
  <dcterms:created xsi:type="dcterms:W3CDTF">2022-08-31T15:26:21Z</dcterms:created>
  <dcterms:modified xsi:type="dcterms:W3CDTF">2022-11-15T16:00:50Z</dcterms:modified>
</cp:coreProperties>
</file>