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7" r:id="rId1"/>
  </p:sldMasterIdLst>
  <p:notesMasterIdLst>
    <p:notesMasterId r:id="rId46"/>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51" r:id="rId16"/>
    <p:sldId id="352" r:id="rId17"/>
    <p:sldId id="302" r:id="rId18"/>
    <p:sldId id="303" r:id="rId19"/>
    <p:sldId id="329" r:id="rId20"/>
    <p:sldId id="330" r:id="rId21"/>
    <p:sldId id="304" r:id="rId22"/>
    <p:sldId id="337" r:id="rId23"/>
    <p:sldId id="305" r:id="rId24"/>
    <p:sldId id="306" r:id="rId25"/>
    <p:sldId id="326" r:id="rId26"/>
    <p:sldId id="328" r:id="rId27"/>
    <p:sldId id="312" r:id="rId28"/>
    <p:sldId id="315" r:id="rId29"/>
    <p:sldId id="325" r:id="rId30"/>
    <p:sldId id="317" r:id="rId31"/>
    <p:sldId id="318" r:id="rId32"/>
    <p:sldId id="313" r:id="rId33"/>
    <p:sldId id="319" r:id="rId34"/>
    <p:sldId id="321" r:id="rId35"/>
    <p:sldId id="324" r:id="rId36"/>
    <p:sldId id="322" r:id="rId37"/>
    <p:sldId id="345" r:id="rId38"/>
    <p:sldId id="346" r:id="rId39"/>
    <p:sldId id="347" r:id="rId40"/>
    <p:sldId id="282" r:id="rId41"/>
    <p:sldId id="349" r:id="rId42"/>
    <p:sldId id="350" r:id="rId43"/>
    <p:sldId id="292" r:id="rId44"/>
    <p:sldId id="293" r:id="rId4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69" d="100"/>
          <a:sy n="69" d="100"/>
        </p:scale>
        <p:origin x="-666" y="-108"/>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1"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a:xfrm>
            <a:off x="3520796" y="6377460"/>
            <a:ext cx="5115205" cy="365125"/>
          </a:xfrm>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10"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11/1/2022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11/1/2022</a:t>
            </a:fld>
            <a:endParaRPr lang="en-US"/>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11/1/2022</a:t>
            </a:fld>
            <a:endParaRPr lang="en-US"/>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11/1/2022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0"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47C9B81F-C347-4BEF-BFDF-29C42F48304A}" type="datetimeFigureOut">
              <a:rPr lang="en-US" smtClean="0"/>
              <a:pPr/>
              <a:t>11/1/2022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US" smtClean="0"/>
              <a:t>Presentation title</a:t>
            </a:r>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48F63A3B-78C7-47BE-AE5E-E10140E04643}" type="slidenum">
              <a:rPr lang="en-US" smtClean="0"/>
              <a:pPr/>
              <a:t>‹#›</a:t>
            </a:fld>
            <a:endParaRPr lang="en-US" dirty="0"/>
          </a:p>
        </p:txBody>
      </p:sp>
      <p:sp>
        <p:nvSpPr>
          <p:cNvPr id="10"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7C9B81F-C347-4BEF-BFDF-29C42F48304A}" type="datetimeFigureOut">
              <a:rPr lang="en-US" smtClean="0"/>
              <a:pPr/>
              <a:t>11/1/2022</a:t>
            </a:fld>
            <a:endParaRPr lang="en-US" dirty="0">
              <a:solidFill>
                <a:schemeClr val="tx2">
                  <a:shade val="90000"/>
                </a:schemeClr>
              </a:solidFill>
            </a:endParaRPr>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Presentation title</a:t>
            </a:r>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5.xml"/><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8A0F1F4A-0645-53F9-4341-904BF8503A05}"/>
              </a:ext>
            </a:extLst>
          </p:cNvPr>
          <p:cNvSpPr>
            <a:spLocks noGrp="1"/>
          </p:cNvSpPr>
          <p:nvPr>
            <p:ph type="ctrTitle"/>
          </p:nvPr>
        </p:nvSpPr>
        <p:spPr>
          <a:xfrm>
            <a:off x="741325" y="1026942"/>
            <a:ext cx="10972800" cy="1209821"/>
          </a:xfrm>
        </p:spPr>
        <p:txBody>
          <a:bodyPr/>
          <a:lstStyle/>
          <a:p>
            <a:r>
              <a:rPr lang="en-IN" sz="6000" dirty="0">
                <a:solidFill>
                  <a:srgbClr val="202C8F"/>
                </a:solidFill>
              </a:rPr>
              <a:t>CAR PRICE PREDICTION</a:t>
            </a:r>
          </a:p>
        </p:txBody>
      </p:sp>
      <p:sp>
        <p:nvSpPr>
          <p:cNvPr id="4" name="Subtitle 2">
            <a:extLst>
              <a:ext uri="{FF2B5EF4-FFF2-40B4-BE49-F238E27FC236}">
                <a16:creationId xmlns:a16="http://schemas.microsoft.com/office/drawing/2014/main" xmlns="" id="{B787DFD8-D262-D485-B1F2-817C5A0928C5}"/>
              </a:ext>
            </a:extLst>
          </p:cNvPr>
          <p:cNvSpPr>
            <a:spLocks noGrp="1"/>
          </p:cNvSpPr>
          <p:nvPr>
            <p:ph type="subTitle" idx="1"/>
          </p:nvPr>
        </p:nvSpPr>
        <p:spPr>
          <a:xfrm>
            <a:off x="8575964" y="5278583"/>
            <a:ext cx="3616036" cy="1579418"/>
          </a:xfrm>
        </p:spPr>
        <p:txBody>
          <a:bodyPr anchor="ctr">
            <a:noAutofit/>
          </a:bodyPr>
          <a:lstStyle/>
          <a:p>
            <a:pPr algn="l"/>
            <a:endParaRPr lang="en-US" sz="2400" dirty="0">
              <a:solidFill>
                <a:schemeClr val="bg1"/>
              </a:solidFill>
              <a:latin typeface="Arial" pitchFamily="34" charset="0"/>
              <a:cs typeface="Arial" pitchFamily="34" charset="0"/>
            </a:endParaRPr>
          </a:p>
          <a:p>
            <a:pPr algn="l"/>
            <a:r>
              <a:rPr lang="en-US" sz="2400" b="1" dirty="0">
                <a:solidFill>
                  <a:schemeClr val="bg1"/>
                </a:solidFill>
                <a:latin typeface="Arial" pitchFamily="34" charset="0"/>
                <a:cs typeface="Arial" pitchFamily="34" charset="0"/>
              </a:rPr>
              <a:t>Prepared by</a:t>
            </a:r>
            <a:r>
              <a:rPr lang="en-US" sz="2400" dirty="0">
                <a:solidFill>
                  <a:schemeClr val="bg1"/>
                </a:solidFill>
                <a:latin typeface="Arial" pitchFamily="34" charset="0"/>
                <a:cs typeface="Arial" pitchFamily="34" charset="0"/>
              </a:rPr>
              <a:t>: </a:t>
            </a:r>
            <a:endParaRPr lang="en-US" sz="2400" dirty="0" smtClean="0">
              <a:solidFill>
                <a:schemeClr val="bg1"/>
              </a:solidFill>
              <a:latin typeface="Arial" pitchFamily="34" charset="0"/>
              <a:cs typeface="Arial" pitchFamily="34" charset="0"/>
            </a:endParaRPr>
          </a:p>
          <a:p>
            <a:pPr algn="l"/>
            <a:r>
              <a:rPr lang="en-US" sz="2400" dirty="0" smtClean="0">
                <a:solidFill>
                  <a:schemeClr val="bg1"/>
                </a:solidFill>
                <a:latin typeface="Arial" pitchFamily="34" charset="0"/>
                <a:cs typeface="Arial" pitchFamily="34" charset="0"/>
              </a:rPr>
              <a:t>Abhishek Ranjan</a:t>
            </a:r>
            <a:endParaRPr lang="en-US" sz="2400" dirty="0">
              <a:solidFill>
                <a:schemeClr val="bg1"/>
              </a:solidFill>
              <a:latin typeface="Arial" pitchFamily="34" charset="0"/>
              <a:cs typeface="Arial" pitchFamily="34" charset="0"/>
            </a:endParaRPr>
          </a:p>
        </p:txBody>
      </p:sp>
      <p:pic>
        <p:nvPicPr>
          <p:cNvPr id="18" name="Picture 2" descr="Cars price prediction through linear regression with PyTorch | by Sergio  Alves | Medium">
            <a:extLst>
              <a:ext uri="{FF2B5EF4-FFF2-40B4-BE49-F238E27FC236}">
                <a16:creationId xmlns:a16="http://schemas.microsoft.com/office/drawing/2014/main" xmlns="" id="{A378CF07-D608-1520-09D4-B0F0C0176BE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0521" y="2236763"/>
            <a:ext cx="6727407" cy="36432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xmlns=""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xmlns=""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3" name="Picture 2">
            <a:extLst>
              <a:ext uri="{FF2B5EF4-FFF2-40B4-BE49-F238E27FC236}">
                <a16:creationId xmlns:a16="http://schemas.microsoft.com/office/drawing/2014/main" xmlns=""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a16="http://schemas.microsoft.com/office/drawing/2014/main" xmlns=""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a16="http://schemas.microsoft.com/office/drawing/2014/main" xmlns=""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a16="http://schemas.microsoft.com/office/drawing/2014/main" xmlns=""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spTree>
    <p:extLst>
      <p:ext uri="{BB962C8B-B14F-4D97-AF65-F5344CB8AC3E}">
        <p14:creationId xmlns:p14="http://schemas.microsoft.com/office/powerpoint/2010/main" xmlns=""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xmlns=""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a16="http://schemas.microsoft.com/office/drawing/2014/main" xmlns=""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a16="http://schemas.microsoft.com/office/drawing/2014/main" xmlns=""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a16="http://schemas.microsoft.com/office/drawing/2014/main" xmlns=""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spTree>
    <p:extLst>
      <p:ext uri="{BB962C8B-B14F-4D97-AF65-F5344CB8AC3E}">
        <p14:creationId xmlns:p14="http://schemas.microsoft.com/office/powerpoint/2010/main" xmlns=""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a16="http://schemas.microsoft.com/office/drawing/2014/main" xmlns="" id="{2A0B6DB1-2173-12BF-D528-8E77627BDD1B}"/>
              </a:ext>
            </a:extLst>
          </p:cNvPr>
          <p:cNvPicPr>
            <a:picLocks noChangeAspect="1"/>
          </p:cNvPicPr>
          <p:nvPr/>
        </p:nvPicPr>
        <p:blipFill>
          <a:blip r:embed="rId2"/>
          <a:stretch>
            <a:fillRect/>
          </a:stretch>
        </p:blipFill>
        <p:spPr>
          <a:xfrm>
            <a:off x="913622" y="1250576"/>
            <a:ext cx="10031746" cy="2866132"/>
          </a:xfrm>
          <a:prstGeom prst="rect">
            <a:avLst/>
          </a:prstGeom>
        </p:spPr>
      </p:pic>
      <p:pic>
        <p:nvPicPr>
          <p:cNvPr id="7" name="Picture 6">
            <a:extLst>
              <a:ext uri="{FF2B5EF4-FFF2-40B4-BE49-F238E27FC236}">
                <a16:creationId xmlns:a16="http://schemas.microsoft.com/office/drawing/2014/main" xmlns=""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a16="http://schemas.microsoft.com/office/drawing/2014/main" xmlns=""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spTree>
    <p:extLst>
      <p:ext uri="{BB962C8B-B14F-4D97-AF65-F5344CB8AC3E}">
        <p14:creationId xmlns:p14="http://schemas.microsoft.com/office/powerpoint/2010/main" xmlns=""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a16="http://schemas.microsoft.com/office/drawing/2014/main" xmlns="" id="{096AFF69-89F3-8857-52D9-585B605293E4}"/>
              </a:ext>
            </a:extLst>
          </p:cNvPr>
          <p:cNvPicPr>
            <a:picLocks noChangeAspect="1"/>
          </p:cNvPicPr>
          <p:nvPr/>
        </p:nvPicPr>
        <p:blipFill>
          <a:blip r:embed="rId2"/>
          <a:stretch>
            <a:fillRect/>
          </a:stretch>
        </p:blipFill>
        <p:spPr>
          <a:xfrm>
            <a:off x="621792" y="1291373"/>
            <a:ext cx="6963747" cy="1505160"/>
          </a:xfrm>
          <a:prstGeom prst="rect">
            <a:avLst/>
          </a:prstGeom>
        </p:spPr>
      </p:pic>
      <p:pic>
        <p:nvPicPr>
          <p:cNvPr id="1026" name="Picture 2">
            <a:extLst>
              <a:ext uri="{FF2B5EF4-FFF2-40B4-BE49-F238E27FC236}">
                <a16:creationId xmlns:a16="http://schemas.microsoft.com/office/drawing/2014/main" xmlns="" id="{DE5E3C32-538D-55A4-9CD5-B01503327CF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36007" y="2904565"/>
            <a:ext cx="8572500" cy="36839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1B60FBD-DBF8-72A7-4ABF-EE419141049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Picture 6">
            <a:extLst>
              <a:ext uri="{FF2B5EF4-FFF2-40B4-BE49-F238E27FC236}">
                <a16:creationId xmlns:a16="http://schemas.microsoft.com/office/drawing/2014/main" xmlns="" id="{0E32FEEE-4D19-287C-4A6C-C2D98905CF81}"/>
              </a:ext>
            </a:extLst>
          </p:cNvPr>
          <p:cNvPicPr>
            <a:picLocks noChangeAspect="1"/>
          </p:cNvPicPr>
          <p:nvPr/>
        </p:nvPicPr>
        <p:blipFill>
          <a:blip r:embed="rId2"/>
          <a:stretch>
            <a:fillRect/>
          </a:stretch>
        </p:blipFill>
        <p:spPr>
          <a:xfrm>
            <a:off x="1510529" y="731520"/>
            <a:ext cx="8364117" cy="914528"/>
          </a:xfrm>
          <a:prstGeom prst="rect">
            <a:avLst/>
          </a:prstGeom>
        </p:spPr>
      </p:pic>
      <p:pic>
        <p:nvPicPr>
          <p:cNvPr id="1026" name="Picture 2">
            <a:extLst>
              <a:ext uri="{FF2B5EF4-FFF2-40B4-BE49-F238E27FC236}">
                <a16:creationId xmlns:a16="http://schemas.microsoft.com/office/drawing/2014/main" xmlns="" id="{2B779931-A97B-1688-46CB-DD99A3103C5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0715" y="1842247"/>
            <a:ext cx="9863743" cy="4592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61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1B60FBD-DBF8-72A7-4ABF-EE419141049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a16="http://schemas.microsoft.com/office/drawing/2014/main" xmlns="" id="{F9BAF927-9480-9356-62C2-B4130C09DF6B}"/>
              </a:ext>
            </a:extLst>
          </p:cNvPr>
          <p:cNvPicPr>
            <a:picLocks noChangeAspect="1"/>
          </p:cNvPicPr>
          <p:nvPr/>
        </p:nvPicPr>
        <p:blipFill>
          <a:blip r:embed="rId2"/>
          <a:stretch>
            <a:fillRect/>
          </a:stretch>
        </p:blipFill>
        <p:spPr>
          <a:xfrm>
            <a:off x="1788459" y="1613647"/>
            <a:ext cx="9254169" cy="3329424"/>
          </a:xfrm>
          <a:prstGeom prst="rect">
            <a:avLst/>
          </a:prstGeom>
        </p:spPr>
      </p:pic>
    </p:spTree>
    <p:extLst>
      <p:ext uri="{BB962C8B-B14F-4D97-AF65-F5344CB8AC3E}">
        <p14:creationId xmlns:p14="http://schemas.microsoft.com/office/powerpoint/2010/main" xmlns="" val="227504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a16="http://schemas.microsoft.com/office/drawing/2014/main" xmlns="" id="{6A9C009A-1B89-0604-874F-EB294AB3C426}"/>
              </a:ext>
            </a:extLst>
          </p:cNvPr>
          <p:cNvPicPr>
            <a:picLocks noChangeAspect="1"/>
          </p:cNvPicPr>
          <p:nvPr/>
        </p:nvPicPr>
        <p:blipFill>
          <a:blip r:embed="rId2"/>
          <a:stretch>
            <a:fillRect/>
          </a:stretch>
        </p:blipFill>
        <p:spPr>
          <a:xfrm>
            <a:off x="3039035" y="1183341"/>
            <a:ext cx="6559156" cy="3429000"/>
          </a:xfrm>
          <a:prstGeom prst="rect">
            <a:avLst/>
          </a:prstGeom>
        </p:spPr>
      </p:pic>
      <p:pic>
        <p:nvPicPr>
          <p:cNvPr id="5" name="Picture 4">
            <a:extLst>
              <a:ext uri="{FF2B5EF4-FFF2-40B4-BE49-F238E27FC236}">
                <a16:creationId xmlns:a16="http://schemas.microsoft.com/office/drawing/2014/main" xmlns="" id="{A10D87C6-80A5-AA0B-81E5-3124DBDA841A}"/>
              </a:ext>
            </a:extLst>
          </p:cNvPr>
          <p:cNvPicPr>
            <a:picLocks noChangeAspect="1"/>
          </p:cNvPicPr>
          <p:nvPr/>
        </p:nvPicPr>
        <p:blipFill>
          <a:blip r:embed="rId3"/>
          <a:stretch>
            <a:fillRect/>
          </a:stretch>
        </p:blipFill>
        <p:spPr>
          <a:xfrm>
            <a:off x="2342011" y="4905448"/>
            <a:ext cx="8287907" cy="1057423"/>
          </a:xfrm>
          <a:prstGeom prst="rect">
            <a:avLst/>
          </a:prstGeom>
        </p:spPr>
      </p:pic>
    </p:spTree>
    <p:extLst>
      <p:ext uri="{BB962C8B-B14F-4D97-AF65-F5344CB8AC3E}">
        <p14:creationId xmlns:p14="http://schemas.microsoft.com/office/powerpoint/2010/main" xmlns=""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graphicFrame>
        <p:nvGraphicFramePr>
          <p:cNvPr id="3" name="Table 4">
            <a:extLst>
              <a:ext uri="{FF2B5EF4-FFF2-40B4-BE49-F238E27FC236}">
                <a16:creationId xmlns:a16="http://schemas.microsoft.com/office/drawing/2014/main" xmlns="" id="{55BA4F1D-1830-C965-3B1F-75159BA55576}"/>
              </a:ext>
            </a:extLst>
          </p:cNvPr>
          <p:cNvGraphicFramePr>
            <a:graphicFrameLocks/>
          </p:cNvGraphicFramePr>
          <p:nvPr>
            <p:extLst>
              <p:ext uri="{D42A27DB-BD31-4B8C-83A1-F6EECF244321}">
                <p14:modId xmlns:p14="http://schemas.microsoft.com/office/powerpoint/2010/main" xmlns=""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pic>
        <p:nvPicPr>
          <p:cNvPr id="7" name="Picture 6">
            <a:extLst>
              <a:ext uri="{FF2B5EF4-FFF2-40B4-BE49-F238E27FC236}">
                <a16:creationId xmlns:a16="http://schemas.microsoft.com/office/drawing/2014/main" xmlns="" id="{A5DB1D12-EDAD-C5EB-E4F1-9A8752B9A359}"/>
              </a:ext>
            </a:extLst>
          </p:cNvPr>
          <p:cNvPicPr>
            <a:picLocks noChangeAspect="1"/>
          </p:cNvPicPr>
          <p:nvPr/>
        </p:nvPicPr>
        <p:blipFill>
          <a:blip r:embed="rId2"/>
          <a:stretch>
            <a:fillRect/>
          </a:stretch>
        </p:blipFill>
        <p:spPr>
          <a:xfrm>
            <a:off x="2178424" y="3429000"/>
            <a:ext cx="6992470" cy="2030506"/>
          </a:xfrm>
          <a:prstGeom prst="rect">
            <a:avLst/>
          </a:prstGeom>
        </p:spPr>
      </p:pic>
    </p:spTree>
    <p:extLst>
      <p:ext uri="{BB962C8B-B14F-4D97-AF65-F5344CB8AC3E}">
        <p14:creationId xmlns:p14="http://schemas.microsoft.com/office/powerpoint/2010/main" xmlns=""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12" name="TextBox 11">
            <a:extLst>
              <a:ext uri="{FF2B5EF4-FFF2-40B4-BE49-F238E27FC236}">
                <a16:creationId xmlns:a16="http://schemas.microsoft.com/office/drawing/2014/main" xmlns=""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sp>
        <p:nvSpPr>
          <p:cNvPr id="14" name="TextBox 13">
            <a:extLst>
              <a:ext uri="{FF2B5EF4-FFF2-40B4-BE49-F238E27FC236}">
                <a16:creationId xmlns:a16="http://schemas.microsoft.com/office/drawing/2014/main" xmlns=""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solidFill>
                  <a:srgbClr val="FFFF00"/>
                </a:solidFill>
              </a:rPr>
              <a:t>Comparing shape of old and new </a:t>
            </a:r>
            <a:r>
              <a:rPr lang="en-IN" dirty="0" err="1">
                <a:solidFill>
                  <a:srgbClr val="FFFF00"/>
                </a:solidFill>
              </a:rPr>
              <a:t>DataFrame</a:t>
            </a:r>
            <a:r>
              <a:rPr lang="en-IN" dirty="0">
                <a:solidFill>
                  <a:srgbClr val="FFFF00"/>
                </a:solidFill>
              </a:rPr>
              <a:t> after outliers removal</a:t>
            </a:r>
          </a:p>
        </p:txBody>
      </p:sp>
      <p:pic>
        <p:nvPicPr>
          <p:cNvPr id="3" name="Picture 2">
            <a:extLst>
              <a:ext uri="{FF2B5EF4-FFF2-40B4-BE49-F238E27FC236}">
                <a16:creationId xmlns:a16="http://schemas.microsoft.com/office/drawing/2014/main" xmlns=""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a16="http://schemas.microsoft.com/office/drawing/2014/main" xmlns=""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a16="http://schemas.microsoft.com/office/drawing/2014/main" xmlns="" id="{F61B7B1B-EA87-C50F-9DD2-DC74893F9609}"/>
              </a:ext>
            </a:extLst>
          </p:cNvPr>
          <p:cNvPicPr>
            <a:picLocks noChangeAspect="1"/>
          </p:cNvPicPr>
          <p:nvPr/>
        </p:nvPicPr>
        <p:blipFill>
          <a:blip r:embed="rId4"/>
          <a:stretch>
            <a:fillRect/>
          </a:stretch>
        </p:blipFill>
        <p:spPr>
          <a:xfrm>
            <a:off x="2730030" y="5254299"/>
            <a:ext cx="4744112" cy="1409897"/>
          </a:xfrm>
          <a:prstGeom prst="rect">
            <a:avLst/>
          </a:prstGeom>
        </p:spPr>
      </p:pic>
    </p:spTree>
    <p:extLst>
      <p:ext uri="{BB962C8B-B14F-4D97-AF65-F5344CB8AC3E}">
        <p14:creationId xmlns:p14="http://schemas.microsoft.com/office/powerpoint/2010/main" xmlns="" val="33428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2" name="TextBox 1">
            <a:extLst>
              <a:ext uri="{FF2B5EF4-FFF2-40B4-BE49-F238E27FC236}">
                <a16:creationId xmlns:a16="http://schemas.microsoft.com/office/drawing/2014/main" xmlns="" id="{EC641F2B-FD4A-1E7F-C23D-71AAC4A587B9}"/>
              </a:ext>
            </a:extLst>
          </p:cNvPr>
          <p:cNvSpPr txBox="1"/>
          <p:nvPr/>
        </p:nvSpPr>
        <p:spPr>
          <a:xfrm>
            <a:off x="1008531" y="850281"/>
            <a:ext cx="8969188" cy="461665"/>
          </a:xfrm>
          <a:prstGeom prst="rect">
            <a:avLst/>
          </a:prstGeom>
          <a:noFill/>
        </p:spPr>
        <p:txBody>
          <a:bodyPr wrap="square" rtlCol="0">
            <a:spAutoFit/>
          </a:bodyPr>
          <a:lstStyle/>
          <a:p>
            <a:r>
              <a:rPr lang="en-IN" sz="2400" b="1" u="sng" dirty="0">
                <a:solidFill>
                  <a:srgbClr val="FFFF00"/>
                </a:solidFill>
              </a:rPr>
              <a:t>Comparing Data Loss Using both Method after Outlier Removal </a:t>
            </a:r>
          </a:p>
        </p:txBody>
      </p:sp>
      <p:pic>
        <p:nvPicPr>
          <p:cNvPr id="5" name="Picture 4">
            <a:extLst>
              <a:ext uri="{FF2B5EF4-FFF2-40B4-BE49-F238E27FC236}">
                <a16:creationId xmlns:a16="http://schemas.microsoft.com/office/drawing/2014/main" xmlns="" id="{74842925-2DB3-2D08-62C2-C365F447D68D}"/>
              </a:ext>
            </a:extLst>
          </p:cNvPr>
          <p:cNvPicPr>
            <a:picLocks noChangeAspect="1"/>
          </p:cNvPicPr>
          <p:nvPr/>
        </p:nvPicPr>
        <p:blipFill>
          <a:blip r:embed="rId2"/>
          <a:stretch>
            <a:fillRect/>
          </a:stretch>
        </p:blipFill>
        <p:spPr>
          <a:xfrm>
            <a:off x="1150212" y="2022697"/>
            <a:ext cx="3552473" cy="1521719"/>
          </a:xfrm>
          <a:prstGeom prst="rect">
            <a:avLst/>
          </a:prstGeom>
        </p:spPr>
      </p:pic>
      <p:pic>
        <p:nvPicPr>
          <p:cNvPr id="10" name="Picture 9">
            <a:extLst>
              <a:ext uri="{FF2B5EF4-FFF2-40B4-BE49-F238E27FC236}">
                <a16:creationId xmlns:a16="http://schemas.microsoft.com/office/drawing/2014/main" xmlns="" id="{374AE884-2541-DEDA-4CC4-9B732C8C4654}"/>
              </a:ext>
            </a:extLst>
          </p:cNvPr>
          <p:cNvPicPr>
            <a:picLocks noChangeAspect="1"/>
          </p:cNvPicPr>
          <p:nvPr/>
        </p:nvPicPr>
        <p:blipFill>
          <a:blip r:embed="rId3"/>
          <a:stretch>
            <a:fillRect/>
          </a:stretch>
        </p:blipFill>
        <p:spPr>
          <a:xfrm>
            <a:off x="6293224" y="2022697"/>
            <a:ext cx="3345048" cy="1521719"/>
          </a:xfrm>
          <a:prstGeom prst="rect">
            <a:avLst/>
          </a:prstGeom>
        </p:spPr>
      </p:pic>
      <p:pic>
        <p:nvPicPr>
          <p:cNvPr id="12" name="Picture 11">
            <a:extLst>
              <a:ext uri="{FF2B5EF4-FFF2-40B4-BE49-F238E27FC236}">
                <a16:creationId xmlns:a16="http://schemas.microsoft.com/office/drawing/2014/main" xmlns="" id="{4752546C-16E8-4838-8B2A-677F6A384DC4}"/>
              </a:ext>
            </a:extLst>
          </p:cNvPr>
          <p:cNvPicPr>
            <a:picLocks noChangeAspect="1"/>
          </p:cNvPicPr>
          <p:nvPr/>
        </p:nvPicPr>
        <p:blipFill>
          <a:blip r:embed="rId4"/>
          <a:stretch>
            <a:fillRect/>
          </a:stretch>
        </p:blipFill>
        <p:spPr>
          <a:xfrm>
            <a:off x="1963271" y="4255167"/>
            <a:ext cx="7675001" cy="461665"/>
          </a:xfrm>
          <a:prstGeom prst="rect">
            <a:avLst/>
          </a:prstGeom>
        </p:spPr>
      </p:pic>
    </p:spTree>
    <p:extLst>
      <p:ext uri="{BB962C8B-B14F-4D97-AF65-F5344CB8AC3E}">
        <p14:creationId xmlns:p14="http://schemas.microsoft.com/office/powerpoint/2010/main" xmlns="" val="34626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7" name="Picture 6">
            <a:extLst>
              <a:ext uri="{FF2B5EF4-FFF2-40B4-BE49-F238E27FC236}">
                <a16:creationId xmlns:a16="http://schemas.microsoft.com/office/drawing/2014/main" xmlns="" id="{A7264053-6EFA-F3DA-43DA-1F77C48A9CCB}"/>
              </a:ext>
            </a:extLst>
          </p:cNvPr>
          <p:cNvPicPr>
            <a:picLocks noChangeAspect="1"/>
          </p:cNvPicPr>
          <p:nvPr/>
        </p:nvPicPr>
        <p:blipFill>
          <a:blip r:embed="rId2"/>
          <a:stretch>
            <a:fillRect/>
          </a:stretch>
        </p:blipFill>
        <p:spPr>
          <a:xfrm>
            <a:off x="1004168" y="1423315"/>
            <a:ext cx="2623369" cy="2261178"/>
          </a:xfrm>
          <a:prstGeom prst="rect">
            <a:avLst/>
          </a:prstGeom>
        </p:spPr>
      </p:pic>
      <p:pic>
        <p:nvPicPr>
          <p:cNvPr id="10" name="Picture 9">
            <a:extLst>
              <a:ext uri="{FF2B5EF4-FFF2-40B4-BE49-F238E27FC236}">
                <a16:creationId xmlns:a16="http://schemas.microsoft.com/office/drawing/2014/main" xmlns=""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a16="http://schemas.microsoft.com/office/drawing/2014/main" xmlns=""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spTree>
    <p:extLst>
      <p:ext uri="{BB962C8B-B14F-4D97-AF65-F5344CB8AC3E}">
        <p14:creationId xmlns:p14="http://schemas.microsoft.com/office/powerpoint/2010/main" xmlns="" val="246375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9362B41-6281-48FA-A68E-78AAD009D30C}"/>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2" name="Picture 2">
            <a:extLst>
              <a:ext uri="{FF2B5EF4-FFF2-40B4-BE49-F238E27FC236}">
                <a16:creationId xmlns:a16="http://schemas.microsoft.com/office/drawing/2014/main" xmlns="" id="{BF26BD09-8EFB-16FB-9794-5FC5B28F0F2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8325" y="685368"/>
            <a:ext cx="8515350" cy="5514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6268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xmlns=""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a16="http://schemas.microsoft.com/office/drawing/2014/main" xmlns=""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spTree>
    <p:extLst>
      <p:ext uri="{BB962C8B-B14F-4D97-AF65-F5344CB8AC3E}">
        <p14:creationId xmlns:p14="http://schemas.microsoft.com/office/powerpoint/2010/main" xmlns="" val="17677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a16="http://schemas.microsoft.com/office/drawing/2014/main" xmlns=""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a16="http://schemas.microsoft.com/office/drawing/2014/main" xmlns=""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spTree>
    <p:extLst>
      <p:ext uri="{BB962C8B-B14F-4D97-AF65-F5344CB8AC3E}">
        <p14:creationId xmlns:p14="http://schemas.microsoft.com/office/powerpoint/2010/main" xmlns="" val="9173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5" name="Picture 4">
            <a:extLst>
              <a:ext uri="{FF2B5EF4-FFF2-40B4-BE49-F238E27FC236}">
                <a16:creationId xmlns:a16="http://schemas.microsoft.com/office/drawing/2014/main" xmlns=""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a16="http://schemas.microsoft.com/office/drawing/2014/main" xmlns=""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a16="http://schemas.microsoft.com/office/drawing/2014/main" xmlns=""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a16="http://schemas.microsoft.com/office/drawing/2014/main" xmlns=""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a16="http://schemas.microsoft.com/office/drawing/2014/main" xmlns=""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spTree>
    <p:extLst>
      <p:ext uri="{BB962C8B-B14F-4D97-AF65-F5344CB8AC3E}">
        <p14:creationId xmlns:p14="http://schemas.microsoft.com/office/powerpoint/2010/main" xmlns="" val="387523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6" name="Picture 5">
            <a:extLst>
              <a:ext uri="{FF2B5EF4-FFF2-40B4-BE49-F238E27FC236}">
                <a16:creationId xmlns:a16="http://schemas.microsoft.com/office/drawing/2014/main" xmlns=""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spTree>
    <p:extLst>
      <p:ext uri="{BB962C8B-B14F-4D97-AF65-F5344CB8AC3E}">
        <p14:creationId xmlns:p14="http://schemas.microsoft.com/office/powerpoint/2010/main" xmlns="" val="39304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a16="http://schemas.microsoft.com/office/drawing/2014/main" xmlns=""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a16="http://schemas.microsoft.com/office/drawing/2014/main" xmlns=""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spTree>
    <p:extLst>
      <p:ext uri="{BB962C8B-B14F-4D97-AF65-F5344CB8AC3E}">
        <p14:creationId xmlns:p14="http://schemas.microsoft.com/office/powerpoint/2010/main" xmlns="" val="339351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xmlns=""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p14="http://schemas.microsoft.com/office/powerpoint/2010/main" xmlns="" val="305419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B9482A7-1662-C1D3-6D75-9930EDBF903E}"/>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a16="http://schemas.microsoft.com/office/drawing/2014/main" xmlns=""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a16="http://schemas.microsoft.com/office/drawing/2014/main" xmlns=""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p14="http://schemas.microsoft.com/office/powerpoint/2010/main" xmlns="" val="5259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758952" y="637309"/>
            <a:ext cx="10671048"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sz="half" idx="1"/>
          </p:nvPr>
        </p:nvSpPr>
        <p:spPr>
          <a:xfrm>
            <a:off x="539496" y="1405405"/>
            <a:ext cx="11119104" cy="4736054"/>
          </a:xfrm>
        </p:spPr>
        <p:txBody>
          <a:bodyPr/>
          <a:lstStyle/>
          <a:p>
            <a:pPr algn="l">
              <a:buFont typeface="Arial" panose="020B0604020202020204" pitchFamily="34" charset="0"/>
              <a:buChar char="•"/>
            </a:pPr>
            <a:r>
              <a:rPr lang="en-US" b="0" i="0" dirty="0">
                <a:solidFill>
                  <a:srgbClr val="000000"/>
                </a:solidFill>
                <a:effectLst/>
                <a:latin typeface="Arial" pitchFamily="34" charset="0"/>
                <a:cs typeface="Arial"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US" b="0" i="0" dirty="0" smtClean="0">
                <a:solidFill>
                  <a:srgbClr val="000000"/>
                </a:solidFill>
                <a:effectLst/>
                <a:latin typeface="Arial" pitchFamily="34" charset="0"/>
                <a:cs typeface="Arial" pitchFamily="34" charset="0"/>
              </a:rPr>
              <a:t>:</a:t>
            </a:r>
          </a:p>
          <a:p>
            <a:pPr algn="l">
              <a:buFont typeface="Arial" panose="020B0604020202020204" pitchFamily="34" charset="0"/>
              <a:buChar char="•"/>
            </a:pPr>
            <a:endParaRPr lang="en-US" b="0" i="0" dirty="0">
              <a:solidFill>
                <a:srgbClr val="000000"/>
              </a:solidFill>
              <a:effectLst/>
              <a:latin typeface="Arial" pitchFamily="34" charset="0"/>
              <a:cs typeface="Arial" pitchFamily="34" charset="0"/>
            </a:endParaRP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Data Collection Phase</a:t>
            </a:r>
            <a:r>
              <a:rPr lang="en-US" b="0" i="0" dirty="0">
                <a:solidFill>
                  <a:srgbClr val="000000"/>
                </a:solidFill>
                <a:effectLst/>
                <a:latin typeface="Arial" pitchFamily="34" charset="0"/>
                <a:cs typeface="Arial" pitchFamily="34" charset="0"/>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Arial" pitchFamily="34" charset="0"/>
                <a:cs typeface="Arial" pitchFamily="34" charset="0"/>
              </a:rPr>
              <a:t>Olx</a:t>
            </a:r>
            <a:r>
              <a:rPr lang="en-US" b="0" i="0" dirty="0">
                <a:solidFill>
                  <a:srgbClr val="000000"/>
                </a:solidFill>
                <a:effectLst/>
                <a:latin typeface="Arial" pitchFamily="34" charset="0"/>
                <a:cs typeface="Arial" pitchFamily="34" charset="0"/>
              </a:rPr>
              <a:t>, </a:t>
            </a:r>
            <a:r>
              <a:rPr lang="en-US" b="0" i="0" dirty="0" err="1">
                <a:solidFill>
                  <a:srgbClr val="000000"/>
                </a:solidFill>
                <a:effectLst/>
                <a:latin typeface="Arial" pitchFamily="34" charset="0"/>
                <a:cs typeface="Arial" pitchFamily="34" charset="0"/>
              </a:rPr>
              <a:t>cardekho</a:t>
            </a:r>
            <a:r>
              <a:rPr lang="en-US" b="0" i="0" dirty="0">
                <a:solidFill>
                  <a:srgbClr val="000000"/>
                </a:solidFill>
                <a:effectLst/>
                <a:latin typeface="Arial" pitchFamily="34" charset="0"/>
                <a:cs typeface="Arial" pitchFamily="34"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Model Building Phase</a:t>
            </a:r>
            <a:r>
              <a:rPr lang="en-US" b="0" i="0" dirty="0">
                <a:solidFill>
                  <a:srgbClr val="000000"/>
                </a:solidFill>
                <a:effectLst/>
                <a:latin typeface="Arial" pitchFamily="34" charset="0"/>
                <a:cs typeface="Arial" pitchFamily="34"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3" name="Picture 2">
            <a:extLst>
              <a:ext uri="{FF2B5EF4-FFF2-40B4-BE49-F238E27FC236}">
                <a16:creationId xmlns:a16="http://schemas.microsoft.com/office/drawing/2014/main" xmlns=""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a16="http://schemas.microsoft.com/office/drawing/2014/main" xmlns=""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spTree>
    <p:extLst>
      <p:ext uri="{BB962C8B-B14F-4D97-AF65-F5344CB8AC3E}">
        <p14:creationId xmlns:p14="http://schemas.microsoft.com/office/powerpoint/2010/main" xmlns="" val="327803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a16="http://schemas.microsoft.com/office/drawing/2014/main" xmlns=""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spTree>
    <p:extLst>
      <p:ext uri="{BB962C8B-B14F-4D97-AF65-F5344CB8AC3E}">
        <p14:creationId xmlns:p14="http://schemas.microsoft.com/office/powerpoint/2010/main" xmlns="" val="23506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a16="http://schemas.microsoft.com/office/drawing/2014/main" xmlns=""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a16="http://schemas.microsoft.com/office/drawing/2014/main" xmlns=""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5" name="Picture 4">
            <a:extLst>
              <a:ext uri="{FF2B5EF4-FFF2-40B4-BE49-F238E27FC236}">
                <a16:creationId xmlns:a16="http://schemas.microsoft.com/office/drawing/2014/main" xmlns=""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5" name="Picture 4">
            <a:extLst>
              <a:ext uri="{FF2B5EF4-FFF2-40B4-BE49-F238E27FC236}">
                <a16:creationId xmlns:a16="http://schemas.microsoft.com/office/drawing/2014/main" xmlns=""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spTree>
    <p:extLst>
      <p:ext uri="{BB962C8B-B14F-4D97-AF65-F5344CB8AC3E}">
        <p14:creationId xmlns:p14="http://schemas.microsoft.com/office/powerpoint/2010/main" xmlns="" val="377349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a16="http://schemas.microsoft.com/office/drawing/2014/main" xmlns=""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spTree>
    <p:extLst>
      <p:ext uri="{BB962C8B-B14F-4D97-AF65-F5344CB8AC3E}">
        <p14:creationId xmlns:p14="http://schemas.microsoft.com/office/powerpoint/2010/main" xmlns="" val="11250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a16="http://schemas.microsoft.com/office/drawing/2014/main" xmlns=""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a16="http://schemas.microsoft.com/office/drawing/2014/main" xmlns=""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spTree>
    <p:extLst>
      <p:ext uri="{BB962C8B-B14F-4D97-AF65-F5344CB8AC3E}">
        <p14:creationId xmlns:p14="http://schemas.microsoft.com/office/powerpoint/2010/main" xmlns="" val="180369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a16="http://schemas.microsoft.com/office/drawing/2014/main" xmlns=""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a16="http://schemas.microsoft.com/office/drawing/2014/main" xmlns=""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spTree>
    <p:extLst>
      <p:ext uri="{BB962C8B-B14F-4D97-AF65-F5344CB8AC3E}">
        <p14:creationId xmlns:p14="http://schemas.microsoft.com/office/powerpoint/2010/main" xmlns=""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2">
            <a:extLst>
              <a:ext uri="{FF2B5EF4-FFF2-40B4-BE49-F238E27FC236}">
                <a16:creationId xmlns:a16="http://schemas.microsoft.com/office/drawing/2014/main" xmlns="" id="{6013F425-3F79-BD15-9E10-7B18C8A2831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51529" y="552450"/>
            <a:ext cx="6844834" cy="5753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0" y="808437"/>
            <a:ext cx="6400800" cy="768096"/>
          </a:xfrm>
        </p:spPr>
        <p:txBody>
          <a:bodyPr>
            <a:normAutofit/>
          </a:bodyPr>
          <a:lstStyle/>
          <a:p>
            <a:r>
              <a:rPr lang="en-US" b="1" i="0" dirty="0">
                <a:solidFill>
                  <a:schemeClr val="tx1"/>
                </a:solidFill>
                <a:effectLst/>
                <a:latin typeface="Helvetica Neue"/>
              </a:rPr>
              <a:t>Business Goal:</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2632364" y="2166424"/>
            <a:ext cx="5514536" cy="4530211"/>
          </a:xfrm>
        </p:spPr>
        <p:txBody>
          <a:bodyPr>
            <a:normAutofit/>
          </a:bodyPr>
          <a:lstStyle/>
          <a:p>
            <a:pPr marL="457200"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40</a:t>
            </a:fld>
            <a:endParaRPr lang="en-US" dirty="0"/>
          </a:p>
        </p:txBody>
      </p:sp>
      <p:pic>
        <p:nvPicPr>
          <p:cNvPr id="5" name="Picture 4">
            <a:extLst>
              <a:ext uri="{FF2B5EF4-FFF2-40B4-BE49-F238E27FC236}">
                <a16:creationId xmlns:a16="http://schemas.microsoft.com/office/drawing/2014/main" xmlns=""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a16="http://schemas.microsoft.com/office/drawing/2014/main" xmlns=""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p14="http://schemas.microsoft.com/office/powerpoint/2010/main" xmlns=""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41</a:t>
            </a:fld>
            <a:endParaRPr lang="en-US" dirty="0"/>
          </a:p>
        </p:txBody>
      </p:sp>
      <p:pic>
        <p:nvPicPr>
          <p:cNvPr id="4" name="Picture 3">
            <a:extLst>
              <a:ext uri="{FF2B5EF4-FFF2-40B4-BE49-F238E27FC236}">
                <a16:creationId xmlns:a16="http://schemas.microsoft.com/office/drawing/2014/main" xmlns=""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a16="http://schemas.microsoft.com/office/drawing/2014/main" xmlns="" id="{CCC691AF-03DE-E497-FC64-D7BBD3B5761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9432" y="2018224"/>
            <a:ext cx="9779956" cy="48016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3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779929" y="349624"/>
            <a:ext cx="10622639" cy="6051176"/>
          </a:xfrm>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42</a:t>
            </a:fld>
            <a:endParaRPr lang="en-US" dirty="0"/>
          </a:p>
        </p:txBody>
      </p:sp>
      <p:pic>
        <p:nvPicPr>
          <p:cNvPr id="13315" name="Picture 1">
            <a:extLst>
              <a:ext uri="{FF2B5EF4-FFF2-40B4-BE49-F238E27FC236}">
                <a16:creationId xmlns:a16="http://schemas.microsoft.com/office/drawing/2014/main" xmlns="" id="{8A4C3DD8-9787-55AE-CEF7-30BC47544D4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03887" y="5381345"/>
            <a:ext cx="4905375" cy="1019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a:extLst>
              <a:ext uri="{FF2B5EF4-FFF2-40B4-BE49-F238E27FC236}">
                <a16:creationId xmlns:a16="http://schemas.microsoft.com/office/drawing/2014/main" xmlns=""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a16="http://schemas.microsoft.com/office/drawing/2014/main" xmlns="" id="{60BAAC70-1E2B-41C8-F767-7494BF100E4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50321" y="349624"/>
            <a:ext cx="5558941" cy="42169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232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F7D2E-080D-DBDD-73C4-3C38A2B77908}"/>
              </a:ext>
            </a:extLst>
          </p:cNvPr>
          <p:cNvSpPr>
            <a:spLocks noGrp="1"/>
          </p:cNvSpPr>
          <p:nvPr>
            <p:ph type="title"/>
          </p:nvPr>
        </p:nvSpPr>
        <p:spPr>
          <a:xfrm>
            <a:off x="1336637" y="621254"/>
            <a:ext cx="6766560" cy="753036"/>
          </a:xfrm>
        </p:spPr>
        <p:txBody>
          <a:bodyPr>
            <a:normAutofit fontScale="90000"/>
          </a:bodyPr>
          <a:lstStyle/>
          <a:p>
            <a:r>
              <a:rPr lang="en-US" dirty="0"/>
              <a:t>SUMMARY </a:t>
            </a:r>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idx="1"/>
          </p:nvPr>
        </p:nvSpPr>
        <p:spPr>
          <a:xfrm>
            <a:off x="820271" y="1640542"/>
            <a:ext cx="8525435" cy="4114799"/>
          </a:xfrm>
        </p:spPr>
        <p:txBody>
          <a:bodyPr>
            <a:normAutofit lnSpcReduction="10000"/>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a:t>
            </a:r>
            <a:r>
              <a:rPr lang="en-US" sz="1800" b="0" i="0">
                <a:solidFill>
                  <a:schemeClr val="tx1"/>
                </a:solidFill>
                <a:effectLst/>
                <a:latin typeface="Georgia" panose="02040502050405020303" pitchFamily="18" charset="0"/>
              </a:rPr>
              <a:t>working well </a:t>
            </a:r>
            <a:r>
              <a:rPr lang="en-US" sz="1800" b="0" i="0" dirty="0">
                <a:solidFill>
                  <a:schemeClr val="tx1"/>
                </a:solidFill>
                <a:effectLst/>
                <a:latin typeface="Georgia" panose="02040502050405020303" pitchFamily="18" charset="0"/>
              </a:rPr>
              <a:t>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F7F20BE-640F-EFAB-3A43-2AA146DB42BF}"/>
              </a:ext>
            </a:extLst>
          </p:cNvPr>
          <p:cNvSpPr>
            <a:spLocks noGrp="1"/>
          </p:cNvSpPr>
          <p:nvPr>
            <p:ph type="sldNum" sz="quarter" idx="12"/>
          </p:nvPr>
        </p:nvSpPr>
        <p:spPr/>
        <p:txBody>
          <a:bodyPr/>
          <a:lstStyle/>
          <a:p>
            <a:fld id="{48F63A3B-78C7-47BE-AE5E-E10140E04643}" type="slidenum">
              <a:rPr lang="en-US" smtClean="0"/>
              <a:pPr/>
              <a:t>43</a:t>
            </a:fld>
            <a:endParaRPr lang="en-US" dirty="0"/>
          </a:p>
        </p:txBody>
      </p:sp>
    </p:spTree>
    <p:extLst>
      <p:ext uri="{BB962C8B-B14F-4D97-AF65-F5344CB8AC3E}">
        <p14:creationId xmlns:p14="http://schemas.microsoft.com/office/powerpoint/2010/main" xmlns="" val="9481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4383937" y="3267456"/>
            <a:ext cx="4169664" cy="667512"/>
          </a:xfrm>
        </p:spPr>
        <p:txBody>
          <a:bodyPr>
            <a:normAutofit fontScale="90000"/>
          </a:bodyPr>
          <a:lstStyle/>
          <a:p>
            <a:r>
              <a:rPr lang="en-US" dirty="0"/>
              <a:t>THANK YOU</a:t>
            </a:r>
          </a:p>
        </p:txBody>
      </p:sp>
    </p:spTree>
    <p:extLst>
      <p:ext uri="{BB962C8B-B14F-4D97-AF65-F5344CB8AC3E}">
        <p14:creationId xmlns:p14="http://schemas.microsoft.com/office/powerpoint/2010/main" xmlns=""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0" y="808438"/>
            <a:ext cx="6808695" cy="768096"/>
          </a:xfrm>
        </p:spPr>
        <p:txBody>
          <a:bodyPr/>
          <a:lstStyle/>
          <a:p>
            <a:pPr algn="l"/>
            <a:r>
              <a:rPr lang="en-US" sz="3200" b="1" i="0" dirty="0">
                <a:solidFill>
                  <a:srgbClr val="FFFF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2830336"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6D9EDF52-6569-95B4-33F7-4E78B30C95C1}"/>
              </a:ext>
            </a:extLst>
          </p:cNvPr>
          <p:cNvPicPr>
            <a:picLocks noChangeAspect="1"/>
          </p:cNvPicPr>
          <p:nvPr/>
        </p:nvPicPr>
        <p:blipFill>
          <a:blip r:embed="rId2"/>
          <a:stretch>
            <a:fillRect/>
          </a:stretch>
        </p:blipFill>
        <p:spPr>
          <a:xfrm>
            <a:off x="4686886" y="4716965"/>
            <a:ext cx="3502855" cy="1623544"/>
          </a:xfrm>
          <a:prstGeom prst="rect">
            <a:avLst/>
          </a:prstGeom>
        </p:spPr>
      </p:pic>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
        <p:nvSpPr>
          <p:cNvPr id="6" name="Footer Placeholder 5">
            <a:extLst>
              <a:ext uri="{FF2B5EF4-FFF2-40B4-BE49-F238E27FC236}">
                <a16:creationId xmlns:a16="http://schemas.microsoft.com/office/drawing/2014/main" xmlns=""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1" name="Picture 10">
            <a:extLst>
              <a:ext uri="{FF2B5EF4-FFF2-40B4-BE49-F238E27FC236}">
                <a16:creationId xmlns:a16="http://schemas.microsoft.com/office/drawing/2014/main" xmlns=""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a16="http://schemas.microsoft.com/office/drawing/2014/main" xmlns=""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xmlns=""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a16="http://schemas.microsoft.com/office/drawing/2014/main" xmlns=""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a16="http://schemas.microsoft.com/office/drawing/2014/main" xmlns=""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spTree>
    <p:extLst>
      <p:ext uri="{BB962C8B-B14F-4D97-AF65-F5344CB8AC3E}">
        <p14:creationId xmlns:p14="http://schemas.microsoft.com/office/powerpoint/2010/main" xmlns=""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a16="http://schemas.microsoft.com/office/drawing/2014/main" xmlns=""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a16="http://schemas.microsoft.com/office/drawing/2014/main" xmlns=""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a16="http://schemas.microsoft.com/office/drawing/2014/main" xmlns=""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spTree>
    <p:extLst>
      <p:ext uri="{BB962C8B-B14F-4D97-AF65-F5344CB8AC3E}">
        <p14:creationId xmlns:p14="http://schemas.microsoft.com/office/powerpoint/2010/main" xmlns="" val="382311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Module</Template>
  <TotalTime>1078</TotalTime>
  <Words>809</Words>
  <Application>Microsoft Office PowerPoint</Application>
  <PresentationFormat>Custom</PresentationFormat>
  <Paragraphs>129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Module</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Slide 11</vt:lpstr>
      <vt:lpstr>Slide 12</vt:lpstr>
      <vt:lpstr>Checking Correlation</vt:lpstr>
      <vt:lpstr>Slide 14</vt:lpstr>
      <vt:lpstr>Slide 15</vt:lpstr>
      <vt:lpstr>Slide 16</vt:lpstr>
      <vt:lpstr>Checking Outliers</vt:lpstr>
      <vt:lpstr>Removing Outliers </vt:lpstr>
      <vt:lpstr>Slide 19</vt:lpstr>
      <vt:lpstr>Slide 20</vt:lpstr>
      <vt:lpstr>Checking Skewness</vt:lpstr>
      <vt:lpstr>Slide 22</vt:lpstr>
      <vt:lpstr>Removing skewness</vt:lpstr>
      <vt:lpstr>checking skewness after removal</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 pc</cp:lastModifiedBy>
  <cp:revision>112</cp:revision>
  <dcterms:created xsi:type="dcterms:W3CDTF">2022-08-31T15:26:21Z</dcterms:created>
  <dcterms:modified xsi:type="dcterms:W3CDTF">2022-11-01T09:49:35Z</dcterms:modified>
</cp:coreProperties>
</file>