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Arial Bold" charset="1" panose="020B0802020202020204"/>
      <p:regular r:id="rId26"/>
    </p:embeddedFont>
    <p:embeddedFont>
      <p:font typeface="Calibri (MS)" charset="1" panose="020F0502020204030204"/>
      <p:regular r:id="rId29"/>
    </p:embeddedFont>
    <p:embeddedFont>
      <p:font typeface="Calibri (MS) Bold" charset="1" panose="020F0702030404030204"/>
      <p:regular r:id="rId31"/>
    </p:embeddedFont>
    <p:embeddedFont>
      <p:font typeface="ITC Franklin Gothic LT Semi-Bold" charset="1" panose="020B0704030502020204"/>
      <p:regular r:id="rId39"/>
    </p:embeddedFont>
    <p:embeddedFont>
      <p:font typeface="Libre Franklin Bold" charset="1" panose="00000800000000000000"/>
      <p:regular r:id="rId40"/>
    </p:embeddedFont>
    <p:embeddedFont>
      <p:font typeface="ITC Franklin Gothic LT" charset="1" panose="020B0504030503020204"/>
      <p:regular r:id="rId42"/>
    </p:embeddedFont>
    <p:embeddedFont>
      <p:font typeface="Libre Franklin" charset="1" panose="0000050000000000000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26" Target="fonts/font26.fntdata" Type="http://schemas.openxmlformats.org/officeDocument/2006/relationships/font"/><Relationship Id="rId27" Target="notesSlides/notesSlide2.xml" Type="http://schemas.openxmlformats.org/officeDocument/2006/relationships/notesSlide"/><Relationship Id="rId28" Target="notesSlides/notesSlide3.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notesSlides/notesSlide4.xml" Type="http://schemas.openxmlformats.org/officeDocument/2006/relationships/notesSlide"/><Relationship Id="rId31" Target="fonts/font31.fntdata" Type="http://schemas.openxmlformats.org/officeDocument/2006/relationships/font"/><Relationship Id="rId32" Target="notesSlides/notesSlide5.xml" Type="http://schemas.openxmlformats.org/officeDocument/2006/relationships/notesSlide"/><Relationship Id="rId33" Target="notesSlides/notesSlide6.xml" Type="http://schemas.openxmlformats.org/officeDocument/2006/relationships/notesSlide"/><Relationship Id="rId34" Target="notesSlides/notesSlide7.xml" Type="http://schemas.openxmlformats.org/officeDocument/2006/relationships/notesSlide"/><Relationship Id="rId35" Target="notesSlides/notesSlide8.xml" Type="http://schemas.openxmlformats.org/officeDocument/2006/relationships/notesSlide"/><Relationship Id="rId36" Target="notesSlides/notesSlide9.xml" Type="http://schemas.openxmlformats.org/officeDocument/2006/relationships/notesSlide"/><Relationship Id="rId37" Target="notesSlides/notesSlide10.xml" Type="http://schemas.openxmlformats.org/officeDocument/2006/relationships/notesSlide"/><Relationship Id="rId38" Target="notesSlides/notesSlide11.xml" Type="http://schemas.openxmlformats.org/officeDocument/2006/relationships/note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notesSlides/notesSlide12.xml" Type="http://schemas.openxmlformats.org/officeDocument/2006/relationships/notesSlide"/><Relationship Id="rId42" Target="fonts/font42.fntdata" Type="http://schemas.openxmlformats.org/officeDocument/2006/relationships/font"/><Relationship Id="rId43" Target="notesSlides/notesSlide13.xml" Type="http://schemas.openxmlformats.org/officeDocument/2006/relationships/notesSlide"/><Relationship Id="rId44" Target="fonts/font44.fntdata" Type="http://schemas.openxmlformats.org/officeDocument/2006/relationships/font"/><Relationship Id="rId45" Target="notesSlides/notesSlide14.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8.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9.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10.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669801" y="4628646"/>
            <a:ext cx="16948350" cy="5007150"/>
            <a:chOff x="0" y="0"/>
            <a:chExt cx="22597800" cy="6676200"/>
          </a:xfrm>
        </p:grpSpPr>
        <p:sp>
          <p:nvSpPr>
            <p:cNvPr name="Freeform 11" id="11"/>
            <p:cNvSpPr/>
            <p:nvPr/>
          </p:nvSpPr>
          <p:spPr>
            <a:xfrm flipH="false" flipV="false" rot="0">
              <a:off x="0" y="0"/>
              <a:ext cx="22597745" cy="6676263"/>
            </a:xfrm>
            <a:custGeom>
              <a:avLst/>
              <a:gdLst/>
              <a:ahLst/>
              <a:cxnLst/>
              <a:rect r="r" b="b" t="t" l="l"/>
              <a:pathLst>
                <a:path h="6676263" w="22597745">
                  <a:moveTo>
                    <a:pt x="0" y="0"/>
                  </a:moveTo>
                  <a:lnTo>
                    <a:pt x="22597745" y="0"/>
                  </a:lnTo>
                  <a:lnTo>
                    <a:pt x="22597745" y="6676263"/>
                  </a:lnTo>
                  <a:lnTo>
                    <a:pt x="0" y="6676263"/>
                  </a:lnTo>
                  <a:close/>
                </a:path>
              </a:pathLst>
            </a:custGeom>
            <a:solidFill>
              <a:srgbClr val="465359"/>
            </a:solidFill>
          </p:spPr>
        </p:sp>
      </p:grpSp>
      <p:grpSp>
        <p:nvGrpSpPr>
          <p:cNvPr name="Group 12" id="12"/>
          <p:cNvGrpSpPr/>
          <p:nvPr/>
        </p:nvGrpSpPr>
        <p:grpSpPr>
          <a:xfrm rot="0">
            <a:off x="2772724" y="2428552"/>
            <a:ext cx="13716000" cy="1466550"/>
            <a:chOff x="0" y="0"/>
            <a:chExt cx="18288000" cy="1955400"/>
          </a:xfrm>
        </p:grpSpPr>
        <p:sp>
          <p:nvSpPr>
            <p:cNvPr name="Freeform 13" id="13"/>
            <p:cNvSpPr/>
            <p:nvPr/>
          </p:nvSpPr>
          <p:spPr>
            <a:xfrm flipH="false" flipV="false" rot="0">
              <a:off x="0" y="0"/>
              <a:ext cx="18288000" cy="1955400"/>
            </a:xfrm>
            <a:custGeom>
              <a:avLst/>
              <a:gdLst/>
              <a:ahLst/>
              <a:cxnLst/>
              <a:rect r="r" b="b" t="t" l="l"/>
              <a:pathLst>
                <a:path h="1955400" w="18288000">
                  <a:moveTo>
                    <a:pt x="0" y="0"/>
                  </a:moveTo>
                  <a:lnTo>
                    <a:pt x="18288000" y="0"/>
                  </a:lnTo>
                  <a:lnTo>
                    <a:pt x="18288000" y="1955400"/>
                  </a:lnTo>
                  <a:lnTo>
                    <a:pt x="0" y="1955400"/>
                  </a:lnTo>
                  <a:close/>
                </a:path>
              </a:pathLst>
            </a:custGeom>
            <a:solidFill>
              <a:srgbClr val="000000">
                <a:alpha val="0"/>
              </a:srgbClr>
            </a:solidFill>
          </p:spPr>
        </p:sp>
        <p:sp>
          <p:nvSpPr>
            <p:cNvPr name="TextBox 14" id="14"/>
            <p:cNvSpPr txBox="true"/>
            <p:nvPr/>
          </p:nvSpPr>
          <p:spPr>
            <a:xfrm>
              <a:off x="0" y="-95250"/>
              <a:ext cx="18288000" cy="2050650"/>
            </a:xfrm>
            <a:prstGeom prst="rect">
              <a:avLst/>
            </a:prstGeom>
          </p:spPr>
          <p:txBody>
            <a:bodyPr anchor="b" rtlCol="false" tIns="0" lIns="0" bIns="0" rIns="0"/>
            <a:lstStyle/>
            <a:p>
              <a:pPr algn="l">
                <a:lnSpc>
                  <a:spcPts val="5831"/>
                </a:lnSpc>
              </a:pPr>
              <a:r>
                <a:rPr lang="en-US" b="true" sz="4859">
                  <a:solidFill>
                    <a:srgbClr val="1CADE4"/>
                  </a:solidFill>
                  <a:latin typeface="Arial Bold"/>
                  <a:ea typeface="Arial Bold"/>
                  <a:cs typeface="Arial Bold"/>
                  <a:sym typeface="Arial Bold"/>
                </a:rPr>
                <a:t>Agentic AI for Personalized Course Pathways</a:t>
              </a:r>
            </a:p>
          </p:txBody>
        </p:sp>
      </p:grpSp>
      <p:sp>
        <p:nvSpPr>
          <p:cNvPr name="TextBox 15" id="15"/>
          <p:cNvSpPr txBox="true"/>
          <p:nvPr/>
        </p:nvSpPr>
        <p:spPr>
          <a:xfrm rot="0">
            <a:off x="-403248" y="1501931"/>
            <a:ext cx="18907050" cy="880900"/>
          </a:xfrm>
          <a:prstGeom prst="rect">
            <a:avLst/>
          </a:prstGeom>
        </p:spPr>
        <p:txBody>
          <a:bodyPr anchor="t" rtlCol="false" tIns="0" lIns="0" bIns="0" rIns="0">
            <a:spAutoFit/>
          </a:bodyPr>
          <a:lstStyle/>
          <a:p>
            <a:pPr algn="ctr">
              <a:lnSpc>
                <a:spcPts val="5759"/>
              </a:lnSpc>
            </a:pPr>
            <a:r>
              <a:rPr lang="en-US" b="true" sz="4800">
                <a:solidFill>
                  <a:srgbClr val="1482AB"/>
                </a:solidFill>
                <a:latin typeface="Arial Bold"/>
                <a:ea typeface="Arial Bold"/>
                <a:cs typeface="Arial Bold"/>
                <a:sym typeface="Arial Bold"/>
              </a:rPr>
              <a:t>CAPSTONE PROJECT</a:t>
            </a:r>
          </a:p>
        </p:txBody>
      </p:sp>
      <p:sp>
        <p:nvSpPr>
          <p:cNvPr name="TextBox 16" id="16"/>
          <p:cNvSpPr txBox="true"/>
          <p:nvPr/>
        </p:nvSpPr>
        <p:spPr>
          <a:xfrm rot="0">
            <a:off x="1952700" y="5935771"/>
            <a:ext cx="16335300" cy="2316700"/>
          </a:xfrm>
          <a:prstGeom prst="rect">
            <a:avLst/>
          </a:prstGeom>
        </p:spPr>
        <p:txBody>
          <a:bodyPr anchor="t" rtlCol="false" tIns="0" lIns="0" bIns="0" rIns="0">
            <a:spAutoFit/>
          </a:bodyPr>
          <a:lstStyle/>
          <a:p>
            <a:pPr algn="l">
              <a:lnSpc>
                <a:spcPts val="4320"/>
              </a:lnSpc>
            </a:pPr>
            <a:r>
              <a:rPr lang="en-US" b="true" sz="3600">
                <a:solidFill>
                  <a:srgbClr val="FFFFFF"/>
                </a:solidFill>
                <a:latin typeface="Arial Bold"/>
                <a:ea typeface="Arial Bold"/>
                <a:cs typeface="Arial Bold"/>
                <a:sym typeface="Arial Bold"/>
              </a:rPr>
              <a:t>Presented by.</a:t>
            </a:r>
          </a:p>
          <a:p>
            <a:pPr algn="l">
              <a:lnSpc>
                <a:spcPts val="2520"/>
              </a:lnSpc>
            </a:pPr>
          </a:p>
          <a:p>
            <a:pPr algn="l">
              <a:lnSpc>
                <a:spcPts val="4320"/>
              </a:lnSpc>
            </a:pPr>
            <a:r>
              <a:rPr lang="en-US" b="true" sz="3600">
                <a:solidFill>
                  <a:srgbClr val="FFFFFF"/>
                </a:solidFill>
                <a:latin typeface="Arial Bold"/>
                <a:ea typeface="Arial Bold"/>
                <a:cs typeface="Arial Bold"/>
                <a:sym typeface="Arial Bold"/>
              </a:rPr>
              <a:t>Abhishek T L </a:t>
            </a:r>
          </a:p>
          <a:p>
            <a:pPr algn="l">
              <a:lnSpc>
                <a:spcPts val="4320"/>
              </a:lnSpc>
            </a:pPr>
            <a:r>
              <a:rPr lang="en-US" b="true" sz="3600">
                <a:solidFill>
                  <a:srgbClr val="FFFFFF"/>
                </a:solidFill>
                <a:latin typeface="Arial Bold"/>
                <a:ea typeface="Arial Bold"/>
                <a:cs typeface="Arial Bold"/>
                <a:sym typeface="Arial Bold"/>
              </a:rPr>
              <a:t>Government First Grade College, Shivamoga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7928" y="476265"/>
            <a:ext cx="10786538" cy="9334469"/>
          </a:xfrm>
          <a:custGeom>
            <a:avLst/>
            <a:gdLst/>
            <a:ahLst/>
            <a:cxnLst/>
            <a:rect r="r" b="b" t="t" l="l"/>
            <a:pathLst>
              <a:path h="9334469" w="10786538">
                <a:moveTo>
                  <a:pt x="0" y="0"/>
                </a:moveTo>
                <a:lnTo>
                  <a:pt x="10786539" y="0"/>
                </a:lnTo>
                <a:lnTo>
                  <a:pt x="10786539" y="9334470"/>
                </a:lnTo>
                <a:lnTo>
                  <a:pt x="0" y="9334470"/>
                </a:lnTo>
                <a:lnTo>
                  <a:pt x="0" y="0"/>
                </a:lnTo>
                <a:close/>
              </a:path>
            </a:pathLst>
          </a:custGeom>
          <a:blipFill>
            <a:blip r:embed="rId2"/>
            <a:stretch>
              <a:fillRect l="0" t="-6809" r="-45410" b="-57953"/>
            </a:stretch>
          </a:blipFill>
          <a:ln w="38100" cap="sq">
            <a:solidFill>
              <a:srgbClr val="000000"/>
            </a:solidFill>
            <a:prstDash val="solid"/>
            <a:miter/>
          </a:ln>
        </p:spPr>
      </p:sp>
      <p:sp>
        <p:nvSpPr>
          <p:cNvPr name="Freeform 3" id="3"/>
          <p:cNvSpPr/>
          <p:nvPr/>
        </p:nvSpPr>
        <p:spPr>
          <a:xfrm flipH="false" flipV="false" rot="0">
            <a:off x="12547424" y="312504"/>
            <a:ext cx="4711876" cy="9661993"/>
          </a:xfrm>
          <a:custGeom>
            <a:avLst/>
            <a:gdLst/>
            <a:ahLst/>
            <a:cxnLst/>
            <a:rect r="r" b="b" t="t" l="l"/>
            <a:pathLst>
              <a:path h="9661993" w="4711876">
                <a:moveTo>
                  <a:pt x="0" y="0"/>
                </a:moveTo>
                <a:lnTo>
                  <a:pt x="4711876" y="0"/>
                </a:lnTo>
                <a:lnTo>
                  <a:pt x="4711876" y="9661992"/>
                </a:lnTo>
                <a:lnTo>
                  <a:pt x="0" y="9661992"/>
                </a:lnTo>
                <a:lnTo>
                  <a:pt x="0" y="0"/>
                </a:lnTo>
                <a:close/>
              </a:path>
            </a:pathLst>
          </a:custGeom>
          <a:blipFill>
            <a:blip r:embed="rId3"/>
            <a:stretch>
              <a:fillRect l="0" t="0" r="0" b="0"/>
            </a:stretch>
          </a:blipFill>
          <a:ln w="38100" cap="sq">
            <a:solidFill>
              <a:srgbClr val="000000"/>
            </a:solid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871863" y="1953047"/>
            <a:ext cx="16544250" cy="1101014"/>
            <a:chOff x="0" y="0"/>
            <a:chExt cx="22059000" cy="1468018"/>
          </a:xfrm>
        </p:grpSpPr>
        <p:sp>
          <p:nvSpPr>
            <p:cNvPr name="Freeform 11" id="11"/>
            <p:cNvSpPr/>
            <p:nvPr/>
          </p:nvSpPr>
          <p:spPr>
            <a:xfrm flipH="false" flipV="false" rot="0">
              <a:off x="0" y="0"/>
              <a:ext cx="22059001" cy="1468018"/>
            </a:xfrm>
            <a:custGeom>
              <a:avLst/>
              <a:gdLst/>
              <a:ahLst/>
              <a:cxnLst/>
              <a:rect r="r" b="b" t="t" l="l"/>
              <a:pathLst>
                <a:path h="1468018" w="22059001">
                  <a:moveTo>
                    <a:pt x="0" y="0"/>
                  </a:moveTo>
                  <a:lnTo>
                    <a:pt x="22059001" y="0"/>
                  </a:lnTo>
                  <a:lnTo>
                    <a:pt x="22059001" y="1468018"/>
                  </a:lnTo>
                  <a:lnTo>
                    <a:pt x="0" y="1468018"/>
                  </a:lnTo>
                  <a:close/>
                </a:path>
              </a:pathLst>
            </a:custGeom>
            <a:solidFill>
              <a:srgbClr val="000000">
                <a:alpha val="0"/>
              </a:srgbClr>
            </a:solidFill>
          </p:spPr>
        </p:sp>
        <p:sp>
          <p:nvSpPr>
            <p:cNvPr name="TextBox 12" id="12"/>
            <p:cNvSpPr txBox="true"/>
            <p:nvPr/>
          </p:nvSpPr>
          <p:spPr>
            <a:xfrm>
              <a:off x="0" y="-114300"/>
              <a:ext cx="22059000" cy="1582318"/>
            </a:xfrm>
            <a:prstGeom prst="rect">
              <a:avLst/>
            </a:prstGeom>
          </p:spPr>
          <p:txBody>
            <a:bodyPr anchor="b" rtlCol="false" tIns="0" lIns="0" bIns="0" rIns="0"/>
            <a:lstStyle/>
            <a:p>
              <a:pPr algn="l">
                <a:lnSpc>
                  <a:spcPts val="7128"/>
                </a:lnSpc>
              </a:pPr>
              <a:r>
                <a:rPr lang="en-US" b="true" sz="5940">
                  <a:solidFill>
                    <a:srgbClr val="1CADE4"/>
                  </a:solidFill>
                  <a:latin typeface="Arial Bold"/>
                  <a:ea typeface="Arial Bold"/>
                  <a:cs typeface="Arial Bold"/>
                  <a:sym typeface="Arial Bold"/>
                </a:rPr>
                <a:t>CONCLUSION</a:t>
              </a:r>
            </a:p>
          </p:txBody>
        </p:sp>
      </p:grpSp>
      <p:grpSp>
        <p:nvGrpSpPr>
          <p:cNvPr name="Group 13" id="13"/>
          <p:cNvGrpSpPr/>
          <p:nvPr/>
        </p:nvGrpSpPr>
        <p:grpSpPr>
          <a:xfrm rot="0">
            <a:off x="669801" y="3054060"/>
            <a:ext cx="17776575" cy="6204240"/>
            <a:chOff x="0" y="0"/>
            <a:chExt cx="22571943" cy="7877881"/>
          </a:xfrm>
        </p:grpSpPr>
        <p:sp>
          <p:nvSpPr>
            <p:cNvPr name="Freeform 14" id="14"/>
            <p:cNvSpPr/>
            <p:nvPr/>
          </p:nvSpPr>
          <p:spPr>
            <a:xfrm flipH="false" flipV="false" rot="0">
              <a:off x="0" y="0"/>
              <a:ext cx="22571945" cy="7877881"/>
            </a:xfrm>
            <a:custGeom>
              <a:avLst/>
              <a:gdLst/>
              <a:ahLst/>
              <a:cxnLst/>
              <a:rect r="r" b="b" t="t" l="l"/>
              <a:pathLst>
                <a:path h="7877881" w="22571945">
                  <a:moveTo>
                    <a:pt x="0" y="0"/>
                  </a:moveTo>
                  <a:lnTo>
                    <a:pt x="22571945" y="0"/>
                  </a:lnTo>
                  <a:lnTo>
                    <a:pt x="22571945" y="7877881"/>
                  </a:lnTo>
                  <a:lnTo>
                    <a:pt x="0" y="7877881"/>
                  </a:lnTo>
                  <a:close/>
                </a:path>
              </a:pathLst>
            </a:custGeom>
            <a:solidFill>
              <a:srgbClr val="000000">
                <a:alpha val="0"/>
              </a:srgbClr>
            </a:solidFill>
          </p:spPr>
        </p:sp>
        <p:sp>
          <p:nvSpPr>
            <p:cNvPr name="TextBox 15" id="15"/>
            <p:cNvSpPr txBox="true"/>
            <p:nvPr/>
          </p:nvSpPr>
          <p:spPr>
            <a:xfrm>
              <a:off x="0" y="-123825"/>
              <a:ext cx="22571943" cy="8001706"/>
            </a:xfrm>
            <a:prstGeom prst="rect">
              <a:avLst/>
            </a:prstGeom>
          </p:spPr>
          <p:txBody>
            <a:bodyPr anchor="ctr" rtlCol="false" tIns="0" lIns="0" bIns="0" rIns="0"/>
            <a:lstStyle/>
            <a:p>
              <a:pPr algn="l" marL="687705" indent="-343853" lvl="1">
                <a:lnSpc>
                  <a:spcPts val="5016"/>
                </a:lnSpc>
                <a:buFont typeface="Arial"/>
                <a:buChar char="•"/>
              </a:pPr>
              <a:r>
                <a:rPr lang="en-US" sz="3800">
                  <a:solidFill>
                    <a:srgbClr val="000000"/>
                  </a:solidFill>
                  <a:latin typeface="Calibri (MS)"/>
                  <a:ea typeface="Calibri (MS)"/>
                  <a:cs typeface="Calibri (MS)"/>
                  <a:sym typeface="Calibri (MS)"/>
                </a:rPr>
                <a:t>LearnMate successfully provides a personalized and encouraging entry point for learners into complex technical fields. By combining a conversational interface with a structured assessment and roadmap generation process, it effectively solves the problem of information overload and lack of direction. The use of robust and scalable technologies like IBM watsonx and IBM Granite models ensures that the system is both reliable and powerful, capable of delivering high-quality, relevant learning paths on demand.</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715050" y="2350851"/>
            <a:ext cx="16544250" cy="7010100"/>
            <a:chOff x="0" y="0"/>
            <a:chExt cx="22059000" cy="9346800"/>
          </a:xfrm>
        </p:grpSpPr>
        <p:sp>
          <p:nvSpPr>
            <p:cNvPr name="Freeform 11" id="11"/>
            <p:cNvSpPr/>
            <p:nvPr/>
          </p:nvSpPr>
          <p:spPr>
            <a:xfrm flipH="false" flipV="false" rot="0">
              <a:off x="0" y="0"/>
              <a:ext cx="22059001" cy="9346800"/>
            </a:xfrm>
            <a:custGeom>
              <a:avLst/>
              <a:gdLst/>
              <a:ahLst/>
              <a:cxnLst/>
              <a:rect r="r" b="b" t="t" l="l"/>
              <a:pathLst>
                <a:path h="9346800" w="22059001">
                  <a:moveTo>
                    <a:pt x="0" y="0"/>
                  </a:moveTo>
                  <a:lnTo>
                    <a:pt x="22059001" y="0"/>
                  </a:lnTo>
                  <a:lnTo>
                    <a:pt x="22059001" y="9346800"/>
                  </a:lnTo>
                  <a:lnTo>
                    <a:pt x="0" y="9346800"/>
                  </a:lnTo>
                  <a:close/>
                </a:path>
              </a:pathLst>
            </a:custGeom>
            <a:solidFill>
              <a:srgbClr val="000000">
                <a:alpha val="0"/>
              </a:srgbClr>
            </a:solidFill>
          </p:spPr>
        </p:sp>
        <p:sp>
          <p:nvSpPr>
            <p:cNvPr name="TextBox 12" id="12"/>
            <p:cNvSpPr txBox="true"/>
            <p:nvPr/>
          </p:nvSpPr>
          <p:spPr>
            <a:xfrm>
              <a:off x="0" y="-114300"/>
              <a:ext cx="22059000" cy="9461100"/>
            </a:xfrm>
            <a:prstGeom prst="rect">
              <a:avLst/>
            </a:prstGeom>
          </p:spPr>
          <p:txBody>
            <a:bodyPr anchor="ctr" rtlCol="false" tIns="0" lIns="0" bIns="0" rIns="0"/>
            <a:lstStyle/>
            <a:p>
              <a:pPr algn="l">
                <a:lnSpc>
                  <a:spcPts val="4883"/>
                </a:lnSpc>
              </a:pPr>
              <a:r>
                <a:rPr lang="en-US" sz="3699">
                  <a:solidFill>
                    <a:srgbClr val="000000"/>
                  </a:solidFill>
                  <a:latin typeface="Calibri (MS)"/>
                  <a:ea typeface="Calibri (MS)"/>
                  <a:cs typeface="Calibri (MS)"/>
                  <a:sym typeface="Calibri (MS)"/>
                </a:rPr>
                <a:t>To further enhance the LearnMate system, the following improvements could be explored:</a:t>
              </a:r>
            </a:p>
            <a:p>
              <a:pPr algn="l">
                <a:lnSpc>
                  <a:spcPts val="4883"/>
                </a:lnSpc>
              </a:pPr>
              <a:r>
                <a:rPr lang="en-US" sz="3699">
                  <a:solidFill>
                    <a:srgbClr val="000000"/>
                  </a:solidFill>
                  <a:latin typeface="Calibri (MS)"/>
                  <a:ea typeface="Calibri (MS)"/>
                  <a:cs typeface="Calibri (MS)"/>
                  <a:sym typeface="Calibri (MS)"/>
                </a:rPr>
                <a:t>1.</a:t>
              </a:r>
              <a:r>
                <a:rPr lang="en-US" sz="3699">
                  <a:solidFill>
                    <a:srgbClr val="000000"/>
                  </a:solidFill>
                  <a:latin typeface="Calibri (MS)"/>
                  <a:ea typeface="Calibri (MS)"/>
                  <a:cs typeface="Calibri (MS)"/>
                  <a:sym typeface="Calibri (MS)"/>
                </a:rPr>
                <a:t>Expanded Career Paths: Adding more specialized domains such as DevOps, Game Development, and Data Engineering.</a:t>
              </a:r>
            </a:p>
            <a:p>
              <a:pPr algn="l">
                <a:lnSpc>
                  <a:spcPts val="4883"/>
                </a:lnSpc>
              </a:pPr>
              <a:r>
                <a:rPr lang="en-US" sz="3699">
                  <a:solidFill>
                    <a:srgbClr val="000000"/>
                  </a:solidFill>
                  <a:latin typeface="Calibri (MS)"/>
                  <a:ea typeface="Calibri (MS)"/>
                  <a:cs typeface="Calibri (MS)"/>
                  <a:sym typeface="Calibri (MS)"/>
                </a:rPr>
                <a:t>2.P</a:t>
              </a:r>
              <a:r>
                <a:rPr lang="en-US" sz="3699">
                  <a:solidFill>
                    <a:srgbClr val="000000"/>
                  </a:solidFill>
                  <a:latin typeface="Calibri (MS)"/>
                  <a:ea typeface="Calibri (MS)"/>
                  <a:cs typeface="Calibri (MS)"/>
                  <a:sym typeface="Calibri (MS)"/>
                </a:rPr>
                <a:t>rogress Tracking: Integrating with learning platforms via APIs to allow users to track their progress directly through the coach.</a:t>
              </a:r>
            </a:p>
            <a:p>
              <a:pPr algn="l">
                <a:lnSpc>
                  <a:spcPts val="4883"/>
                </a:lnSpc>
              </a:pPr>
              <a:r>
                <a:rPr lang="en-US" sz="3699">
                  <a:solidFill>
                    <a:srgbClr val="000000"/>
                  </a:solidFill>
                  <a:latin typeface="Calibri (MS)"/>
                  <a:ea typeface="Calibri (MS)"/>
                  <a:cs typeface="Calibri (MS)"/>
                  <a:sym typeface="Calibri (MS)"/>
                </a:rPr>
                <a:t>3.</a:t>
              </a:r>
              <a:r>
                <a:rPr lang="en-US" sz="3699">
                  <a:solidFill>
                    <a:srgbClr val="000000"/>
                  </a:solidFill>
                  <a:latin typeface="Calibri (MS)"/>
                  <a:ea typeface="Calibri (MS)"/>
                  <a:cs typeface="Calibri (MS)"/>
                  <a:sym typeface="Calibri (MS)"/>
                </a:rPr>
                <a:t>Advanced Skill Assessment: Implementing more dynamic and detailed assessments, potentially through interactive quizzes or small coding challenges.</a:t>
              </a:r>
            </a:p>
            <a:p>
              <a:pPr algn="l" marL="669607" indent="-334804" lvl="1">
                <a:lnSpc>
                  <a:spcPts val="4883"/>
                </a:lnSpc>
              </a:pPr>
              <a:r>
                <a:rPr lang="en-US" sz="3699">
                  <a:solidFill>
                    <a:srgbClr val="000000"/>
                  </a:solidFill>
                  <a:latin typeface="Calibri (MS)"/>
                  <a:ea typeface="Calibri (MS)"/>
                  <a:cs typeface="Calibri (MS)"/>
                  <a:sym typeface="Calibri (MS)"/>
                </a:rPr>
                <a:t>4.</a:t>
              </a:r>
              <a:r>
                <a:rPr lang="en-US" sz="3699">
                  <a:solidFill>
                    <a:srgbClr val="000000"/>
                  </a:solidFill>
                  <a:latin typeface="Calibri (MS)"/>
                  <a:ea typeface="Calibri (MS)"/>
                  <a:cs typeface="Calibri (MS)"/>
                  <a:sym typeface="Calibri (MS)"/>
                </a:rPr>
                <a:t>Multi-language Support: Expanding the service to cater to a global user base.</a:t>
              </a:r>
            </a:p>
          </p:txBody>
        </p:sp>
      </p:grpSp>
      <p:grpSp>
        <p:nvGrpSpPr>
          <p:cNvPr name="Group 13" id="13"/>
          <p:cNvGrpSpPr/>
          <p:nvPr/>
        </p:nvGrpSpPr>
        <p:grpSpPr>
          <a:xfrm rot="0">
            <a:off x="871868" y="1953051"/>
            <a:ext cx="16544250" cy="795600"/>
            <a:chOff x="0" y="0"/>
            <a:chExt cx="22059000" cy="1060800"/>
          </a:xfrm>
        </p:grpSpPr>
        <p:sp>
          <p:nvSpPr>
            <p:cNvPr name="Freeform 14" id="14"/>
            <p:cNvSpPr/>
            <p:nvPr/>
          </p:nvSpPr>
          <p:spPr>
            <a:xfrm flipH="false" flipV="false" rot="0">
              <a:off x="0" y="0"/>
              <a:ext cx="22059001" cy="1060800"/>
            </a:xfrm>
            <a:custGeom>
              <a:avLst/>
              <a:gdLst/>
              <a:ahLst/>
              <a:cxnLst/>
              <a:rect r="r" b="b" t="t" l="l"/>
              <a:pathLst>
                <a:path h="1060800" w="22059001">
                  <a:moveTo>
                    <a:pt x="0" y="0"/>
                  </a:moveTo>
                  <a:lnTo>
                    <a:pt x="22059001" y="0"/>
                  </a:lnTo>
                  <a:lnTo>
                    <a:pt x="22059001" y="1060800"/>
                  </a:lnTo>
                  <a:lnTo>
                    <a:pt x="0" y="1060800"/>
                  </a:lnTo>
                  <a:close/>
                </a:path>
              </a:pathLst>
            </a:custGeom>
            <a:solidFill>
              <a:srgbClr val="000000">
                <a:alpha val="0"/>
              </a:srgbClr>
            </a:solidFill>
          </p:spPr>
        </p:sp>
        <p:sp>
          <p:nvSpPr>
            <p:cNvPr name="TextBox 15" id="15"/>
            <p:cNvSpPr txBox="true"/>
            <p:nvPr/>
          </p:nvSpPr>
          <p:spPr>
            <a:xfrm>
              <a:off x="0" y="9525"/>
              <a:ext cx="22059000" cy="1051275"/>
            </a:xfrm>
            <a:prstGeom prst="rect">
              <a:avLst/>
            </a:prstGeom>
          </p:spPr>
          <p:txBody>
            <a:bodyPr anchor="b" rtlCol="false" tIns="0" lIns="0" bIns="0" rIns="0"/>
            <a:lstStyle/>
            <a:p>
              <a:pPr algn="l">
                <a:lnSpc>
                  <a:spcPts val="4752"/>
                </a:lnSpc>
              </a:pPr>
              <a:r>
                <a:rPr lang="en-US" b="true" sz="4950">
                  <a:solidFill>
                    <a:srgbClr val="1CADE4"/>
                  </a:solidFill>
                  <a:latin typeface="Arial Bold"/>
                  <a:ea typeface="Arial Bold"/>
                  <a:cs typeface="Arial Bold"/>
                  <a:sym typeface="Arial Bold"/>
                </a:rPr>
                <a:t>FUTURE SCOPE</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1028700" y="1356535"/>
            <a:ext cx="16544250" cy="1101014"/>
            <a:chOff x="0" y="0"/>
            <a:chExt cx="22059000" cy="1468018"/>
          </a:xfrm>
        </p:grpSpPr>
        <p:sp>
          <p:nvSpPr>
            <p:cNvPr name="Freeform 11" id="11"/>
            <p:cNvSpPr/>
            <p:nvPr/>
          </p:nvSpPr>
          <p:spPr>
            <a:xfrm flipH="false" flipV="false" rot="0">
              <a:off x="0" y="0"/>
              <a:ext cx="22059001" cy="1468018"/>
            </a:xfrm>
            <a:custGeom>
              <a:avLst/>
              <a:gdLst/>
              <a:ahLst/>
              <a:cxnLst/>
              <a:rect r="r" b="b" t="t" l="l"/>
              <a:pathLst>
                <a:path h="1468018" w="22059001">
                  <a:moveTo>
                    <a:pt x="0" y="0"/>
                  </a:moveTo>
                  <a:lnTo>
                    <a:pt x="22059001" y="0"/>
                  </a:lnTo>
                  <a:lnTo>
                    <a:pt x="22059001" y="1468018"/>
                  </a:lnTo>
                  <a:lnTo>
                    <a:pt x="0" y="1468018"/>
                  </a:lnTo>
                  <a:close/>
                </a:path>
              </a:pathLst>
            </a:custGeom>
            <a:solidFill>
              <a:srgbClr val="000000">
                <a:alpha val="0"/>
              </a:srgbClr>
            </a:solidFill>
          </p:spPr>
        </p:sp>
        <p:sp>
          <p:nvSpPr>
            <p:cNvPr name="TextBox 12" id="12"/>
            <p:cNvSpPr txBox="true"/>
            <p:nvPr/>
          </p:nvSpPr>
          <p:spPr>
            <a:xfrm>
              <a:off x="0" y="-114300"/>
              <a:ext cx="22059000" cy="1582318"/>
            </a:xfrm>
            <a:prstGeom prst="rect">
              <a:avLst/>
            </a:prstGeom>
          </p:spPr>
          <p:txBody>
            <a:bodyPr anchor="b" rtlCol="false" tIns="0" lIns="0" bIns="0" rIns="0"/>
            <a:lstStyle/>
            <a:p>
              <a:pPr algn="l">
                <a:lnSpc>
                  <a:spcPts val="7128"/>
                </a:lnSpc>
              </a:pPr>
              <a:r>
                <a:rPr lang="en-US" b="true" sz="5940">
                  <a:solidFill>
                    <a:srgbClr val="1CADE4"/>
                  </a:solidFill>
                  <a:latin typeface="Arial Bold"/>
                  <a:ea typeface="Arial Bold"/>
                  <a:cs typeface="Arial Bold"/>
                  <a:sym typeface="Arial Bold"/>
                </a:rPr>
                <a:t>REFERENCES</a:t>
              </a:r>
            </a:p>
          </p:txBody>
        </p:sp>
      </p:grpSp>
      <p:grpSp>
        <p:nvGrpSpPr>
          <p:cNvPr name="Group 13" id="13"/>
          <p:cNvGrpSpPr/>
          <p:nvPr/>
        </p:nvGrpSpPr>
        <p:grpSpPr>
          <a:xfrm rot="0">
            <a:off x="868020" y="2087214"/>
            <a:ext cx="16544250" cy="7843495"/>
            <a:chOff x="0" y="0"/>
            <a:chExt cx="22059000" cy="10457994"/>
          </a:xfrm>
        </p:grpSpPr>
        <p:sp>
          <p:nvSpPr>
            <p:cNvPr name="Freeform 14" id="14"/>
            <p:cNvSpPr/>
            <p:nvPr/>
          </p:nvSpPr>
          <p:spPr>
            <a:xfrm flipH="false" flipV="false" rot="0">
              <a:off x="0" y="0"/>
              <a:ext cx="22059001" cy="10457993"/>
            </a:xfrm>
            <a:custGeom>
              <a:avLst/>
              <a:gdLst/>
              <a:ahLst/>
              <a:cxnLst/>
              <a:rect r="r" b="b" t="t" l="l"/>
              <a:pathLst>
                <a:path h="10457993" w="22059001">
                  <a:moveTo>
                    <a:pt x="0" y="0"/>
                  </a:moveTo>
                  <a:lnTo>
                    <a:pt x="22059001" y="0"/>
                  </a:lnTo>
                  <a:lnTo>
                    <a:pt x="22059001" y="10457993"/>
                  </a:lnTo>
                  <a:lnTo>
                    <a:pt x="0" y="10457993"/>
                  </a:lnTo>
                  <a:close/>
                </a:path>
              </a:pathLst>
            </a:custGeom>
            <a:solidFill>
              <a:srgbClr val="000000">
                <a:alpha val="0"/>
              </a:srgbClr>
            </a:solidFill>
          </p:spPr>
        </p:sp>
        <p:sp>
          <p:nvSpPr>
            <p:cNvPr name="TextBox 15" id="15"/>
            <p:cNvSpPr txBox="true"/>
            <p:nvPr/>
          </p:nvSpPr>
          <p:spPr>
            <a:xfrm>
              <a:off x="0" y="-104775"/>
              <a:ext cx="22059000" cy="10562769"/>
            </a:xfrm>
            <a:prstGeom prst="rect">
              <a:avLst/>
            </a:prstGeom>
          </p:spPr>
          <p:txBody>
            <a:bodyPr anchor="ctr" rtlCol="false" tIns="0" lIns="0" bIns="0" rIns="0"/>
            <a:lstStyle/>
            <a:p>
              <a:pPr algn="l" marL="651053" indent="-325526" lvl="1">
                <a:lnSpc>
                  <a:spcPts val="4752"/>
                </a:lnSpc>
                <a:buFont typeface="Arial"/>
                <a:buChar char="•"/>
              </a:pPr>
              <a:r>
                <a:rPr lang="en-US" sz="3600">
                  <a:solidFill>
                    <a:srgbClr val="0F0F0F"/>
                  </a:solidFill>
                  <a:latin typeface="Calibri (MS)"/>
                  <a:ea typeface="Calibri (MS)"/>
                  <a:cs typeface="Calibri (MS)"/>
                  <a:sym typeface="Calibri (MS)"/>
                </a:rPr>
                <a:t>IBM watsonx: Official documentation for the AI and data platform that provides the enterprise studio and core components for building, deploying, and governing AI solutions.[1][2][3]</a:t>
              </a:r>
            </a:p>
            <a:p>
              <a:pPr algn="l" marL="651053" indent="-325526" lvl="1">
                <a:lnSpc>
                  <a:spcPts val="4752"/>
                </a:lnSpc>
                <a:buFont typeface="Arial"/>
                <a:buChar char="•"/>
              </a:pPr>
              <a:r>
                <a:rPr lang="en-US" sz="3600">
                  <a:solidFill>
                    <a:srgbClr val="0F0F0F"/>
                  </a:solidFill>
                  <a:latin typeface="Calibri (MS)"/>
                  <a:ea typeface="Calibri (MS)"/>
                  <a:cs typeface="Calibri (MS)"/>
                  <a:sym typeface="Calibri (MS)"/>
                </a:rPr>
                <a:t>IBM Granite Language Models: The whitepaper and documentation detailing the architecture, capabilities, and enterprise-focused design of the Granite series of foundation models used by the agent.[4][5][6][7][8]</a:t>
              </a:r>
            </a:p>
            <a:p>
              <a:pPr algn="l" marL="651053" indent="-325526" lvl="1">
                <a:lnSpc>
                  <a:spcPts val="4752"/>
                </a:lnSpc>
                <a:buFont typeface="Arial"/>
                <a:buChar char="•"/>
              </a:pPr>
              <a:r>
                <a:rPr lang="en-US" sz="3600">
                  <a:solidFill>
                    <a:srgbClr val="0F0F0F"/>
                  </a:solidFill>
                  <a:latin typeface="Calibri (MS)"/>
                  <a:ea typeface="Calibri (MS)"/>
                  <a:cs typeface="Calibri (MS)"/>
                  <a:sym typeface="Calibri (MS)"/>
                </a:rPr>
                <a:t>IBM Cloud Lite Plan: Information on the free-tier plan used for provisioning and exploring watsonx.data and other IBM Cloud services, which is foundational to the project's deployment strategy.[9][10][11]</a:t>
              </a:r>
            </a:p>
            <a:p>
              <a:pPr algn="l" marL="651510" indent="-325755" lvl="1">
                <a:lnSpc>
                  <a:spcPts val="4752"/>
                </a:lnSpc>
                <a:buFont typeface="Arial"/>
                <a:buChar char="•"/>
              </a:pPr>
              <a:r>
                <a:rPr lang="en-US" sz="3600">
                  <a:solidFill>
                    <a:srgbClr val="0F0F0F"/>
                  </a:solidFill>
                  <a:latin typeface="Calibri (MS)"/>
                  <a:ea typeface="Calibri (MS)"/>
                  <a:cs typeface="Calibri (MS)"/>
                  <a:sym typeface="Calibri (MS)"/>
                </a:rPr>
                <a:t>LangGraph Framework: The official documentation and resources for LangGraph, the library used to construct the LearnMate agent as a stateful, resilient graph, enabling complex, cyclic workflows.[12][13][14][15][16]</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669801" y="1330368"/>
            <a:ext cx="16544250" cy="795600"/>
            <a:chOff x="0" y="0"/>
            <a:chExt cx="22059000" cy="1060800"/>
          </a:xfrm>
        </p:grpSpPr>
        <p:sp>
          <p:nvSpPr>
            <p:cNvPr name="Freeform 11" id="11"/>
            <p:cNvSpPr/>
            <p:nvPr/>
          </p:nvSpPr>
          <p:spPr>
            <a:xfrm flipH="false" flipV="false" rot="0">
              <a:off x="0" y="0"/>
              <a:ext cx="22059001" cy="1060800"/>
            </a:xfrm>
            <a:custGeom>
              <a:avLst/>
              <a:gdLst/>
              <a:ahLst/>
              <a:cxnLst/>
              <a:rect r="r" b="b" t="t" l="l"/>
              <a:pathLst>
                <a:path h="1060800" w="22059001">
                  <a:moveTo>
                    <a:pt x="0" y="0"/>
                  </a:moveTo>
                  <a:lnTo>
                    <a:pt x="22059001" y="0"/>
                  </a:lnTo>
                  <a:lnTo>
                    <a:pt x="22059001" y="1060800"/>
                  </a:lnTo>
                  <a:lnTo>
                    <a:pt x="0" y="1060800"/>
                  </a:lnTo>
                  <a:close/>
                </a:path>
              </a:pathLst>
            </a:custGeom>
            <a:solidFill>
              <a:srgbClr val="000000">
                <a:alpha val="0"/>
              </a:srgbClr>
            </a:solidFill>
          </p:spPr>
        </p:sp>
        <p:sp>
          <p:nvSpPr>
            <p:cNvPr name="TextBox 12" id="12"/>
            <p:cNvSpPr txBox="true"/>
            <p:nvPr/>
          </p:nvSpPr>
          <p:spPr>
            <a:xfrm>
              <a:off x="0" y="-85725"/>
              <a:ext cx="22059000" cy="1146525"/>
            </a:xfrm>
            <a:prstGeom prst="rect">
              <a:avLst/>
            </a:prstGeom>
          </p:spPr>
          <p:txBody>
            <a:bodyPr anchor="b" rtlCol="false" tIns="0" lIns="0" bIns="0" rIns="0"/>
            <a:lstStyle/>
            <a:p>
              <a:pPr algn="l">
                <a:lnSpc>
                  <a:spcPts val="5040"/>
                </a:lnSpc>
              </a:pPr>
              <a:r>
                <a:rPr lang="en-US" b="true" sz="4200">
                  <a:solidFill>
                    <a:srgbClr val="1CADE4"/>
                  </a:solidFill>
                  <a:latin typeface="ITC Franklin Gothic LT Semi-Bold"/>
                  <a:ea typeface="ITC Franklin Gothic LT Semi-Bold"/>
                  <a:cs typeface="ITC Franklin Gothic LT Semi-Bold"/>
                  <a:sym typeface="ITC Franklin Gothic LT Semi-Bold"/>
                </a:rPr>
                <a:t>IBM CERTIFICATIONS</a:t>
              </a:r>
            </a:p>
          </p:txBody>
        </p:sp>
      </p:grpSp>
      <p:grpSp>
        <p:nvGrpSpPr>
          <p:cNvPr name="Group 13" id="13"/>
          <p:cNvGrpSpPr/>
          <p:nvPr/>
        </p:nvGrpSpPr>
        <p:grpSpPr>
          <a:xfrm rot="0">
            <a:off x="337293" y="2125968"/>
            <a:ext cx="5370704" cy="4759217"/>
            <a:chOff x="0" y="0"/>
            <a:chExt cx="6735053" cy="5968227"/>
          </a:xfrm>
        </p:grpSpPr>
        <p:sp>
          <p:nvSpPr>
            <p:cNvPr name="Freeform 14" id="14"/>
            <p:cNvSpPr/>
            <p:nvPr/>
          </p:nvSpPr>
          <p:spPr>
            <a:xfrm flipH="false" flipV="false" rot="0">
              <a:off x="0" y="0"/>
              <a:ext cx="6735054" cy="5968227"/>
            </a:xfrm>
            <a:custGeom>
              <a:avLst/>
              <a:gdLst/>
              <a:ahLst/>
              <a:cxnLst/>
              <a:rect r="r" b="b" t="t" l="l"/>
              <a:pathLst>
                <a:path h="5968227" w="6735054">
                  <a:moveTo>
                    <a:pt x="0" y="0"/>
                  </a:moveTo>
                  <a:lnTo>
                    <a:pt x="6735054" y="0"/>
                  </a:lnTo>
                  <a:lnTo>
                    <a:pt x="6735054" y="5968227"/>
                  </a:lnTo>
                  <a:lnTo>
                    <a:pt x="0" y="5968227"/>
                  </a:lnTo>
                  <a:close/>
                </a:path>
              </a:pathLst>
            </a:custGeom>
            <a:solidFill>
              <a:srgbClr val="000000">
                <a:alpha val="0"/>
              </a:srgbClr>
            </a:solidFill>
          </p:spPr>
        </p:sp>
        <p:sp>
          <p:nvSpPr>
            <p:cNvPr name="TextBox 15" id="15"/>
            <p:cNvSpPr txBox="true"/>
            <p:nvPr/>
          </p:nvSpPr>
          <p:spPr>
            <a:xfrm>
              <a:off x="0" y="-47625"/>
              <a:ext cx="6735053" cy="6015852"/>
            </a:xfrm>
            <a:prstGeom prst="rect">
              <a:avLst/>
            </a:prstGeom>
          </p:spPr>
          <p:txBody>
            <a:bodyPr anchor="ctr" rtlCol="false" tIns="0" lIns="0" bIns="0" rIns="0"/>
            <a:lstStyle/>
            <a:p>
              <a:pPr algn="l" marL="633413" indent="-316706" lvl="1">
                <a:lnSpc>
                  <a:spcPts val="4620"/>
                </a:lnSpc>
                <a:buFont typeface="Arial"/>
                <a:buChar char="•"/>
              </a:pPr>
              <a:r>
                <a:rPr lang="en-US" b="true" sz="3500">
                  <a:solidFill>
                    <a:srgbClr val="3F3F3F"/>
                  </a:solidFill>
                  <a:latin typeface="Libre Franklin Bold"/>
                  <a:ea typeface="Libre Franklin Bold"/>
                  <a:cs typeface="Libre Franklin Bold"/>
                  <a:sym typeface="Libre Franklin Bold"/>
                </a:rPr>
                <a:t>Screenshot/ credly certificate( getting started with AI)</a:t>
              </a:r>
            </a:p>
          </p:txBody>
        </p:sp>
      </p:grpSp>
      <p:sp>
        <p:nvSpPr>
          <p:cNvPr name="Freeform 16" id="16"/>
          <p:cNvSpPr/>
          <p:nvPr/>
        </p:nvSpPr>
        <p:spPr>
          <a:xfrm flipH="false" flipV="false" rot="0">
            <a:off x="6224601" y="1032725"/>
            <a:ext cx="10896379" cy="8419929"/>
          </a:xfrm>
          <a:custGeom>
            <a:avLst/>
            <a:gdLst/>
            <a:ahLst/>
            <a:cxnLst/>
            <a:rect r="r" b="b" t="t" l="l"/>
            <a:pathLst>
              <a:path h="8419929" w="10896379">
                <a:moveTo>
                  <a:pt x="0" y="0"/>
                </a:moveTo>
                <a:lnTo>
                  <a:pt x="10896379" y="0"/>
                </a:lnTo>
                <a:lnTo>
                  <a:pt x="10896379" y="8419929"/>
                </a:lnTo>
                <a:lnTo>
                  <a:pt x="0" y="8419929"/>
                </a:lnTo>
                <a:lnTo>
                  <a:pt x="0" y="0"/>
                </a:lnTo>
                <a:close/>
              </a:path>
            </a:pathLst>
          </a:custGeom>
          <a:blipFill>
            <a:blip r:embed="rId4"/>
            <a:stretch>
              <a:fillRect l="0" t="0" r="0" b="0"/>
            </a:stretch>
          </a:blipFill>
          <a:ln w="38100" cap="sq">
            <a:solidFill>
              <a:srgbClr val="000000"/>
            </a:solidFill>
            <a:prstDash val="solid"/>
            <a:miter/>
          </a:ln>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871863" y="1535222"/>
            <a:ext cx="16544250" cy="795600"/>
            <a:chOff x="0" y="0"/>
            <a:chExt cx="22059000" cy="1060800"/>
          </a:xfrm>
        </p:grpSpPr>
        <p:sp>
          <p:nvSpPr>
            <p:cNvPr name="Freeform 11" id="11"/>
            <p:cNvSpPr/>
            <p:nvPr/>
          </p:nvSpPr>
          <p:spPr>
            <a:xfrm flipH="false" flipV="false" rot="0">
              <a:off x="0" y="0"/>
              <a:ext cx="22059001" cy="1060800"/>
            </a:xfrm>
            <a:custGeom>
              <a:avLst/>
              <a:gdLst/>
              <a:ahLst/>
              <a:cxnLst/>
              <a:rect r="r" b="b" t="t" l="l"/>
              <a:pathLst>
                <a:path h="1060800" w="22059001">
                  <a:moveTo>
                    <a:pt x="0" y="0"/>
                  </a:moveTo>
                  <a:lnTo>
                    <a:pt x="22059001" y="0"/>
                  </a:lnTo>
                  <a:lnTo>
                    <a:pt x="22059001" y="1060800"/>
                  </a:lnTo>
                  <a:lnTo>
                    <a:pt x="0" y="1060800"/>
                  </a:lnTo>
                  <a:close/>
                </a:path>
              </a:pathLst>
            </a:custGeom>
            <a:solidFill>
              <a:srgbClr val="000000">
                <a:alpha val="0"/>
              </a:srgbClr>
            </a:solidFill>
          </p:spPr>
        </p:sp>
        <p:sp>
          <p:nvSpPr>
            <p:cNvPr name="TextBox 12" id="12"/>
            <p:cNvSpPr txBox="true"/>
            <p:nvPr/>
          </p:nvSpPr>
          <p:spPr>
            <a:xfrm>
              <a:off x="0" y="-85725"/>
              <a:ext cx="22059000" cy="1146525"/>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name="Group 13" id="13"/>
          <p:cNvGrpSpPr/>
          <p:nvPr/>
        </p:nvGrpSpPr>
        <p:grpSpPr>
          <a:xfrm rot="0">
            <a:off x="669801" y="2248200"/>
            <a:ext cx="5352813" cy="7010100"/>
            <a:chOff x="0" y="0"/>
            <a:chExt cx="7137084" cy="9346800"/>
          </a:xfrm>
        </p:grpSpPr>
        <p:sp>
          <p:nvSpPr>
            <p:cNvPr name="Freeform 14" id="14"/>
            <p:cNvSpPr/>
            <p:nvPr/>
          </p:nvSpPr>
          <p:spPr>
            <a:xfrm flipH="false" flipV="false" rot="0">
              <a:off x="0" y="0"/>
              <a:ext cx="7137085" cy="9346800"/>
            </a:xfrm>
            <a:custGeom>
              <a:avLst/>
              <a:gdLst/>
              <a:ahLst/>
              <a:cxnLst/>
              <a:rect r="r" b="b" t="t" l="l"/>
              <a:pathLst>
                <a:path h="9346800" w="7137085">
                  <a:moveTo>
                    <a:pt x="0" y="0"/>
                  </a:moveTo>
                  <a:lnTo>
                    <a:pt x="7137085" y="0"/>
                  </a:lnTo>
                  <a:lnTo>
                    <a:pt x="7137085" y="9346800"/>
                  </a:lnTo>
                  <a:lnTo>
                    <a:pt x="0" y="9346800"/>
                  </a:lnTo>
                  <a:close/>
                </a:path>
              </a:pathLst>
            </a:custGeom>
            <a:solidFill>
              <a:srgbClr val="000000">
                <a:alpha val="0"/>
              </a:srgbClr>
            </a:solidFill>
          </p:spPr>
        </p:sp>
        <p:sp>
          <p:nvSpPr>
            <p:cNvPr name="TextBox 15" id="15"/>
            <p:cNvSpPr txBox="true"/>
            <p:nvPr/>
          </p:nvSpPr>
          <p:spPr>
            <a:xfrm>
              <a:off x="0" y="-104775"/>
              <a:ext cx="7137084" cy="9451575"/>
            </a:xfrm>
            <a:prstGeom prst="rect">
              <a:avLst/>
            </a:prstGeom>
          </p:spPr>
          <p:txBody>
            <a:bodyPr anchor="ctr" rtlCol="false" tIns="0" lIns="0" bIns="0" rIns="0"/>
            <a:lstStyle/>
            <a:p>
              <a:pPr algn="l" marL="651510" indent="-325755" lvl="1">
                <a:lnSpc>
                  <a:spcPts val="4752"/>
                </a:lnSpc>
                <a:buFont typeface="Arial"/>
                <a:buChar char="•"/>
              </a:pPr>
              <a:r>
                <a:rPr lang="en-US" b="true" sz="3600">
                  <a:solidFill>
                    <a:srgbClr val="3F3F3F"/>
                  </a:solidFill>
                  <a:latin typeface="Calibri (MS) Bold"/>
                  <a:ea typeface="Calibri (MS) Bold"/>
                  <a:cs typeface="Calibri (MS) Bold"/>
                  <a:sym typeface="Calibri (MS) Bold"/>
                </a:rPr>
                <a:t>Screenshot/ credly certificate( Journey to Cloud)</a:t>
              </a:r>
            </a:p>
          </p:txBody>
        </p:sp>
      </p:grpSp>
      <p:sp>
        <p:nvSpPr>
          <p:cNvPr name="Freeform 16" id="16"/>
          <p:cNvSpPr/>
          <p:nvPr/>
        </p:nvSpPr>
        <p:spPr>
          <a:xfrm flipH="false" flipV="false" rot="0">
            <a:off x="6594584" y="1129493"/>
            <a:ext cx="10645922" cy="8226394"/>
          </a:xfrm>
          <a:custGeom>
            <a:avLst/>
            <a:gdLst/>
            <a:ahLst/>
            <a:cxnLst/>
            <a:rect r="r" b="b" t="t" l="l"/>
            <a:pathLst>
              <a:path h="8226394" w="10645922">
                <a:moveTo>
                  <a:pt x="0" y="0"/>
                </a:moveTo>
                <a:lnTo>
                  <a:pt x="10645922" y="0"/>
                </a:lnTo>
                <a:lnTo>
                  <a:pt x="10645922" y="8226394"/>
                </a:lnTo>
                <a:lnTo>
                  <a:pt x="0" y="8226394"/>
                </a:lnTo>
                <a:lnTo>
                  <a:pt x="0" y="0"/>
                </a:lnTo>
                <a:close/>
              </a:path>
            </a:pathLst>
          </a:custGeom>
          <a:blipFill>
            <a:blip r:embed="rId4"/>
            <a:stretch>
              <a:fillRect l="0" t="0" r="0" b="0"/>
            </a:stretch>
          </a:blipFill>
          <a:ln w="38100" cap="sq">
            <a:solidFill>
              <a:srgbClr val="000000"/>
            </a:solidFill>
            <a:prstDash val="solid"/>
            <a:miter/>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1073770" y="2075755"/>
            <a:ext cx="16544250" cy="795600"/>
            <a:chOff x="0" y="0"/>
            <a:chExt cx="22059000" cy="1060800"/>
          </a:xfrm>
        </p:grpSpPr>
        <p:sp>
          <p:nvSpPr>
            <p:cNvPr name="Freeform 11" id="11"/>
            <p:cNvSpPr/>
            <p:nvPr/>
          </p:nvSpPr>
          <p:spPr>
            <a:xfrm flipH="false" flipV="false" rot="0">
              <a:off x="0" y="0"/>
              <a:ext cx="22059001" cy="1060800"/>
            </a:xfrm>
            <a:custGeom>
              <a:avLst/>
              <a:gdLst/>
              <a:ahLst/>
              <a:cxnLst/>
              <a:rect r="r" b="b" t="t" l="l"/>
              <a:pathLst>
                <a:path h="1060800" w="22059001">
                  <a:moveTo>
                    <a:pt x="0" y="0"/>
                  </a:moveTo>
                  <a:lnTo>
                    <a:pt x="22059001" y="0"/>
                  </a:lnTo>
                  <a:lnTo>
                    <a:pt x="22059001" y="1060800"/>
                  </a:lnTo>
                  <a:lnTo>
                    <a:pt x="0" y="1060800"/>
                  </a:lnTo>
                  <a:close/>
                </a:path>
              </a:pathLst>
            </a:custGeom>
            <a:solidFill>
              <a:srgbClr val="000000">
                <a:alpha val="0"/>
              </a:srgbClr>
            </a:solidFill>
          </p:spPr>
        </p:sp>
        <p:sp>
          <p:nvSpPr>
            <p:cNvPr name="TextBox 12" id="12"/>
            <p:cNvSpPr txBox="true"/>
            <p:nvPr/>
          </p:nvSpPr>
          <p:spPr>
            <a:xfrm>
              <a:off x="0" y="-85725"/>
              <a:ext cx="22059000" cy="1146525"/>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name="Group 13" id="13"/>
          <p:cNvGrpSpPr/>
          <p:nvPr/>
        </p:nvGrpSpPr>
        <p:grpSpPr>
          <a:xfrm rot="0">
            <a:off x="7495982" y="1493908"/>
            <a:ext cx="8231523" cy="1377446"/>
            <a:chOff x="0" y="0"/>
            <a:chExt cx="10975364" cy="1836595"/>
          </a:xfrm>
        </p:grpSpPr>
        <p:sp>
          <p:nvSpPr>
            <p:cNvPr name="Freeform 14" id="14"/>
            <p:cNvSpPr/>
            <p:nvPr/>
          </p:nvSpPr>
          <p:spPr>
            <a:xfrm flipH="false" flipV="false" rot="0">
              <a:off x="0" y="0"/>
              <a:ext cx="10975364" cy="1836595"/>
            </a:xfrm>
            <a:custGeom>
              <a:avLst/>
              <a:gdLst/>
              <a:ahLst/>
              <a:cxnLst/>
              <a:rect r="r" b="b" t="t" l="l"/>
              <a:pathLst>
                <a:path h="1836595" w="10975364">
                  <a:moveTo>
                    <a:pt x="0" y="0"/>
                  </a:moveTo>
                  <a:lnTo>
                    <a:pt x="10975364" y="0"/>
                  </a:lnTo>
                  <a:lnTo>
                    <a:pt x="10975364" y="1836595"/>
                  </a:lnTo>
                  <a:lnTo>
                    <a:pt x="0" y="1836595"/>
                  </a:ln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0" y="-28575"/>
              <a:ext cx="10975364" cy="1865170"/>
            </a:xfrm>
            <a:prstGeom prst="rect">
              <a:avLst/>
            </a:prstGeom>
          </p:spPr>
          <p:txBody>
            <a:bodyPr anchor="ctr" rtlCol="false" tIns="0" lIns="0" bIns="0" rIns="0"/>
            <a:lstStyle/>
            <a:p>
              <a:pPr algn="l" marL="461486" indent="-230743" lvl="1">
                <a:lnSpc>
                  <a:spcPts val="3366"/>
                </a:lnSpc>
                <a:buFont typeface="Arial"/>
                <a:buChar char="•"/>
              </a:pPr>
              <a:r>
                <a:rPr lang="en-US" sz="2550">
                  <a:solidFill>
                    <a:srgbClr val="3F3F3F"/>
                  </a:solidFill>
                  <a:latin typeface="Libre Franklin"/>
                  <a:ea typeface="Libre Franklin"/>
                  <a:cs typeface="Libre Franklin"/>
                  <a:sym typeface="Libre Franklin"/>
                </a:rPr>
                <a:t>Screenshot/ credly certificate( RAG Lab)</a:t>
              </a:r>
            </a:p>
          </p:txBody>
        </p:sp>
      </p:grpSp>
      <p:sp>
        <p:nvSpPr>
          <p:cNvPr name="Freeform 16" id="16"/>
          <p:cNvSpPr/>
          <p:nvPr/>
        </p:nvSpPr>
        <p:spPr>
          <a:xfrm flipH="false" flipV="false" rot="0">
            <a:off x="1189117" y="3336621"/>
            <a:ext cx="15902056" cy="5921679"/>
          </a:xfrm>
          <a:custGeom>
            <a:avLst/>
            <a:gdLst/>
            <a:ahLst/>
            <a:cxnLst/>
            <a:rect r="r" b="b" t="t" l="l"/>
            <a:pathLst>
              <a:path h="5921679" w="15902056">
                <a:moveTo>
                  <a:pt x="0" y="0"/>
                </a:moveTo>
                <a:lnTo>
                  <a:pt x="15902056" y="0"/>
                </a:lnTo>
                <a:lnTo>
                  <a:pt x="15902056" y="5921679"/>
                </a:lnTo>
                <a:lnTo>
                  <a:pt x="0" y="5921679"/>
                </a:lnTo>
                <a:lnTo>
                  <a:pt x="0" y="0"/>
                </a:lnTo>
                <a:close/>
              </a:path>
            </a:pathLst>
          </a:custGeom>
          <a:blipFill>
            <a:blip r:embed="rId4"/>
            <a:stretch>
              <a:fillRect l="0" t="0" r="0" b="-247521"/>
            </a:stretch>
          </a:blipFill>
          <a:ln w="38100" cap="sq">
            <a:solidFill>
              <a:srgbClr val="000000"/>
            </a:solidFill>
            <a:prstDash val="solid"/>
            <a:miter/>
          </a:ln>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2194562" y="4149327"/>
            <a:ext cx="13948200" cy="1988550"/>
            <a:chOff x="0" y="0"/>
            <a:chExt cx="18597600" cy="2651400"/>
          </a:xfrm>
        </p:grpSpPr>
        <p:sp>
          <p:nvSpPr>
            <p:cNvPr name="Freeform 11" id="11"/>
            <p:cNvSpPr/>
            <p:nvPr/>
          </p:nvSpPr>
          <p:spPr>
            <a:xfrm flipH="false" flipV="false" rot="0">
              <a:off x="0" y="0"/>
              <a:ext cx="18597600" cy="2651400"/>
            </a:xfrm>
            <a:custGeom>
              <a:avLst/>
              <a:gdLst/>
              <a:ahLst/>
              <a:cxnLst/>
              <a:rect r="r" b="b" t="t" l="l"/>
              <a:pathLst>
                <a:path h="2651400" w="18597600">
                  <a:moveTo>
                    <a:pt x="0" y="0"/>
                  </a:moveTo>
                  <a:lnTo>
                    <a:pt x="18597600" y="0"/>
                  </a:lnTo>
                  <a:lnTo>
                    <a:pt x="18597600" y="2651400"/>
                  </a:lnTo>
                  <a:lnTo>
                    <a:pt x="0" y="2651400"/>
                  </a:lnTo>
                  <a:close/>
                </a:path>
              </a:pathLst>
            </a:custGeom>
            <a:solidFill>
              <a:srgbClr val="000000">
                <a:alpha val="0"/>
              </a:srgbClr>
            </a:solidFill>
          </p:spPr>
        </p:sp>
        <p:sp>
          <p:nvSpPr>
            <p:cNvPr name="TextBox 12" id="12"/>
            <p:cNvSpPr txBox="true"/>
            <p:nvPr/>
          </p:nvSpPr>
          <p:spPr>
            <a:xfrm>
              <a:off x="0" y="-85725"/>
              <a:ext cx="18597600" cy="2737125"/>
            </a:xfrm>
            <a:prstGeom prst="rect">
              <a:avLst/>
            </a:prstGeom>
          </p:spPr>
          <p:txBody>
            <a:bodyPr anchor="b" rtlCol="false" tIns="0" lIns="0" bIns="0" rIns="0"/>
            <a:lstStyle/>
            <a:p>
              <a:pPr algn="ctr">
                <a:lnSpc>
                  <a:spcPts val="5040"/>
                </a:lnSpc>
              </a:pPr>
              <a:r>
                <a:rPr lang="en-US" b="true" sz="4200">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1257297" y="-11"/>
            <a:ext cx="15773400" cy="1988550"/>
            <a:chOff x="0" y="0"/>
            <a:chExt cx="21031200" cy="2651400"/>
          </a:xfrm>
        </p:grpSpPr>
        <p:sp>
          <p:nvSpPr>
            <p:cNvPr name="Freeform 11" id="11"/>
            <p:cNvSpPr/>
            <p:nvPr/>
          </p:nvSpPr>
          <p:spPr>
            <a:xfrm flipH="false" flipV="false" rot="0">
              <a:off x="0" y="0"/>
              <a:ext cx="21031200" cy="2651400"/>
            </a:xfrm>
            <a:custGeom>
              <a:avLst/>
              <a:gdLst/>
              <a:ahLst/>
              <a:cxnLst/>
              <a:rect r="r" b="b" t="t" l="l"/>
              <a:pathLst>
                <a:path h="2651400" w="21031200">
                  <a:moveTo>
                    <a:pt x="0" y="0"/>
                  </a:moveTo>
                  <a:lnTo>
                    <a:pt x="21031200" y="0"/>
                  </a:lnTo>
                  <a:lnTo>
                    <a:pt x="21031200" y="2651400"/>
                  </a:lnTo>
                  <a:lnTo>
                    <a:pt x="0" y="2651400"/>
                  </a:lnTo>
                  <a:close/>
                </a:path>
              </a:pathLst>
            </a:custGeom>
            <a:solidFill>
              <a:srgbClr val="000000">
                <a:alpha val="0"/>
              </a:srgbClr>
            </a:solidFill>
          </p:spPr>
        </p:sp>
        <p:sp>
          <p:nvSpPr>
            <p:cNvPr name="TextBox 12" id="12"/>
            <p:cNvSpPr txBox="true"/>
            <p:nvPr/>
          </p:nvSpPr>
          <p:spPr>
            <a:xfrm>
              <a:off x="0" y="-85725"/>
              <a:ext cx="21031200" cy="2737125"/>
            </a:xfrm>
            <a:prstGeom prst="rect">
              <a:avLst/>
            </a:prstGeom>
          </p:spPr>
          <p:txBody>
            <a:bodyPr anchor="b" rtlCol="false" tIns="0" lIns="0" bIns="0" rIns="0"/>
            <a:lstStyle/>
            <a:p>
              <a:pPr algn="l">
                <a:lnSpc>
                  <a:spcPts val="5040"/>
                </a:lnSpc>
              </a:pPr>
              <a:r>
                <a:rPr lang="en-US" b="true" sz="4200">
                  <a:solidFill>
                    <a:srgbClr val="002060"/>
                  </a:solidFill>
                  <a:latin typeface="Arial Bold"/>
                  <a:ea typeface="Arial Bold"/>
                  <a:cs typeface="Arial Bold"/>
                  <a:sym typeface="Arial Bold"/>
                </a:rPr>
                <a:t>OUTLINE</a:t>
              </a:r>
            </a:p>
          </p:txBody>
        </p:sp>
      </p:grpSp>
      <p:sp>
        <p:nvSpPr>
          <p:cNvPr name="TextBox 13" id="13"/>
          <p:cNvSpPr txBox="true"/>
          <p:nvPr/>
        </p:nvSpPr>
        <p:spPr>
          <a:xfrm rot="0">
            <a:off x="913650" y="1694069"/>
            <a:ext cx="16345650" cy="6717888"/>
          </a:xfrm>
          <a:prstGeom prst="rect">
            <a:avLst/>
          </a:prstGeom>
        </p:spPr>
        <p:txBody>
          <a:bodyPr anchor="t" rtlCol="false" tIns="0" lIns="0" bIns="0" rIns="0">
            <a:spAutoFit/>
          </a:bodyPr>
          <a:lstStyle/>
          <a:p>
            <a:pPr algn="l">
              <a:lnSpc>
                <a:spcPts val="5436"/>
              </a:lnSpc>
            </a:pPr>
            <a:r>
              <a:rPr lang="en-US" b="true" sz="3600">
                <a:solidFill>
                  <a:srgbClr val="3F3F3F"/>
                </a:solidFill>
                <a:latin typeface="Arial Bold"/>
                <a:ea typeface="Arial Bold"/>
                <a:cs typeface="Arial Bold"/>
                <a:sym typeface="Arial Bold"/>
              </a:rPr>
              <a:t>  </a:t>
            </a:r>
          </a:p>
          <a:p>
            <a:pPr algn="l" marL="598171" indent="-299086" lvl="1">
              <a:lnSpc>
                <a:spcPts val="5436"/>
              </a:lnSpc>
              <a:buFont typeface="Arial"/>
              <a:buChar char="•"/>
            </a:pPr>
            <a:r>
              <a:rPr lang="en-US" b="true" sz="3600">
                <a:solidFill>
                  <a:srgbClr val="3F3F3F"/>
                </a:solidFill>
                <a:latin typeface="Arial Bold"/>
                <a:ea typeface="Arial Bold"/>
                <a:cs typeface="Arial Bold"/>
                <a:sym typeface="Arial Bold"/>
              </a:rPr>
              <a:t>Problem Statement </a:t>
            </a:r>
          </a:p>
          <a:p>
            <a:pPr algn="l" marL="598171" indent="-299086" lvl="1">
              <a:lnSpc>
                <a:spcPts val="5436"/>
              </a:lnSpc>
              <a:buFont typeface="Arial"/>
              <a:buChar char="•"/>
            </a:pPr>
            <a:r>
              <a:rPr lang="en-US" b="true" sz="3600">
                <a:solidFill>
                  <a:srgbClr val="3F3F3F"/>
                </a:solidFill>
                <a:latin typeface="Arial Bold"/>
                <a:ea typeface="Arial Bold"/>
                <a:cs typeface="Arial Bold"/>
                <a:sym typeface="Arial Bold"/>
              </a:rPr>
              <a:t>Proposed System/Solution</a:t>
            </a:r>
          </a:p>
          <a:p>
            <a:pPr algn="l" marL="598171" indent="-299086" lvl="1">
              <a:lnSpc>
                <a:spcPts val="5436"/>
              </a:lnSpc>
              <a:buFont typeface="Arial"/>
              <a:buChar char="•"/>
            </a:pPr>
            <a:r>
              <a:rPr lang="en-US" b="true" sz="3600">
                <a:solidFill>
                  <a:srgbClr val="3F3F3F"/>
                </a:solidFill>
                <a:latin typeface="Arial Bold"/>
                <a:ea typeface="Arial Bold"/>
                <a:cs typeface="Arial Bold"/>
                <a:sym typeface="Arial Bold"/>
              </a:rPr>
              <a:t>System Development Approach</a:t>
            </a:r>
          </a:p>
          <a:p>
            <a:pPr algn="l" marL="598018" indent="-299009" lvl="1">
              <a:lnSpc>
                <a:spcPts val="5436"/>
              </a:lnSpc>
              <a:buFont typeface="Arial"/>
              <a:buChar char="•"/>
            </a:pPr>
            <a:r>
              <a:rPr lang="en-US" b="true" sz="3600">
                <a:solidFill>
                  <a:srgbClr val="3F3F3F"/>
                </a:solidFill>
                <a:latin typeface="Arial Bold"/>
                <a:ea typeface="Arial Bold"/>
                <a:cs typeface="Arial Bold"/>
                <a:sym typeface="Arial Bold"/>
              </a:rPr>
              <a:t>Algorithm &amp; Deployment  </a:t>
            </a:r>
          </a:p>
          <a:p>
            <a:pPr algn="l" marL="598171" indent="-299086" lvl="1">
              <a:lnSpc>
                <a:spcPts val="5436"/>
              </a:lnSpc>
              <a:buFont typeface="Arial"/>
              <a:buChar char="•"/>
            </a:pPr>
            <a:r>
              <a:rPr lang="en-US" b="true" sz="3600">
                <a:solidFill>
                  <a:srgbClr val="3F3F3F"/>
                </a:solidFill>
                <a:latin typeface="Arial Bold"/>
                <a:ea typeface="Arial Bold"/>
                <a:cs typeface="Arial Bold"/>
                <a:sym typeface="Arial Bold"/>
              </a:rPr>
              <a:t>Result (Output Image)</a:t>
            </a:r>
          </a:p>
          <a:p>
            <a:pPr algn="l" marL="598171" indent="-299086" lvl="1">
              <a:lnSpc>
                <a:spcPts val="5436"/>
              </a:lnSpc>
              <a:buFont typeface="Arial"/>
              <a:buChar char="•"/>
            </a:pPr>
            <a:r>
              <a:rPr lang="en-US" b="true" sz="3600">
                <a:solidFill>
                  <a:srgbClr val="3F3F3F"/>
                </a:solidFill>
                <a:latin typeface="Arial Bold"/>
                <a:ea typeface="Arial Bold"/>
                <a:cs typeface="Arial Bold"/>
                <a:sym typeface="Arial Bold"/>
              </a:rPr>
              <a:t>Conclusion</a:t>
            </a:r>
          </a:p>
          <a:p>
            <a:pPr algn="l" marL="598171" indent="-299086" lvl="1">
              <a:lnSpc>
                <a:spcPts val="5436"/>
              </a:lnSpc>
              <a:buFont typeface="Arial"/>
              <a:buChar char="•"/>
            </a:pPr>
            <a:r>
              <a:rPr lang="en-US" b="true" sz="3600">
                <a:solidFill>
                  <a:srgbClr val="3F3F3F"/>
                </a:solidFill>
                <a:latin typeface="Arial Bold"/>
                <a:ea typeface="Arial Bold"/>
                <a:cs typeface="Arial Bold"/>
                <a:sym typeface="Arial Bold"/>
              </a:rPr>
              <a:t>Future Scope</a:t>
            </a:r>
          </a:p>
          <a:p>
            <a:pPr algn="l" marL="598171" indent="-299086" lvl="1">
              <a:lnSpc>
                <a:spcPts val="5436"/>
              </a:lnSpc>
              <a:buFont typeface="Arial"/>
              <a:buChar char="•"/>
            </a:pPr>
            <a:r>
              <a:rPr lang="en-US" b="true" sz="3600">
                <a:solidFill>
                  <a:srgbClr val="3F3F3F"/>
                </a:solidFill>
                <a:latin typeface="Arial Bold"/>
                <a:ea typeface="Arial Bold"/>
                <a:cs typeface="Arial Bold"/>
                <a:sym typeface="Arial Bold"/>
              </a:rPr>
              <a:t>References</a:t>
            </a:r>
          </a:p>
          <a:p>
            <a:pPr algn="l" marL="423705" indent="-211852" lvl="1">
              <a:lnSpc>
                <a:spcPts val="385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871863" y="1855097"/>
            <a:ext cx="16544250" cy="1101014"/>
            <a:chOff x="0" y="0"/>
            <a:chExt cx="22059000" cy="1468018"/>
          </a:xfrm>
        </p:grpSpPr>
        <p:sp>
          <p:nvSpPr>
            <p:cNvPr name="Freeform 11" id="11"/>
            <p:cNvSpPr/>
            <p:nvPr/>
          </p:nvSpPr>
          <p:spPr>
            <a:xfrm flipH="false" flipV="false" rot="0">
              <a:off x="0" y="0"/>
              <a:ext cx="22059001" cy="1468018"/>
            </a:xfrm>
            <a:custGeom>
              <a:avLst/>
              <a:gdLst/>
              <a:ahLst/>
              <a:cxnLst/>
              <a:rect r="r" b="b" t="t" l="l"/>
              <a:pathLst>
                <a:path h="1468018" w="22059001">
                  <a:moveTo>
                    <a:pt x="0" y="0"/>
                  </a:moveTo>
                  <a:lnTo>
                    <a:pt x="22059001" y="0"/>
                  </a:lnTo>
                  <a:lnTo>
                    <a:pt x="22059001" y="1468018"/>
                  </a:lnTo>
                  <a:lnTo>
                    <a:pt x="0" y="1468018"/>
                  </a:lnTo>
                  <a:close/>
                </a:path>
              </a:pathLst>
            </a:custGeom>
            <a:solidFill>
              <a:srgbClr val="000000">
                <a:alpha val="0"/>
              </a:srgbClr>
            </a:solidFill>
          </p:spPr>
        </p:sp>
        <p:sp>
          <p:nvSpPr>
            <p:cNvPr name="TextBox 12" id="12"/>
            <p:cNvSpPr txBox="true"/>
            <p:nvPr/>
          </p:nvSpPr>
          <p:spPr>
            <a:xfrm>
              <a:off x="0" y="-114300"/>
              <a:ext cx="22059000" cy="1582318"/>
            </a:xfrm>
            <a:prstGeom prst="rect">
              <a:avLst/>
            </a:prstGeom>
          </p:spPr>
          <p:txBody>
            <a:bodyPr anchor="b" rtlCol="false" tIns="0" lIns="0" bIns="0" rIns="0"/>
            <a:lstStyle/>
            <a:p>
              <a:pPr algn="l">
                <a:lnSpc>
                  <a:spcPts val="7128"/>
                </a:lnSpc>
              </a:pPr>
              <a:r>
                <a:rPr lang="en-US" b="true" sz="5940">
                  <a:solidFill>
                    <a:srgbClr val="1CADE4"/>
                  </a:solidFill>
                  <a:latin typeface="Arial Bold"/>
                  <a:ea typeface="Arial Bold"/>
                  <a:cs typeface="Arial Bold"/>
                  <a:sym typeface="Arial Bold"/>
                </a:rPr>
                <a:t>PROBLEM STATEMENT</a:t>
              </a:r>
            </a:p>
          </p:txBody>
        </p:sp>
      </p:grpSp>
      <p:grpSp>
        <p:nvGrpSpPr>
          <p:cNvPr name="Group 13" id="13"/>
          <p:cNvGrpSpPr/>
          <p:nvPr/>
        </p:nvGrpSpPr>
        <p:grpSpPr>
          <a:xfrm rot="0">
            <a:off x="1073770" y="1737640"/>
            <a:ext cx="16544250" cy="6386646"/>
            <a:chOff x="0" y="0"/>
            <a:chExt cx="22059000" cy="8515527"/>
          </a:xfrm>
        </p:grpSpPr>
        <p:sp>
          <p:nvSpPr>
            <p:cNvPr name="Freeform 14" id="14"/>
            <p:cNvSpPr/>
            <p:nvPr/>
          </p:nvSpPr>
          <p:spPr>
            <a:xfrm flipH="false" flipV="false" rot="0">
              <a:off x="0" y="0"/>
              <a:ext cx="22059001" cy="8515528"/>
            </a:xfrm>
            <a:custGeom>
              <a:avLst/>
              <a:gdLst/>
              <a:ahLst/>
              <a:cxnLst/>
              <a:rect r="r" b="b" t="t" l="l"/>
              <a:pathLst>
                <a:path h="8515528" w="22059001">
                  <a:moveTo>
                    <a:pt x="0" y="0"/>
                  </a:moveTo>
                  <a:lnTo>
                    <a:pt x="22059001" y="0"/>
                  </a:lnTo>
                  <a:lnTo>
                    <a:pt x="22059001" y="8515528"/>
                  </a:lnTo>
                  <a:lnTo>
                    <a:pt x="0" y="8515528"/>
                  </a:lnTo>
                  <a:close/>
                </a:path>
              </a:pathLst>
            </a:custGeom>
            <a:solidFill>
              <a:srgbClr val="000000">
                <a:alpha val="0"/>
              </a:srgbClr>
            </a:solidFill>
          </p:spPr>
        </p:sp>
        <p:sp>
          <p:nvSpPr>
            <p:cNvPr name="TextBox 15" id="15"/>
            <p:cNvSpPr txBox="true"/>
            <p:nvPr/>
          </p:nvSpPr>
          <p:spPr>
            <a:xfrm>
              <a:off x="0" y="-123825"/>
              <a:ext cx="22059000" cy="8639352"/>
            </a:xfrm>
            <a:prstGeom prst="rect">
              <a:avLst/>
            </a:prstGeom>
          </p:spPr>
          <p:txBody>
            <a:bodyPr anchor="ctr" rtlCol="false" tIns="0" lIns="0" bIns="0" rIns="0"/>
            <a:lstStyle/>
            <a:p>
              <a:pPr algn="l">
                <a:lnSpc>
                  <a:spcPts val="4967"/>
                </a:lnSpc>
              </a:pPr>
              <a:r>
                <a:rPr lang="en-US" sz="3600">
                  <a:solidFill>
                    <a:srgbClr val="0F0F0F"/>
                  </a:solidFill>
                  <a:latin typeface="Calibri (MS)"/>
                  <a:ea typeface="Calibri (MS)"/>
                  <a:cs typeface="Calibri (MS)"/>
                  <a:sym typeface="Calibri (MS)"/>
                </a:rPr>
                <a:t>Students often struggle to identify the right learning path that aligns with their interests and long-term goals due to the overwhelming number of online courses and a lack of personalized guidance. There is a need for a solution that interacts with students, understands their interests (such as Frontend Development, Cybersecurity, UI/UX Design, etc.), assesses their current skill level, and builds a personalized course roadmap that adapts over time based on progress and preferences.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871863" y="1848834"/>
            <a:ext cx="16544250" cy="1101014"/>
            <a:chOff x="0" y="0"/>
            <a:chExt cx="22059000" cy="1468018"/>
          </a:xfrm>
        </p:grpSpPr>
        <p:sp>
          <p:nvSpPr>
            <p:cNvPr name="Freeform 11" id="11"/>
            <p:cNvSpPr/>
            <p:nvPr/>
          </p:nvSpPr>
          <p:spPr>
            <a:xfrm flipH="false" flipV="false" rot="0">
              <a:off x="0" y="0"/>
              <a:ext cx="22059001" cy="1468018"/>
            </a:xfrm>
            <a:custGeom>
              <a:avLst/>
              <a:gdLst/>
              <a:ahLst/>
              <a:cxnLst/>
              <a:rect r="r" b="b" t="t" l="l"/>
              <a:pathLst>
                <a:path h="1468018" w="22059001">
                  <a:moveTo>
                    <a:pt x="0" y="0"/>
                  </a:moveTo>
                  <a:lnTo>
                    <a:pt x="22059001" y="0"/>
                  </a:lnTo>
                  <a:lnTo>
                    <a:pt x="22059001" y="1468018"/>
                  </a:lnTo>
                  <a:lnTo>
                    <a:pt x="0" y="1468018"/>
                  </a:lnTo>
                  <a:close/>
                </a:path>
              </a:pathLst>
            </a:custGeom>
            <a:solidFill>
              <a:srgbClr val="000000">
                <a:alpha val="0"/>
              </a:srgbClr>
            </a:solidFill>
          </p:spPr>
        </p:sp>
        <p:sp>
          <p:nvSpPr>
            <p:cNvPr name="TextBox 12" id="12"/>
            <p:cNvSpPr txBox="true"/>
            <p:nvPr/>
          </p:nvSpPr>
          <p:spPr>
            <a:xfrm>
              <a:off x="0" y="-114300"/>
              <a:ext cx="22059000" cy="1582318"/>
            </a:xfrm>
            <a:prstGeom prst="rect">
              <a:avLst/>
            </a:prstGeom>
          </p:spPr>
          <p:txBody>
            <a:bodyPr anchor="b" rtlCol="false" tIns="0" lIns="0" bIns="0" rIns="0"/>
            <a:lstStyle/>
            <a:p>
              <a:pPr algn="l">
                <a:lnSpc>
                  <a:spcPts val="7128"/>
                </a:lnSpc>
              </a:pPr>
              <a:r>
                <a:rPr lang="en-US" b="true" sz="5940">
                  <a:solidFill>
                    <a:srgbClr val="1CADE4"/>
                  </a:solidFill>
                  <a:latin typeface="Arial Bold"/>
                  <a:ea typeface="Arial Bold"/>
                  <a:cs typeface="Arial Bold"/>
                  <a:sym typeface="Arial Bold"/>
                </a:rPr>
                <a:t>PROPOSED SOLUTION</a:t>
              </a:r>
            </a:p>
          </p:txBody>
        </p:sp>
      </p:grpSp>
      <p:grpSp>
        <p:nvGrpSpPr>
          <p:cNvPr name="Group 13" id="13"/>
          <p:cNvGrpSpPr/>
          <p:nvPr/>
        </p:nvGrpSpPr>
        <p:grpSpPr>
          <a:xfrm rot="0">
            <a:off x="867600" y="1848834"/>
            <a:ext cx="17420400" cy="8042400"/>
            <a:chOff x="0" y="0"/>
            <a:chExt cx="23227200" cy="10723200"/>
          </a:xfrm>
        </p:grpSpPr>
        <p:sp>
          <p:nvSpPr>
            <p:cNvPr name="Freeform 14" id="14"/>
            <p:cNvSpPr/>
            <p:nvPr/>
          </p:nvSpPr>
          <p:spPr>
            <a:xfrm flipH="false" flipV="false" rot="0">
              <a:off x="0" y="0"/>
              <a:ext cx="23227199" cy="10723200"/>
            </a:xfrm>
            <a:custGeom>
              <a:avLst/>
              <a:gdLst/>
              <a:ahLst/>
              <a:cxnLst/>
              <a:rect r="r" b="b" t="t" l="l"/>
              <a:pathLst>
                <a:path h="10723200" w="23227199">
                  <a:moveTo>
                    <a:pt x="0" y="0"/>
                  </a:moveTo>
                  <a:lnTo>
                    <a:pt x="23227199" y="0"/>
                  </a:lnTo>
                  <a:lnTo>
                    <a:pt x="23227199" y="10723200"/>
                  </a:lnTo>
                  <a:lnTo>
                    <a:pt x="0" y="10723200"/>
                  </a:lnTo>
                  <a:close/>
                </a:path>
              </a:pathLst>
            </a:custGeom>
            <a:solidFill>
              <a:srgbClr val="000000">
                <a:alpha val="0"/>
              </a:srgbClr>
            </a:solidFill>
          </p:spPr>
        </p:sp>
        <p:sp>
          <p:nvSpPr>
            <p:cNvPr name="TextBox 15" id="15"/>
            <p:cNvSpPr txBox="true"/>
            <p:nvPr/>
          </p:nvSpPr>
          <p:spPr>
            <a:xfrm>
              <a:off x="0" y="-104775"/>
              <a:ext cx="23227200" cy="10827975"/>
            </a:xfrm>
            <a:prstGeom prst="rect">
              <a:avLst/>
            </a:prstGeom>
          </p:spPr>
          <p:txBody>
            <a:bodyPr anchor="ctr" rtlCol="false" tIns="0" lIns="0" bIns="0" rIns="0"/>
            <a:lstStyle/>
            <a:p>
              <a:pPr algn="l">
                <a:lnSpc>
                  <a:spcPts val="4752"/>
                </a:lnSpc>
              </a:pPr>
              <a:r>
                <a:rPr lang="en-US" sz="3600">
                  <a:solidFill>
                    <a:srgbClr val="3F3F3F"/>
                  </a:solidFill>
                  <a:latin typeface="Calibri (MS)"/>
                  <a:ea typeface="Calibri (MS)"/>
                  <a:cs typeface="Calibri (MS)"/>
                  <a:sym typeface="Calibri (MS)"/>
                </a:rPr>
                <a:t>To address this challenge, we propose LearnMate, a friendly and expert AI career coach. The primary goal of LearnMate is to assist students by building a personalized learning roadmap. The system engages users in a simple, conversational manner to understand their career interests and current skill level. Based on this interaction, it generates a tailored sequence of courses and resources.</a:t>
              </a:r>
            </a:p>
            <a:p>
              <a:pPr algn="l">
                <a:lnSpc>
                  <a:spcPts val="4752"/>
                </a:lnSpc>
              </a:pPr>
              <a:r>
                <a:rPr lang="en-US" sz="3600">
                  <a:solidFill>
                    <a:srgbClr val="3F3F3F"/>
                  </a:solidFill>
                  <a:latin typeface="Calibri (MS)"/>
                  <a:ea typeface="Calibri (MS)"/>
                  <a:cs typeface="Calibri (MS)"/>
                  <a:sym typeface="Calibri (MS)"/>
                </a:rPr>
                <a:t>The underlying technology for this solution is </a:t>
              </a:r>
              <a:r>
                <a:rPr lang="en-US" b="true" sz="3600">
                  <a:solidFill>
                    <a:srgbClr val="3F3F3F"/>
                  </a:solidFill>
                  <a:latin typeface="Calibri (MS) Bold"/>
                  <a:ea typeface="Calibri (MS) Bold"/>
                  <a:cs typeface="Calibri (MS) Bold"/>
                  <a:sym typeface="Calibri (MS) Bold"/>
                </a:rPr>
                <a:t>built upon the IBM Cloud ecosystem</a:t>
              </a:r>
              <a:r>
                <a:rPr lang="en-US" sz="3600">
                  <a:solidFill>
                    <a:srgbClr val="3F3F3F"/>
                  </a:solidFill>
                  <a:latin typeface="Calibri (MS)"/>
                  <a:ea typeface="Calibri (MS)"/>
                  <a:cs typeface="Calibri (MS)"/>
                  <a:sym typeface="Calibri (MS)"/>
                </a:rPr>
                <a:t>. The conversational agent is </a:t>
              </a:r>
              <a:r>
                <a:rPr lang="en-US" b="true" sz="3600">
                  <a:solidFill>
                    <a:srgbClr val="3F3F3F"/>
                  </a:solidFill>
                  <a:latin typeface="Calibri (MS) Bold"/>
                  <a:ea typeface="Calibri (MS) Bold"/>
                  <a:cs typeface="Calibri (MS) Bold"/>
                  <a:sym typeface="Calibri (MS) Bold"/>
                </a:rPr>
                <a:t>powered by an IBM Granite Large Language Model</a:t>
              </a:r>
              <a:r>
                <a:rPr lang="en-US" sz="3600">
                  <a:solidFill>
                    <a:srgbClr val="3F3F3F"/>
                  </a:solidFill>
                  <a:latin typeface="Calibri (MS)"/>
                  <a:ea typeface="Calibri (MS)"/>
                  <a:cs typeface="Calibri (MS)"/>
                  <a:sym typeface="Calibri (MS)"/>
                </a:rPr>
                <a:t> and deployed on </a:t>
              </a:r>
              <a:r>
                <a:rPr lang="en-US" b="true" sz="3600">
                  <a:solidFill>
                    <a:srgbClr val="3F3F3F"/>
                  </a:solidFill>
                  <a:latin typeface="Calibri (MS) Bold"/>
                  <a:ea typeface="Calibri (MS) Bold"/>
                  <a:cs typeface="Calibri (MS) Bold"/>
                  <a:sym typeface="Calibri (MS) Bold"/>
                </a:rPr>
                <a:t>IBM watsonx</a:t>
              </a:r>
              <a:r>
                <a:rPr lang="en-US" sz="3600">
                  <a:solidFill>
                    <a:srgbClr val="3F3F3F"/>
                  </a:solidFill>
                  <a:latin typeface="Calibri (MS)"/>
                  <a:ea typeface="Calibri (MS)"/>
                  <a:cs typeface="Calibri (MS)"/>
                  <a:sym typeface="Calibri (MS)"/>
                </a:rPr>
                <a:t>, utilizing the </a:t>
              </a:r>
              <a:r>
                <a:rPr lang="en-US" b="true" sz="3600">
                  <a:solidFill>
                    <a:srgbClr val="3F3F3F"/>
                  </a:solidFill>
                  <a:latin typeface="Calibri (MS) Bold"/>
                  <a:ea typeface="Calibri (MS) Bold"/>
                  <a:cs typeface="Calibri (MS) Bold"/>
                  <a:sym typeface="Calibri (MS) Bold"/>
                </a:rPr>
                <a:t>IBM Cloud runtime service</a:t>
              </a:r>
              <a:r>
                <a:rPr lang="en-US" sz="3600">
                  <a:solidFill>
                    <a:srgbClr val="3F3F3F"/>
                  </a:solidFill>
                  <a:latin typeface="Calibri (MS)"/>
                  <a:ea typeface="Calibri (MS)"/>
                  <a:cs typeface="Calibri (MS)"/>
                  <a:sym typeface="Calibri (MS)"/>
                </a:rPr>
                <a:t> and </a:t>
              </a:r>
              <a:r>
                <a:rPr lang="en-US" b="true" sz="3600">
                  <a:solidFill>
                    <a:srgbClr val="3F3F3F"/>
                  </a:solidFill>
                  <a:latin typeface="Calibri (MS) Bold"/>
                  <a:ea typeface="Calibri (MS) Bold"/>
                  <a:cs typeface="Calibri (MS) Bold"/>
                  <a:sym typeface="Calibri (MS) Bold"/>
                </a:rPr>
                <a:t>IBM Cloud Lite plan</a:t>
              </a:r>
              <a:r>
                <a:rPr lang="en-US" sz="3600">
                  <a:solidFill>
                    <a:srgbClr val="3F3F3F"/>
                  </a:solidFill>
                  <a:latin typeface="Calibri (MS)"/>
                  <a:ea typeface="Calibri (MS)"/>
                  <a:cs typeface="Calibri (MS)"/>
                  <a:sym typeface="Calibri (MS)"/>
                </a:rPr>
                <a:t> for scalable and efficient hosting.</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715050" y="1028700"/>
            <a:ext cx="16544250" cy="1101014"/>
            <a:chOff x="0" y="0"/>
            <a:chExt cx="22059000" cy="1468018"/>
          </a:xfrm>
        </p:grpSpPr>
        <p:sp>
          <p:nvSpPr>
            <p:cNvPr name="Freeform 11" id="11"/>
            <p:cNvSpPr/>
            <p:nvPr/>
          </p:nvSpPr>
          <p:spPr>
            <a:xfrm flipH="false" flipV="false" rot="0">
              <a:off x="0" y="0"/>
              <a:ext cx="22059001" cy="1468018"/>
            </a:xfrm>
            <a:custGeom>
              <a:avLst/>
              <a:gdLst/>
              <a:ahLst/>
              <a:cxnLst/>
              <a:rect r="r" b="b" t="t" l="l"/>
              <a:pathLst>
                <a:path h="1468018" w="22059001">
                  <a:moveTo>
                    <a:pt x="0" y="0"/>
                  </a:moveTo>
                  <a:lnTo>
                    <a:pt x="22059001" y="0"/>
                  </a:lnTo>
                  <a:lnTo>
                    <a:pt x="22059001" y="1468018"/>
                  </a:lnTo>
                  <a:lnTo>
                    <a:pt x="0" y="1468018"/>
                  </a:lnTo>
                  <a:close/>
                </a:path>
              </a:pathLst>
            </a:custGeom>
            <a:solidFill>
              <a:srgbClr val="000000">
                <a:alpha val="0"/>
              </a:srgbClr>
            </a:solidFill>
          </p:spPr>
        </p:sp>
        <p:sp>
          <p:nvSpPr>
            <p:cNvPr name="TextBox 12" id="12"/>
            <p:cNvSpPr txBox="true"/>
            <p:nvPr/>
          </p:nvSpPr>
          <p:spPr>
            <a:xfrm>
              <a:off x="0" y="-114300"/>
              <a:ext cx="22059000" cy="1582318"/>
            </a:xfrm>
            <a:prstGeom prst="rect">
              <a:avLst/>
            </a:prstGeom>
          </p:spPr>
          <p:txBody>
            <a:bodyPr anchor="b" rtlCol="false" tIns="0" lIns="0" bIns="0" rIns="0"/>
            <a:lstStyle/>
            <a:p>
              <a:pPr algn="l">
                <a:lnSpc>
                  <a:spcPts val="7128"/>
                </a:lnSpc>
              </a:pPr>
              <a:r>
                <a:rPr lang="en-US" b="true" sz="5940">
                  <a:solidFill>
                    <a:srgbClr val="1CADE4"/>
                  </a:solidFill>
                  <a:latin typeface="Arial Bold"/>
                  <a:ea typeface="Arial Bold"/>
                  <a:cs typeface="Arial Bold"/>
                  <a:sym typeface="Arial Bold"/>
                </a:rPr>
                <a:t>SYSTEM  APPROACH</a:t>
              </a:r>
            </a:p>
          </p:txBody>
        </p:sp>
      </p:grpSp>
      <p:grpSp>
        <p:nvGrpSpPr>
          <p:cNvPr name="Group 13" id="13"/>
          <p:cNvGrpSpPr/>
          <p:nvPr/>
        </p:nvGrpSpPr>
        <p:grpSpPr>
          <a:xfrm rot="0">
            <a:off x="871960" y="1908749"/>
            <a:ext cx="16544250" cy="7748116"/>
            <a:chOff x="0" y="0"/>
            <a:chExt cx="22059000" cy="10330822"/>
          </a:xfrm>
        </p:grpSpPr>
        <p:sp>
          <p:nvSpPr>
            <p:cNvPr name="Freeform 14" id="14"/>
            <p:cNvSpPr/>
            <p:nvPr/>
          </p:nvSpPr>
          <p:spPr>
            <a:xfrm flipH="false" flipV="false" rot="0">
              <a:off x="0" y="0"/>
              <a:ext cx="22059001" cy="10330822"/>
            </a:xfrm>
            <a:custGeom>
              <a:avLst/>
              <a:gdLst/>
              <a:ahLst/>
              <a:cxnLst/>
              <a:rect r="r" b="b" t="t" l="l"/>
              <a:pathLst>
                <a:path h="10330822" w="22059001">
                  <a:moveTo>
                    <a:pt x="0" y="0"/>
                  </a:moveTo>
                  <a:lnTo>
                    <a:pt x="22059001" y="0"/>
                  </a:lnTo>
                  <a:lnTo>
                    <a:pt x="22059001" y="10330822"/>
                  </a:lnTo>
                  <a:lnTo>
                    <a:pt x="0" y="10330822"/>
                  </a:lnTo>
                  <a:close/>
                </a:path>
              </a:pathLst>
            </a:custGeom>
            <a:solidFill>
              <a:srgbClr val="000000">
                <a:alpha val="0"/>
              </a:srgbClr>
            </a:solidFill>
          </p:spPr>
        </p:sp>
        <p:sp>
          <p:nvSpPr>
            <p:cNvPr name="TextBox 15" id="15"/>
            <p:cNvSpPr txBox="true"/>
            <p:nvPr/>
          </p:nvSpPr>
          <p:spPr>
            <a:xfrm>
              <a:off x="0" y="-57150"/>
              <a:ext cx="22059000" cy="10387972"/>
            </a:xfrm>
            <a:prstGeom prst="rect">
              <a:avLst/>
            </a:prstGeom>
          </p:spPr>
          <p:txBody>
            <a:bodyPr anchor="ctr" rtlCol="false" tIns="0" lIns="0" bIns="0" rIns="0"/>
            <a:lstStyle/>
            <a:p>
              <a:pPr algn="l">
                <a:lnSpc>
                  <a:spcPts val="3240"/>
                </a:lnSpc>
              </a:pPr>
              <a:r>
                <a:rPr lang="en-US" sz="2700">
                  <a:solidFill>
                    <a:srgbClr val="0F0F0F"/>
                  </a:solidFill>
                  <a:latin typeface="Calibri (MS)"/>
                  <a:ea typeface="Calibri (MS)"/>
                  <a:cs typeface="Calibri (MS)"/>
                  <a:sym typeface="Calibri (MS)"/>
                </a:rPr>
                <a:t>The development follows a structured, agent-based interaction process designed to be intuitive and encouraging for the user. The architecture, designed using frameworks like </a:t>
              </a:r>
              <a:r>
                <a:rPr lang="en-US" b="true" sz="2700">
                  <a:solidFill>
                    <a:srgbClr val="0F0F0F"/>
                  </a:solidFill>
                  <a:latin typeface="Calibri (MS) Bold"/>
                  <a:ea typeface="Calibri (MS) Bold"/>
                  <a:cs typeface="Calibri (MS) Bold"/>
                  <a:sym typeface="Calibri (MS) Bold"/>
                </a:rPr>
                <a:t>LangGraph</a:t>
              </a:r>
              <a:r>
                <a:rPr lang="en-US" sz="2700">
                  <a:solidFill>
                    <a:srgbClr val="0F0F0F"/>
                  </a:solidFill>
                  <a:latin typeface="Calibri (MS)"/>
                  <a:ea typeface="Calibri (MS)"/>
                  <a:cs typeface="Calibri (MS)"/>
                  <a:sym typeface="Calibri (MS)"/>
                </a:rPr>
                <a:t> with a </a:t>
              </a:r>
              <a:r>
                <a:rPr lang="en-US" b="true" sz="2700">
                  <a:solidFill>
                    <a:srgbClr val="0F0F0F"/>
                  </a:solidFill>
                  <a:latin typeface="Calibri (MS) Bold"/>
                  <a:ea typeface="Calibri (MS) Bold"/>
                  <a:cs typeface="Calibri (MS) Bold"/>
                  <a:sym typeface="Calibri (MS) Bold"/>
                </a:rPr>
                <a:t>ReAct</a:t>
              </a:r>
              <a:r>
                <a:rPr lang="en-US" sz="2700">
                  <a:solidFill>
                    <a:srgbClr val="0F0F0F"/>
                  </a:solidFill>
                  <a:latin typeface="Calibri (MS)"/>
                  <a:ea typeface="Calibri (MS)"/>
                  <a:cs typeface="Calibri (MS)"/>
                  <a:sym typeface="Calibri (MS)"/>
                </a:rPr>
                <a:t> (Reasoning and Acting) agent model, ensures a logical flow.</a:t>
              </a:r>
            </a:p>
            <a:p>
              <a:pPr algn="l">
                <a:lnSpc>
                  <a:spcPts val="3240"/>
                </a:lnSpc>
              </a:pPr>
              <a:r>
                <a:rPr lang="en-US" b="true" sz="2700">
                  <a:solidFill>
                    <a:srgbClr val="0F0F0F"/>
                  </a:solidFill>
                  <a:latin typeface="Calibri (MS) Bold"/>
                  <a:ea typeface="Calibri (MS) Bold"/>
                  <a:cs typeface="Calibri (MS) Bold"/>
                  <a:sym typeface="Calibri (MS) Bold"/>
                </a:rPr>
                <a:t>The interaction process is strictly defined as follows:</a:t>
              </a:r>
            </a:p>
            <a:p>
              <a:pPr algn="l" marL="660082" indent="-330041" lvl="1">
                <a:lnSpc>
                  <a:spcPts val="3240"/>
                </a:lnSpc>
                <a:buFont typeface="Arial"/>
                <a:buChar char="•"/>
              </a:pPr>
              <a:r>
                <a:rPr lang="en-US" b="true" sz="2700">
                  <a:solidFill>
                    <a:srgbClr val="0F0F0F"/>
                  </a:solidFill>
                  <a:latin typeface="Calibri (MS) Bold"/>
                  <a:ea typeface="Calibri (MS) Bold"/>
                  <a:cs typeface="Calibri (MS) Bold"/>
                  <a:sym typeface="Calibri (MS) Bold"/>
                </a:rPr>
                <a:t>Welcome and Introduction</a:t>
              </a:r>
              <a:r>
                <a:rPr lang="en-US" sz="2700">
                  <a:solidFill>
                    <a:srgbClr val="0F0F0F"/>
                  </a:solidFill>
                  <a:latin typeface="Calibri (MS)"/>
                  <a:ea typeface="Calibri (MS)"/>
                  <a:cs typeface="Calibri (MS)"/>
                  <a:sym typeface="Calibri (MS)"/>
                </a:rPr>
                <a:t>: The system initiates the conversation by warmly welcoming the user and introducing itself as "</a:t>
              </a:r>
              <a:r>
                <a:rPr lang="en-US" b="true" sz="2700">
                  <a:solidFill>
                    <a:srgbClr val="0F0F0F"/>
                  </a:solidFill>
                  <a:latin typeface="Calibri (MS) Bold"/>
                  <a:ea typeface="Calibri (MS) Bold"/>
                  <a:cs typeface="Calibri (MS) Bold"/>
                  <a:sym typeface="Calibri (MS) Bold"/>
                </a:rPr>
                <a:t>LearnMate</a:t>
              </a:r>
              <a:r>
                <a:rPr lang="en-US" sz="2700">
                  <a:solidFill>
                    <a:srgbClr val="0F0F0F"/>
                  </a:solidFill>
                  <a:latin typeface="Calibri (MS)"/>
                  <a:ea typeface="Calibri (MS)"/>
                  <a:cs typeface="Calibri (MS)"/>
                  <a:sym typeface="Calibri (MS)"/>
                </a:rPr>
                <a:t>," an AI career coach.</a:t>
              </a:r>
            </a:p>
            <a:p>
              <a:pPr algn="l" marL="660082" indent="-330041" lvl="1">
                <a:lnSpc>
                  <a:spcPts val="3240"/>
                </a:lnSpc>
                <a:buFont typeface="Arial"/>
                <a:buChar char="•"/>
              </a:pPr>
              <a:r>
                <a:rPr lang="en-US" b="true" sz="2700">
                  <a:solidFill>
                    <a:srgbClr val="0F0F0F"/>
                  </a:solidFill>
                  <a:latin typeface="Calibri (MS) Bold"/>
                  <a:ea typeface="Calibri (MS) Bold"/>
                  <a:cs typeface="Calibri (MS) Bold"/>
                  <a:sym typeface="Calibri (MS) Bold"/>
                </a:rPr>
                <a:t>Inquiry of Interest</a:t>
              </a:r>
              <a:r>
                <a:rPr lang="en-US" sz="2700">
                  <a:solidFill>
                    <a:srgbClr val="0F0F0F"/>
                  </a:solidFill>
                  <a:latin typeface="Calibri (MS)"/>
                  <a:ea typeface="Calibri (MS)"/>
                  <a:cs typeface="Calibri (MS)"/>
                  <a:sym typeface="Calibri (MS)"/>
                </a:rPr>
                <a:t>: It then prompts the user to specify their main ar.ea of interest, providing examples like "Artificial Intelligence" or "Frontend Development" to guide them.</a:t>
              </a:r>
            </a:p>
            <a:p>
              <a:pPr algn="l" marL="660082" indent="-330041" lvl="1">
                <a:lnSpc>
                  <a:spcPts val="3240"/>
                </a:lnSpc>
                <a:buFont typeface="Arial"/>
                <a:buChar char="•"/>
              </a:pPr>
              <a:r>
                <a:rPr lang="en-US" b="true" sz="2700">
                  <a:solidFill>
                    <a:srgbClr val="0F0F0F"/>
                  </a:solidFill>
                  <a:latin typeface="Calibri (MS) Bold"/>
                  <a:ea typeface="Calibri (MS) Bold"/>
                  <a:cs typeface="Calibri (MS) Bold"/>
                  <a:sym typeface="Calibri (MS) Bold"/>
                </a:rPr>
                <a:t>Skill Assessment</a:t>
              </a:r>
              <a:r>
                <a:rPr lang="en-US" sz="2700">
                  <a:solidFill>
                    <a:srgbClr val="0F0F0F"/>
                  </a:solidFill>
                  <a:latin typeface="Calibri (MS)"/>
                  <a:ea typeface="Calibri (MS)"/>
                  <a:cs typeface="Calibri (MS)"/>
                  <a:sym typeface="Calibri (MS)"/>
                </a:rPr>
                <a:t>: Based on the user's stated interest, LearnMate asks a targeted question to assess their prior experience. For a user interested in "Artificial Intelligence," the question is, "Are you comfortable with basic programming concepts and have you encountered mathematical concepts like linear algebra or probability before?" This step is crucial for tailoring the subsequent roadmap.</a:t>
              </a:r>
            </a:p>
            <a:p>
              <a:pPr algn="l" marL="660082" indent="-330041" lvl="1">
                <a:lnSpc>
                  <a:spcPts val="3240"/>
                </a:lnSpc>
                <a:buFont typeface="Arial"/>
                <a:buChar char="•"/>
              </a:pPr>
              <a:r>
                <a:rPr lang="en-US" b="true" sz="2700">
                  <a:solidFill>
                    <a:srgbClr val="0F0F0F"/>
                  </a:solidFill>
                  <a:latin typeface="Calibri (MS) Bold"/>
                  <a:ea typeface="Calibri (MS) Bold"/>
                  <a:cs typeface="Calibri (MS) Bold"/>
                  <a:sym typeface="Calibri (MS) Bold"/>
                </a:rPr>
                <a:t>Roadmap Generation</a:t>
              </a:r>
              <a:r>
                <a:rPr lang="en-US" sz="2700">
                  <a:solidFill>
                    <a:srgbClr val="0F0F0F"/>
                  </a:solidFill>
                  <a:latin typeface="Calibri (MS)"/>
                  <a:ea typeface="Calibri (MS)"/>
                  <a:cs typeface="Calibri (MS)"/>
                  <a:sym typeface="Calibri (MS)"/>
                </a:rPr>
                <a:t>: The user's response is used to classify them as either a "Beginner" or "Intermediate." In the background, the system silently uses its integrated tools (e.g., Google Search, Wikipedia Search) to find the most suitable courses that match the user's interest and skill level.</a:t>
              </a:r>
            </a:p>
            <a:p>
              <a:pPr algn="l" marL="660082" indent="-330041" lvl="1">
                <a:lnSpc>
                  <a:spcPts val="3240"/>
                </a:lnSpc>
                <a:buFont typeface="Arial"/>
                <a:buChar char="•"/>
              </a:pPr>
              <a:r>
                <a:rPr lang="en-US" b="true" sz="2700">
                  <a:solidFill>
                    <a:srgbClr val="0F0F0F"/>
                  </a:solidFill>
                  <a:latin typeface="Calibri (MS) Bold"/>
                  <a:ea typeface="Calibri (MS) Bold"/>
                  <a:cs typeface="Calibri (MS) Bold"/>
                  <a:sym typeface="Calibri (MS) Bold"/>
                </a:rPr>
                <a:t>Presentation</a:t>
              </a:r>
              <a:r>
                <a:rPr lang="en-US" sz="2700">
                  <a:solidFill>
                    <a:srgbClr val="0F0F0F"/>
                  </a:solidFill>
                  <a:latin typeface="Calibri (MS)"/>
                  <a:ea typeface="Calibri (MS)"/>
                  <a:cs typeface="Calibri (MS)"/>
                  <a:sym typeface="Calibri (MS)"/>
                </a:rPr>
                <a:t>: The system presents the final, personalized roadmap. Each recommendation includes the course title, a direct link, and a brief justification explaining why the course is a good fit for their learning journey at this stage.</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871863" y="1700484"/>
            <a:ext cx="16544250" cy="1101014"/>
            <a:chOff x="0" y="0"/>
            <a:chExt cx="22059000" cy="1468018"/>
          </a:xfrm>
        </p:grpSpPr>
        <p:sp>
          <p:nvSpPr>
            <p:cNvPr name="Freeform 11" id="11"/>
            <p:cNvSpPr/>
            <p:nvPr/>
          </p:nvSpPr>
          <p:spPr>
            <a:xfrm flipH="false" flipV="false" rot="0">
              <a:off x="0" y="0"/>
              <a:ext cx="22059001" cy="1468018"/>
            </a:xfrm>
            <a:custGeom>
              <a:avLst/>
              <a:gdLst/>
              <a:ahLst/>
              <a:cxnLst/>
              <a:rect r="r" b="b" t="t" l="l"/>
              <a:pathLst>
                <a:path h="1468018" w="22059001">
                  <a:moveTo>
                    <a:pt x="0" y="0"/>
                  </a:moveTo>
                  <a:lnTo>
                    <a:pt x="22059001" y="0"/>
                  </a:lnTo>
                  <a:lnTo>
                    <a:pt x="22059001" y="1468018"/>
                  </a:lnTo>
                  <a:lnTo>
                    <a:pt x="0" y="1468018"/>
                  </a:lnTo>
                  <a:close/>
                </a:path>
              </a:pathLst>
            </a:custGeom>
            <a:solidFill>
              <a:srgbClr val="000000">
                <a:alpha val="0"/>
              </a:srgbClr>
            </a:solidFill>
          </p:spPr>
        </p:sp>
        <p:sp>
          <p:nvSpPr>
            <p:cNvPr name="TextBox 12" id="12"/>
            <p:cNvSpPr txBox="true"/>
            <p:nvPr/>
          </p:nvSpPr>
          <p:spPr>
            <a:xfrm>
              <a:off x="0" y="-114300"/>
              <a:ext cx="22059000" cy="1582318"/>
            </a:xfrm>
            <a:prstGeom prst="rect">
              <a:avLst/>
            </a:prstGeom>
          </p:spPr>
          <p:txBody>
            <a:bodyPr anchor="b" rtlCol="false" tIns="0" lIns="0" bIns="0" rIns="0"/>
            <a:lstStyle/>
            <a:p>
              <a:pPr algn="l">
                <a:lnSpc>
                  <a:spcPts val="7128"/>
                </a:lnSpc>
              </a:pPr>
              <a:r>
                <a:rPr lang="en-US" b="true" sz="5940">
                  <a:solidFill>
                    <a:srgbClr val="1CADE4"/>
                  </a:solidFill>
                  <a:latin typeface="Arial Bold"/>
                  <a:ea typeface="Arial Bold"/>
                  <a:cs typeface="Arial Bold"/>
                  <a:sym typeface="Arial Bold"/>
                </a:rPr>
                <a:t>ALGORITHM &amp; DEPLOYMENT</a:t>
              </a:r>
            </a:p>
          </p:txBody>
        </p:sp>
      </p:grpSp>
      <p:grpSp>
        <p:nvGrpSpPr>
          <p:cNvPr name="Group 13" id="13"/>
          <p:cNvGrpSpPr/>
          <p:nvPr/>
        </p:nvGrpSpPr>
        <p:grpSpPr>
          <a:xfrm rot="0">
            <a:off x="871788" y="2496063"/>
            <a:ext cx="16544250" cy="7010100"/>
            <a:chOff x="0" y="0"/>
            <a:chExt cx="22059000" cy="9346800"/>
          </a:xfrm>
        </p:grpSpPr>
        <p:sp>
          <p:nvSpPr>
            <p:cNvPr name="Freeform 14" id="14"/>
            <p:cNvSpPr/>
            <p:nvPr/>
          </p:nvSpPr>
          <p:spPr>
            <a:xfrm flipH="false" flipV="false" rot="0">
              <a:off x="0" y="0"/>
              <a:ext cx="22059001" cy="9346800"/>
            </a:xfrm>
            <a:custGeom>
              <a:avLst/>
              <a:gdLst/>
              <a:ahLst/>
              <a:cxnLst/>
              <a:rect r="r" b="b" t="t" l="l"/>
              <a:pathLst>
                <a:path h="9346800" w="22059001">
                  <a:moveTo>
                    <a:pt x="0" y="0"/>
                  </a:moveTo>
                  <a:lnTo>
                    <a:pt x="22059001" y="0"/>
                  </a:lnTo>
                  <a:lnTo>
                    <a:pt x="22059001" y="9346800"/>
                  </a:lnTo>
                  <a:lnTo>
                    <a:pt x="0" y="9346800"/>
                  </a:lnTo>
                  <a:close/>
                </a:path>
              </a:pathLst>
            </a:custGeom>
            <a:solidFill>
              <a:srgbClr val="000000">
                <a:alpha val="0"/>
              </a:srgbClr>
            </a:solidFill>
          </p:spPr>
        </p:sp>
        <p:sp>
          <p:nvSpPr>
            <p:cNvPr name="TextBox 15" id="15"/>
            <p:cNvSpPr txBox="true"/>
            <p:nvPr/>
          </p:nvSpPr>
          <p:spPr>
            <a:xfrm>
              <a:off x="0" y="-66675"/>
              <a:ext cx="22059000" cy="9413475"/>
            </a:xfrm>
            <a:prstGeom prst="rect">
              <a:avLst/>
            </a:prstGeom>
          </p:spPr>
          <p:txBody>
            <a:bodyPr anchor="ctr" rtlCol="false" tIns="0" lIns="0" bIns="0" rIns="0"/>
            <a:lstStyle/>
            <a:p>
              <a:pPr algn="l">
                <a:lnSpc>
                  <a:spcPts val="3996"/>
                </a:lnSpc>
              </a:pPr>
              <a:r>
                <a:rPr lang="en-US" b="true" sz="3330">
                  <a:solidFill>
                    <a:srgbClr val="3F3F3F"/>
                  </a:solidFill>
                  <a:latin typeface="Calibri (MS) Bold"/>
                  <a:ea typeface="Calibri (MS) Bold"/>
                  <a:cs typeface="Calibri (MS) Bold"/>
                  <a:sym typeface="Calibri (MS) Bold"/>
                </a:rPr>
                <a:t>Algorithm</a:t>
              </a:r>
              <a:r>
                <a:rPr lang="en-US" sz="3330">
                  <a:solidFill>
                    <a:srgbClr val="3F3F3F"/>
                  </a:solidFill>
                  <a:latin typeface="Calibri (MS)"/>
                  <a:ea typeface="Calibri (MS)"/>
                  <a:cs typeface="Calibri (MS)"/>
                  <a:sym typeface="Calibri (MS)"/>
                </a:rPr>
                <a:t>:</a:t>
              </a:r>
            </a:p>
            <a:p>
              <a:pPr algn="l">
                <a:lnSpc>
                  <a:spcPts val="3996"/>
                </a:lnSpc>
              </a:pPr>
              <a:r>
                <a:rPr lang="en-US" sz="3330">
                  <a:solidFill>
                    <a:srgbClr val="3F3F3F"/>
                  </a:solidFill>
                  <a:latin typeface="Calibri (MS)"/>
                  <a:ea typeface="Calibri (MS)"/>
                  <a:cs typeface="Calibri (MS)"/>
                  <a:sym typeface="Calibri (MS)"/>
                </a:rPr>
                <a:t>The core logic of LearnMate operates on a conditional decision-making algorithm.</a:t>
              </a:r>
            </a:p>
            <a:p>
              <a:pPr algn="l" marL="734092" indent="-367046" lvl="1">
                <a:lnSpc>
                  <a:spcPts val="3996"/>
                </a:lnSpc>
                <a:buFont typeface="Arial"/>
                <a:buChar char="•"/>
              </a:pPr>
              <a:r>
                <a:rPr lang="en-US" b="true" sz="3330">
                  <a:solidFill>
                    <a:srgbClr val="3F3F3F"/>
                  </a:solidFill>
                  <a:latin typeface="Calibri (MS) Bold"/>
                  <a:ea typeface="Calibri (MS) Bold"/>
                  <a:cs typeface="Calibri (MS) Bold"/>
                  <a:sym typeface="Calibri (MS) Bold"/>
                </a:rPr>
                <a:t>Intent Recognition:</a:t>
              </a:r>
              <a:r>
                <a:rPr lang="en-US" sz="3330">
                  <a:solidFill>
                    <a:srgbClr val="3F3F3F"/>
                  </a:solidFill>
                  <a:latin typeface="Calibri (MS)"/>
                  <a:ea typeface="Calibri (MS)"/>
                  <a:cs typeface="Calibri (MS)"/>
                  <a:sym typeface="Calibri (MS)"/>
                </a:rPr>
                <a:t> The system first identifies the user's career interest from their input.</a:t>
              </a:r>
            </a:p>
            <a:p>
              <a:pPr algn="l" marL="734092" indent="-367046" lvl="1">
                <a:lnSpc>
                  <a:spcPts val="3996"/>
                </a:lnSpc>
                <a:buFont typeface="Arial"/>
                <a:buChar char="•"/>
              </a:pPr>
              <a:r>
                <a:rPr lang="en-US" b="true" sz="3330">
                  <a:solidFill>
                    <a:srgbClr val="3F3F3F"/>
                  </a:solidFill>
                  <a:latin typeface="Calibri (MS) Bold"/>
                  <a:ea typeface="Calibri (MS) Bold"/>
                  <a:cs typeface="Calibri (MS) Bold"/>
                  <a:sym typeface="Calibri (MS) Bold"/>
                </a:rPr>
                <a:t>Question Selection:</a:t>
              </a:r>
              <a:r>
                <a:rPr lang="en-US" sz="3330">
                  <a:solidFill>
                    <a:srgbClr val="3F3F3F"/>
                  </a:solidFill>
                  <a:latin typeface="Calibri (MS)"/>
                  <a:ea typeface="Calibri (MS)"/>
                  <a:cs typeface="Calibri (MS)"/>
                  <a:sym typeface="Calibri (MS)"/>
                </a:rPr>
                <a:t> It maps the identified interest to a predefined, specific assessment question. A fallback question is available for interests outside the predefined list.</a:t>
              </a:r>
            </a:p>
            <a:p>
              <a:pPr algn="l" marL="734092" indent="-367046" lvl="1">
                <a:lnSpc>
                  <a:spcPts val="3996"/>
                </a:lnSpc>
                <a:buFont typeface="Arial"/>
                <a:buChar char="•"/>
              </a:pPr>
              <a:r>
                <a:rPr lang="en-US" b="true" sz="3330">
                  <a:solidFill>
                    <a:srgbClr val="3F3F3F"/>
                  </a:solidFill>
                  <a:latin typeface="Calibri (MS) Bold"/>
                  <a:ea typeface="Calibri (MS) Bold"/>
                  <a:cs typeface="Calibri (MS) Bold"/>
                  <a:sym typeface="Calibri (MS) Bold"/>
                </a:rPr>
                <a:t>Skill Categorization:</a:t>
              </a:r>
              <a:r>
                <a:rPr lang="en-US" sz="3330">
                  <a:solidFill>
                    <a:srgbClr val="3F3F3F"/>
                  </a:solidFill>
                  <a:latin typeface="Calibri (MS)"/>
                  <a:ea typeface="Calibri (MS)"/>
                  <a:cs typeface="Calibri (MS)"/>
                  <a:sym typeface="Calibri (MS)"/>
                </a:rPr>
                <a:t> The user's answer ("Yes" or "No," or providing details of experience) is analyzed to categorize their skill level into 'Beginner' or 'Intermediate'.</a:t>
              </a:r>
            </a:p>
            <a:p>
              <a:pPr algn="l" marL="734092" indent="-367046" lvl="1">
                <a:lnSpc>
                  <a:spcPts val="3996"/>
                </a:lnSpc>
                <a:buFont typeface="Arial"/>
                <a:buChar char="•"/>
              </a:pPr>
              <a:r>
                <a:rPr lang="en-US" b="true" sz="3330">
                  <a:solidFill>
                    <a:srgbClr val="3F3F3F"/>
                  </a:solidFill>
                  <a:latin typeface="Calibri (MS) Bold"/>
                  <a:ea typeface="Calibri (MS) Bold"/>
                  <a:cs typeface="Calibri (MS) Bold"/>
                  <a:sym typeface="Calibri (MS) Bold"/>
                </a:rPr>
                <a:t>Silent Tool Execution:</a:t>
              </a:r>
              <a:r>
                <a:rPr lang="en-US" sz="3330">
                  <a:solidFill>
                    <a:srgbClr val="3F3F3F"/>
                  </a:solidFill>
                  <a:latin typeface="Calibri (MS)"/>
                  <a:ea typeface="Calibri (MS)"/>
                  <a:cs typeface="Calibri (MS)"/>
                  <a:sym typeface="Calibri (MS)"/>
                </a:rPr>
                <a:t> This categorization, along with the user's interest, becomes the set of parameters for a background tool call. The system searches for relevant learning materials without notifying the user of the action.</a:t>
              </a:r>
            </a:p>
            <a:p>
              <a:pPr algn="l" marL="734092" indent="-367046" lvl="1">
                <a:lnSpc>
                  <a:spcPts val="3996"/>
                </a:lnSpc>
                <a:buFont typeface="Arial"/>
                <a:buChar char="•"/>
              </a:pPr>
              <a:r>
                <a:rPr lang="en-US" b="true" sz="3330">
                  <a:solidFill>
                    <a:srgbClr val="3F3F3F"/>
                  </a:solidFill>
                  <a:latin typeface="Calibri (MS) Bold"/>
                  <a:ea typeface="Calibri (MS) Bold"/>
                  <a:cs typeface="Calibri (MS) Bold"/>
                  <a:sym typeface="Calibri (MS) Bold"/>
                </a:rPr>
                <a:t>Response Synthesis</a:t>
              </a:r>
              <a:r>
                <a:rPr lang="en-US" sz="3330">
                  <a:solidFill>
                    <a:srgbClr val="3F3F3F"/>
                  </a:solidFill>
                  <a:latin typeface="Calibri (MS)"/>
                  <a:ea typeface="Calibri (MS)"/>
                  <a:cs typeface="Calibri (MS)"/>
                  <a:sym typeface="Calibri (MS)"/>
                </a:rPr>
                <a:t>: The search results are compiled into a clear, structured roadmap, which is then presented to the user.</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800" cy="142650"/>
            <a:chOff x="0" y="0"/>
            <a:chExt cx="7406400" cy="190200"/>
          </a:xfrm>
        </p:grpSpPr>
        <p:sp>
          <p:nvSpPr>
            <p:cNvPr name="Freeform 3" id="3"/>
            <p:cNvSpPr/>
            <p:nvPr/>
          </p:nvSpPr>
          <p:spPr>
            <a:xfrm flipH="false" flipV="false" rot="0">
              <a:off x="0" y="0"/>
              <a:ext cx="7406386" cy="190246"/>
            </a:xfrm>
            <a:custGeom>
              <a:avLst/>
              <a:gdLst/>
              <a:ahLst/>
              <a:cxnLst/>
              <a:rect r="r" b="b" t="t" l="l"/>
              <a:pathLst>
                <a:path h="190246" w="7406386">
                  <a:moveTo>
                    <a:pt x="0" y="0"/>
                  </a:moveTo>
                  <a:lnTo>
                    <a:pt x="7406386" y="0"/>
                  </a:lnTo>
                  <a:lnTo>
                    <a:pt x="7406386" y="190246"/>
                  </a:lnTo>
                  <a:lnTo>
                    <a:pt x="0" y="190246"/>
                  </a:lnTo>
                  <a:close/>
                </a:path>
              </a:pathLst>
            </a:custGeom>
            <a:solidFill>
              <a:srgbClr val="465359"/>
            </a:solidFill>
          </p:spPr>
        </p:sp>
      </p:grpSp>
      <p:grpSp>
        <p:nvGrpSpPr>
          <p:cNvPr name="Group 4" id="4"/>
          <p:cNvGrpSpPr/>
          <p:nvPr/>
        </p:nvGrpSpPr>
        <p:grpSpPr>
          <a:xfrm rot="0">
            <a:off x="12063220" y="680464"/>
            <a:ext cx="5554800" cy="148050"/>
            <a:chOff x="0" y="0"/>
            <a:chExt cx="7406400" cy="197400"/>
          </a:xfrm>
        </p:grpSpPr>
        <p:sp>
          <p:nvSpPr>
            <p:cNvPr name="Freeform 5" id="5"/>
            <p:cNvSpPr/>
            <p:nvPr/>
          </p:nvSpPr>
          <p:spPr>
            <a:xfrm flipH="false" flipV="false" rot="0">
              <a:off x="0" y="0"/>
              <a:ext cx="7406386" cy="197358"/>
            </a:xfrm>
            <a:custGeom>
              <a:avLst/>
              <a:gdLst/>
              <a:ahLst/>
              <a:cxnLst/>
              <a:rect r="r" b="b" t="t" l="l"/>
              <a:pathLst>
                <a:path h="197358" w="7406386">
                  <a:moveTo>
                    <a:pt x="0" y="0"/>
                  </a:moveTo>
                  <a:lnTo>
                    <a:pt x="7406386" y="0"/>
                  </a:lnTo>
                  <a:lnTo>
                    <a:pt x="7406386" y="197358"/>
                  </a:lnTo>
                  <a:lnTo>
                    <a:pt x="0" y="197358"/>
                  </a:lnTo>
                  <a:close/>
                </a:path>
              </a:pathLst>
            </a:custGeom>
            <a:solidFill>
              <a:srgbClr val="969FA7"/>
            </a:solidFill>
          </p:spPr>
        </p:sp>
      </p:grpSp>
      <p:grpSp>
        <p:nvGrpSpPr>
          <p:cNvPr name="Group 6" id="6"/>
          <p:cNvGrpSpPr/>
          <p:nvPr/>
        </p:nvGrpSpPr>
        <p:grpSpPr>
          <a:xfrm rot="0">
            <a:off x="6362745" y="685800"/>
            <a:ext cx="5554800" cy="137250"/>
            <a:chOff x="0" y="0"/>
            <a:chExt cx="7406400" cy="183000"/>
          </a:xfrm>
        </p:grpSpPr>
        <p:sp>
          <p:nvSpPr>
            <p:cNvPr name="Freeform 7" id="7"/>
            <p:cNvSpPr/>
            <p:nvPr/>
          </p:nvSpPr>
          <p:spPr>
            <a:xfrm flipH="false" flipV="false" rot="0">
              <a:off x="0" y="0"/>
              <a:ext cx="7406386" cy="183007"/>
            </a:xfrm>
            <a:custGeom>
              <a:avLst/>
              <a:gdLst/>
              <a:ahLst/>
              <a:cxnLst/>
              <a:rect r="r" b="b" t="t" l="l"/>
              <a:pathLst>
                <a:path h="183007" w="7406386">
                  <a:moveTo>
                    <a:pt x="0" y="0"/>
                  </a:moveTo>
                  <a:lnTo>
                    <a:pt x="7406386" y="0"/>
                  </a:lnTo>
                  <a:lnTo>
                    <a:pt x="7406386" y="183007"/>
                  </a:lnTo>
                  <a:lnTo>
                    <a:pt x="0" y="183007"/>
                  </a:lnTo>
                  <a:close/>
                </a:path>
              </a:pathLst>
            </a:custGeom>
            <a:solidFill>
              <a:srgbClr val="1CADE4"/>
            </a:solidFill>
          </p:spPr>
        </p:sp>
      </p:grpSp>
      <p:grpSp>
        <p:nvGrpSpPr>
          <p:cNvPr name="Group 8" id="8"/>
          <p:cNvGrpSpPr>
            <a:grpSpLocks noChangeAspect="true"/>
          </p:cNvGrpSpPr>
          <p:nvPr/>
        </p:nvGrpSpPr>
        <p:grpSpPr>
          <a:xfrm rot="0">
            <a:off x="15727505" y="9656865"/>
            <a:ext cx="1688706" cy="547689"/>
            <a:chOff x="0" y="0"/>
            <a:chExt cx="2251608"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0" r="-1" b="-283"/>
              </a:stretch>
            </a:blipFill>
          </p:spPr>
        </p:sp>
      </p:grpSp>
      <p:grpSp>
        <p:nvGrpSpPr>
          <p:cNvPr name="Group 10" id="10"/>
          <p:cNvGrpSpPr/>
          <p:nvPr/>
        </p:nvGrpSpPr>
        <p:grpSpPr>
          <a:xfrm rot="0">
            <a:off x="868020" y="1530418"/>
            <a:ext cx="16544250" cy="1101014"/>
            <a:chOff x="0" y="0"/>
            <a:chExt cx="22059000" cy="1468018"/>
          </a:xfrm>
        </p:grpSpPr>
        <p:sp>
          <p:nvSpPr>
            <p:cNvPr name="Freeform 11" id="11"/>
            <p:cNvSpPr/>
            <p:nvPr/>
          </p:nvSpPr>
          <p:spPr>
            <a:xfrm flipH="false" flipV="false" rot="0">
              <a:off x="0" y="0"/>
              <a:ext cx="22059001" cy="1468018"/>
            </a:xfrm>
            <a:custGeom>
              <a:avLst/>
              <a:gdLst/>
              <a:ahLst/>
              <a:cxnLst/>
              <a:rect r="r" b="b" t="t" l="l"/>
              <a:pathLst>
                <a:path h="1468018" w="22059001">
                  <a:moveTo>
                    <a:pt x="0" y="0"/>
                  </a:moveTo>
                  <a:lnTo>
                    <a:pt x="22059001" y="0"/>
                  </a:lnTo>
                  <a:lnTo>
                    <a:pt x="22059001" y="1468018"/>
                  </a:lnTo>
                  <a:lnTo>
                    <a:pt x="0" y="1468018"/>
                  </a:lnTo>
                  <a:close/>
                </a:path>
              </a:pathLst>
            </a:custGeom>
            <a:solidFill>
              <a:srgbClr val="000000">
                <a:alpha val="0"/>
              </a:srgbClr>
            </a:solidFill>
          </p:spPr>
        </p:sp>
        <p:sp>
          <p:nvSpPr>
            <p:cNvPr name="TextBox 12" id="12"/>
            <p:cNvSpPr txBox="true"/>
            <p:nvPr/>
          </p:nvSpPr>
          <p:spPr>
            <a:xfrm>
              <a:off x="0" y="-114300"/>
              <a:ext cx="22059000" cy="1582318"/>
            </a:xfrm>
            <a:prstGeom prst="rect">
              <a:avLst/>
            </a:prstGeom>
          </p:spPr>
          <p:txBody>
            <a:bodyPr anchor="b" rtlCol="false" tIns="0" lIns="0" bIns="0" rIns="0"/>
            <a:lstStyle/>
            <a:p>
              <a:pPr algn="l">
                <a:lnSpc>
                  <a:spcPts val="7128"/>
                </a:lnSpc>
              </a:pPr>
              <a:r>
                <a:rPr lang="en-US" b="true" sz="5940">
                  <a:solidFill>
                    <a:srgbClr val="1CADE4"/>
                  </a:solidFill>
                  <a:latin typeface="Arial Bold"/>
                  <a:ea typeface="Arial Bold"/>
                  <a:cs typeface="Arial Bold"/>
                  <a:sym typeface="Arial Bold"/>
                </a:rPr>
                <a:t>Results </a:t>
              </a:r>
            </a:p>
          </p:txBody>
        </p:sp>
      </p:grpSp>
      <p:grpSp>
        <p:nvGrpSpPr>
          <p:cNvPr name="Group 13" id="13"/>
          <p:cNvGrpSpPr/>
          <p:nvPr/>
        </p:nvGrpSpPr>
        <p:grpSpPr>
          <a:xfrm rot="0">
            <a:off x="1028700" y="2207820"/>
            <a:ext cx="6873777" cy="6440296"/>
            <a:chOff x="0" y="0"/>
            <a:chExt cx="9165036" cy="8587062"/>
          </a:xfrm>
        </p:grpSpPr>
        <p:sp>
          <p:nvSpPr>
            <p:cNvPr name="Freeform 14" id="14"/>
            <p:cNvSpPr/>
            <p:nvPr/>
          </p:nvSpPr>
          <p:spPr>
            <a:xfrm flipH="false" flipV="false" rot="0">
              <a:off x="0" y="0"/>
              <a:ext cx="9165037" cy="8587062"/>
            </a:xfrm>
            <a:custGeom>
              <a:avLst/>
              <a:gdLst/>
              <a:ahLst/>
              <a:cxnLst/>
              <a:rect r="r" b="b" t="t" l="l"/>
              <a:pathLst>
                <a:path h="8587062" w="9165037">
                  <a:moveTo>
                    <a:pt x="0" y="0"/>
                  </a:moveTo>
                  <a:lnTo>
                    <a:pt x="9165037" y="0"/>
                  </a:lnTo>
                  <a:lnTo>
                    <a:pt x="9165037" y="8587062"/>
                  </a:lnTo>
                  <a:lnTo>
                    <a:pt x="0" y="8587062"/>
                  </a:lnTo>
                  <a:close/>
                </a:path>
              </a:pathLst>
            </a:custGeom>
            <a:solidFill>
              <a:srgbClr val="000000">
                <a:alpha val="0"/>
              </a:srgbClr>
            </a:solidFill>
          </p:spPr>
        </p:sp>
        <p:sp>
          <p:nvSpPr>
            <p:cNvPr name="TextBox 15" id="15"/>
            <p:cNvSpPr txBox="true"/>
            <p:nvPr/>
          </p:nvSpPr>
          <p:spPr>
            <a:xfrm>
              <a:off x="0" y="-104775"/>
              <a:ext cx="9165036" cy="8691837"/>
            </a:xfrm>
            <a:prstGeom prst="rect">
              <a:avLst/>
            </a:prstGeom>
          </p:spPr>
          <p:txBody>
            <a:bodyPr anchor="ctr" rtlCol="false" tIns="0" lIns="0" bIns="0" rIns="0"/>
            <a:lstStyle/>
            <a:p>
              <a:pPr algn="l">
                <a:lnSpc>
                  <a:spcPts val="4356"/>
                </a:lnSpc>
              </a:pPr>
              <a:r>
                <a:rPr lang="en-US" b="true" sz="3300">
                  <a:solidFill>
                    <a:srgbClr val="0F0F0F"/>
                  </a:solidFill>
                  <a:latin typeface="Calibri (MS) Bold"/>
                  <a:ea typeface="Calibri (MS) Bold"/>
                  <a:cs typeface="Calibri (MS) Bold"/>
                  <a:sym typeface="Calibri (MS) Bold"/>
                </a:rPr>
                <a:t>Deployment of agent  LearnMate </a:t>
              </a:r>
            </a:p>
          </p:txBody>
        </p:sp>
      </p:grpSp>
      <p:sp>
        <p:nvSpPr>
          <p:cNvPr name="Freeform 16" id="16"/>
          <p:cNvSpPr/>
          <p:nvPr/>
        </p:nvSpPr>
        <p:spPr>
          <a:xfrm flipH="false" flipV="false" rot="0">
            <a:off x="8692430" y="1256573"/>
            <a:ext cx="8566870" cy="8400292"/>
          </a:xfrm>
          <a:custGeom>
            <a:avLst/>
            <a:gdLst/>
            <a:ahLst/>
            <a:cxnLst/>
            <a:rect r="r" b="b" t="t" l="l"/>
            <a:pathLst>
              <a:path h="8400292" w="8566870">
                <a:moveTo>
                  <a:pt x="0" y="0"/>
                </a:moveTo>
                <a:lnTo>
                  <a:pt x="8566870" y="0"/>
                </a:lnTo>
                <a:lnTo>
                  <a:pt x="8566870" y="8400292"/>
                </a:lnTo>
                <a:lnTo>
                  <a:pt x="0" y="8400292"/>
                </a:lnTo>
                <a:lnTo>
                  <a:pt x="0" y="0"/>
                </a:lnTo>
                <a:close/>
              </a:path>
            </a:pathLst>
          </a:custGeom>
          <a:blipFill>
            <a:blip r:embed="rId4"/>
            <a:stretch>
              <a:fillRect l="0" t="0" r="0" b="0"/>
            </a:stretch>
          </a:blipFill>
          <a:ln w="38100" cap="sq">
            <a:solidFill>
              <a:srgbClr val="000000"/>
            </a:solid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9618" y="486491"/>
            <a:ext cx="7898814" cy="9314018"/>
          </a:xfrm>
          <a:custGeom>
            <a:avLst/>
            <a:gdLst/>
            <a:ahLst/>
            <a:cxnLst/>
            <a:rect r="r" b="b" t="t" l="l"/>
            <a:pathLst>
              <a:path h="9314018" w="7898814">
                <a:moveTo>
                  <a:pt x="0" y="0"/>
                </a:moveTo>
                <a:lnTo>
                  <a:pt x="7898814" y="0"/>
                </a:lnTo>
                <a:lnTo>
                  <a:pt x="7898814" y="9314018"/>
                </a:lnTo>
                <a:lnTo>
                  <a:pt x="0" y="9314018"/>
                </a:lnTo>
                <a:lnTo>
                  <a:pt x="0" y="0"/>
                </a:lnTo>
                <a:close/>
              </a:path>
            </a:pathLst>
          </a:custGeom>
          <a:blipFill>
            <a:blip r:embed="rId2"/>
            <a:stretch>
              <a:fillRect l="0" t="0" r="0" b="0"/>
            </a:stretch>
          </a:blipFill>
          <a:ln w="38100" cap="sq">
            <a:solidFill>
              <a:srgbClr val="000000"/>
            </a:solidFill>
            <a:prstDash val="solid"/>
            <a:miter/>
          </a:ln>
        </p:spPr>
      </p:sp>
      <p:sp>
        <p:nvSpPr>
          <p:cNvPr name="Freeform 3" id="3"/>
          <p:cNvSpPr/>
          <p:nvPr/>
        </p:nvSpPr>
        <p:spPr>
          <a:xfrm flipH="false" flipV="false" rot="0">
            <a:off x="9144000" y="486491"/>
            <a:ext cx="8575036" cy="16335683"/>
          </a:xfrm>
          <a:custGeom>
            <a:avLst/>
            <a:gdLst/>
            <a:ahLst/>
            <a:cxnLst/>
            <a:rect r="r" b="b" t="t" l="l"/>
            <a:pathLst>
              <a:path h="16335683" w="8575036">
                <a:moveTo>
                  <a:pt x="0" y="0"/>
                </a:moveTo>
                <a:lnTo>
                  <a:pt x="8575036" y="0"/>
                </a:lnTo>
                <a:lnTo>
                  <a:pt x="8575036" y="16335683"/>
                </a:lnTo>
                <a:lnTo>
                  <a:pt x="0" y="16335683"/>
                </a:lnTo>
                <a:lnTo>
                  <a:pt x="0" y="0"/>
                </a:lnTo>
                <a:close/>
              </a:path>
            </a:pathLst>
          </a:custGeom>
          <a:blipFill>
            <a:blip r:embed="rId3"/>
            <a:stretch>
              <a:fillRect l="0" t="0" r="0" b="0"/>
            </a:stretch>
          </a:blipFill>
          <a:ln w="38100" cap="sq">
            <a:solidFill>
              <a:srgbClr val="000000"/>
            </a:solid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0090" y="777588"/>
            <a:ext cx="7768592" cy="8731824"/>
          </a:xfrm>
          <a:custGeom>
            <a:avLst/>
            <a:gdLst/>
            <a:ahLst/>
            <a:cxnLst/>
            <a:rect r="r" b="b" t="t" l="l"/>
            <a:pathLst>
              <a:path h="8731824" w="7768592">
                <a:moveTo>
                  <a:pt x="0" y="0"/>
                </a:moveTo>
                <a:lnTo>
                  <a:pt x="7768592" y="0"/>
                </a:lnTo>
                <a:lnTo>
                  <a:pt x="7768592" y="8731824"/>
                </a:lnTo>
                <a:lnTo>
                  <a:pt x="0" y="8731824"/>
                </a:lnTo>
                <a:lnTo>
                  <a:pt x="0" y="0"/>
                </a:lnTo>
                <a:close/>
              </a:path>
            </a:pathLst>
          </a:custGeom>
          <a:blipFill>
            <a:blip r:embed="rId2"/>
            <a:stretch>
              <a:fillRect l="0" t="-68493" r="0" b="0"/>
            </a:stretch>
          </a:blipFill>
          <a:ln w="38100" cap="sq">
            <a:solidFill>
              <a:srgbClr val="000000"/>
            </a:solidFill>
            <a:prstDash val="solid"/>
            <a:miter/>
          </a:ln>
        </p:spPr>
      </p:sp>
      <p:sp>
        <p:nvSpPr>
          <p:cNvPr name="Freeform 3" id="3"/>
          <p:cNvSpPr/>
          <p:nvPr/>
        </p:nvSpPr>
        <p:spPr>
          <a:xfrm flipH="false" flipV="false" rot="0">
            <a:off x="8823631" y="388794"/>
            <a:ext cx="8983599" cy="9509412"/>
          </a:xfrm>
          <a:custGeom>
            <a:avLst/>
            <a:gdLst/>
            <a:ahLst/>
            <a:cxnLst/>
            <a:rect r="r" b="b" t="t" l="l"/>
            <a:pathLst>
              <a:path h="9509412" w="8983599">
                <a:moveTo>
                  <a:pt x="0" y="0"/>
                </a:moveTo>
                <a:lnTo>
                  <a:pt x="8983599" y="0"/>
                </a:lnTo>
                <a:lnTo>
                  <a:pt x="8983599" y="9509412"/>
                </a:lnTo>
                <a:lnTo>
                  <a:pt x="0" y="9509412"/>
                </a:lnTo>
                <a:lnTo>
                  <a:pt x="0" y="0"/>
                </a:lnTo>
                <a:close/>
              </a:path>
            </a:pathLst>
          </a:custGeom>
          <a:blipFill>
            <a:blip r:embed="rId3"/>
            <a:stretch>
              <a:fillRect l="0" t="0" r="0" b="-93163"/>
            </a:stretch>
          </a:blipFill>
          <a:ln w="38100" cap="sq">
            <a:solidFill>
              <a:srgbClr val="000000"/>
            </a:solid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DAGu2RQUb24</dc:identifier>
  <dcterms:modified xsi:type="dcterms:W3CDTF">2011-08-01T06:04:30Z</dcterms:modified>
  <cp:revision>1</cp:revision>
  <dc:title>Project templates23.pptx</dc:title>
</cp:coreProperties>
</file>