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8F5FB-0562-40E3-B169-44106D565D8A}" v="4" dt="2024-08-25T16:07:23.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KUMAR" userId="fc75a63f9c3aec70" providerId="LiveId" clId="{7FE8F5FB-0562-40E3-B169-44106D565D8A}"/>
    <pc:docChg chg="undo custSel modSld modMainMaster">
      <pc:chgData name="ABHISHEK KUMAR" userId="fc75a63f9c3aec70" providerId="LiveId" clId="{7FE8F5FB-0562-40E3-B169-44106D565D8A}" dt="2024-08-25T16:09:01.007" v="201" actId="255"/>
      <pc:docMkLst>
        <pc:docMk/>
      </pc:docMkLst>
      <pc:sldChg chg="modSp mod">
        <pc:chgData name="ABHISHEK KUMAR" userId="fc75a63f9c3aec70" providerId="LiveId" clId="{7FE8F5FB-0562-40E3-B169-44106D565D8A}" dt="2024-08-25T16:06:06.038" v="183" actId="27636"/>
        <pc:sldMkLst>
          <pc:docMk/>
          <pc:sldMk cId="0" sldId="256"/>
        </pc:sldMkLst>
        <pc:spChg chg="mod">
          <ac:chgData name="ABHISHEK KUMAR" userId="fc75a63f9c3aec70" providerId="LiveId" clId="{7FE8F5FB-0562-40E3-B169-44106D565D8A}" dt="2024-08-25T16:06:05.911" v="182"/>
          <ac:spMkLst>
            <pc:docMk/>
            <pc:sldMk cId="0" sldId="256"/>
            <ac:spMk id="2" creationId="{00000000-0000-0000-0000-000000000000}"/>
          </ac:spMkLst>
        </pc:spChg>
        <pc:spChg chg="mod">
          <ac:chgData name="ABHISHEK KUMAR" userId="fc75a63f9c3aec70" providerId="LiveId" clId="{7FE8F5FB-0562-40E3-B169-44106D565D8A}" dt="2024-08-25T16:06:06.038" v="183" actId="27636"/>
          <ac:spMkLst>
            <pc:docMk/>
            <pc:sldMk cId="0" sldId="256"/>
            <ac:spMk id="3" creationId="{00000000-0000-0000-0000-000000000000}"/>
          </ac:spMkLst>
        </pc:spChg>
      </pc:sldChg>
      <pc:sldChg chg="modSp mod">
        <pc:chgData name="ABHISHEK KUMAR" userId="fc75a63f9c3aec70" providerId="LiveId" clId="{7FE8F5FB-0562-40E3-B169-44106D565D8A}" dt="2024-08-25T16:07:47.100" v="189" actId="255"/>
        <pc:sldMkLst>
          <pc:docMk/>
          <pc:sldMk cId="0" sldId="257"/>
        </pc:sldMkLst>
        <pc:spChg chg="mod">
          <ac:chgData name="ABHISHEK KUMAR" userId="fc75a63f9c3aec70" providerId="LiveId" clId="{7FE8F5FB-0562-40E3-B169-44106D565D8A}" dt="2024-08-25T16:06:05.911" v="182"/>
          <ac:spMkLst>
            <pc:docMk/>
            <pc:sldMk cId="0" sldId="257"/>
            <ac:spMk id="2" creationId="{00000000-0000-0000-0000-000000000000}"/>
          </ac:spMkLst>
        </pc:spChg>
        <pc:spChg chg="mod">
          <ac:chgData name="ABHISHEK KUMAR" userId="fc75a63f9c3aec70" providerId="LiveId" clId="{7FE8F5FB-0562-40E3-B169-44106D565D8A}" dt="2024-08-25T16:07:47.100" v="189" actId="255"/>
          <ac:spMkLst>
            <pc:docMk/>
            <pc:sldMk cId="0" sldId="257"/>
            <ac:spMk id="3" creationId="{00000000-0000-0000-0000-000000000000}"/>
          </ac:spMkLst>
        </pc:spChg>
      </pc:sldChg>
      <pc:sldChg chg="modSp mod">
        <pc:chgData name="ABHISHEK KUMAR" userId="fc75a63f9c3aec70" providerId="LiveId" clId="{7FE8F5FB-0562-40E3-B169-44106D565D8A}" dt="2024-08-25T16:07:42.406" v="188" actId="255"/>
        <pc:sldMkLst>
          <pc:docMk/>
          <pc:sldMk cId="0" sldId="258"/>
        </pc:sldMkLst>
        <pc:spChg chg="mod">
          <ac:chgData name="ABHISHEK KUMAR" userId="fc75a63f9c3aec70" providerId="LiveId" clId="{7FE8F5FB-0562-40E3-B169-44106D565D8A}" dt="2024-08-25T16:06:05.911" v="182"/>
          <ac:spMkLst>
            <pc:docMk/>
            <pc:sldMk cId="0" sldId="258"/>
            <ac:spMk id="2" creationId="{00000000-0000-0000-0000-000000000000}"/>
          </ac:spMkLst>
        </pc:spChg>
        <pc:spChg chg="mod">
          <ac:chgData name="ABHISHEK KUMAR" userId="fc75a63f9c3aec70" providerId="LiveId" clId="{7FE8F5FB-0562-40E3-B169-44106D565D8A}" dt="2024-08-25T16:07:42.406" v="188" actId="255"/>
          <ac:spMkLst>
            <pc:docMk/>
            <pc:sldMk cId="0" sldId="258"/>
            <ac:spMk id="3" creationId="{00000000-0000-0000-0000-000000000000}"/>
          </ac:spMkLst>
        </pc:spChg>
      </pc:sldChg>
      <pc:sldChg chg="modSp mod">
        <pc:chgData name="ABHISHEK KUMAR" userId="fc75a63f9c3aec70" providerId="LiveId" clId="{7FE8F5FB-0562-40E3-B169-44106D565D8A}" dt="2024-08-25T16:08:02.789" v="191" actId="1076"/>
        <pc:sldMkLst>
          <pc:docMk/>
          <pc:sldMk cId="0" sldId="259"/>
        </pc:sldMkLst>
        <pc:spChg chg="mod">
          <ac:chgData name="ABHISHEK KUMAR" userId="fc75a63f9c3aec70" providerId="LiveId" clId="{7FE8F5FB-0562-40E3-B169-44106D565D8A}" dt="2024-08-25T16:01:41.573" v="54" actId="115"/>
          <ac:spMkLst>
            <pc:docMk/>
            <pc:sldMk cId="0" sldId="259"/>
            <ac:spMk id="2" creationId="{00000000-0000-0000-0000-000000000000}"/>
          </ac:spMkLst>
        </pc:spChg>
        <pc:spChg chg="mod">
          <ac:chgData name="ABHISHEK KUMAR" userId="fc75a63f9c3aec70" providerId="LiveId" clId="{7FE8F5FB-0562-40E3-B169-44106D565D8A}" dt="2024-08-25T16:08:02.789" v="191" actId="1076"/>
          <ac:spMkLst>
            <pc:docMk/>
            <pc:sldMk cId="0" sldId="259"/>
            <ac:spMk id="3" creationId="{00000000-0000-0000-0000-000000000000}"/>
          </ac:spMkLst>
        </pc:spChg>
      </pc:sldChg>
      <pc:sldChg chg="modSp mod">
        <pc:chgData name="ABHISHEK KUMAR" userId="fc75a63f9c3aec70" providerId="LiveId" clId="{7FE8F5FB-0562-40E3-B169-44106D565D8A}" dt="2024-08-25T16:08:14.094" v="192" actId="255"/>
        <pc:sldMkLst>
          <pc:docMk/>
          <pc:sldMk cId="0" sldId="260"/>
        </pc:sldMkLst>
        <pc:spChg chg="mod">
          <ac:chgData name="ABHISHEK KUMAR" userId="fc75a63f9c3aec70" providerId="LiveId" clId="{7FE8F5FB-0562-40E3-B169-44106D565D8A}" dt="2024-08-25T16:02:48.282" v="81" actId="1076"/>
          <ac:spMkLst>
            <pc:docMk/>
            <pc:sldMk cId="0" sldId="260"/>
            <ac:spMk id="2" creationId="{00000000-0000-0000-0000-000000000000}"/>
          </ac:spMkLst>
        </pc:spChg>
        <pc:spChg chg="mod">
          <ac:chgData name="ABHISHEK KUMAR" userId="fc75a63f9c3aec70" providerId="LiveId" clId="{7FE8F5FB-0562-40E3-B169-44106D565D8A}" dt="2024-08-25T16:08:14.094" v="192" actId="255"/>
          <ac:spMkLst>
            <pc:docMk/>
            <pc:sldMk cId="0" sldId="260"/>
            <ac:spMk id="3" creationId="{00000000-0000-0000-0000-000000000000}"/>
          </ac:spMkLst>
        </pc:spChg>
      </pc:sldChg>
      <pc:sldChg chg="modSp mod">
        <pc:chgData name="ABHISHEK KUMAR" userId="fc75a63f9c3aec70" providerId="LiveId" clId="{7FE8F5FB-0562-40E3-B169-44106D565D8A}" dt="2024-08-25T16:08:22.482" v="193" actId="255"/>
        <pc:sldMkLst>
          <pc:docMk/>
          <pc:sldMk cId="0" sldId="261"/>
        </pc:sldMkLst>
        <pc:spChg chg="mod">
          <ac:chgData name="ABHISHEK KUMAR" userId="fc75a63f9c3aec70" providerId="LiveId" clId="{7FE8F5FB-0562-40E3-B169-44106D565D8A}" dt="2024-08-25T16:06:05.911" v="182"/>
          <ac:spMkLst>
            <pc:docMk/>
            <pc:sldMk cId="0" sldId="261"/>
            <ac:spMk id="2" creationId="{00000000-0000-0000-0000-000000000000}"/>
          </ac:spMkLst>
        </pc:spChg>
        <pc:spChg chg="mod">
          <ac:chgData name="ABHISHEK KUMAR" userId="fc75a63f9c3aec70" providerId="LiveId" clId="{7FE8F5FB-0562-40E3-B169-44106D565D8A}" dt="2024-08-25T16:08:22.482" v="193" actId="255"/>
          <ac:spMkLst>
            <pc:docMk/>
            <pc:sldMk cId="0" sldId="261"/>
            <ac:spMk id="3" creationId="{00000000-0000-0000-0000-000000000000}"/>
          </ac:spMkLst>
        </pc:spChg>
      </pc:sldChg>
      <pc:sldChg chg="modSp mod">
        <pc:chgData name="ABHISHEK KUMAR" userId="fc75a63f9c3aec70" providerId="LiveId" clId="{7FE8F5FB-0562-40E3-B169-44106D565D8A}" dt="2024-08-25T16:08:31.758" v="195" actId="1076"/>
        <pc:sldMkLst>
          <pc:docMk/>
          <pc:sldMk cId="0" sldId="262"/>
        </pc:sldMkLst>
        <pc:spChg chg="mod">
          <ac:chgData name="ABHISHEK KUMAR" userId="fc75a63f9c3aec70" providerId="LiveId" clId="{7FE8F5FB-0562-40E3-B169-44106D565D8A}" dt="2024-08-25T16:06:05.911" v="182"/>
          <ac:spMkLst>
            <pc:docMk/>
            <pc:sldMk cId="0" sldId="262"/>
            <ac:spMk id="2" creationId="{00000000-0000-0000-0000-000000000000}"/>
          </ac:spMkLst>
        </pc:spChg>
        <pc:spChg chg="mod">
          <ac:chgData name="ABHISHEK KUMAR" userId="fc75a63f9c3aec70" providerId="LiveId" clId="{7FE8F5FB-0562-40E3-B169-44106D565D8A}" dt="2024-08-25T16:08:31.758" v="195" actId="1076"/>
          <ac:spMkLst>
            <pc:docMk/>
            <pc:sldMk cId="0" sldId="262"/>
            <ac:spMk id="3" creationId="{00000000-0000-0000-0000-000000000000}"/>
          </ac:spMkLst>
        </pc:spChg>
      </pc:sldChg>
      <pc:sldChg chg="modSp mod">
        <pc:chgData name="ABHISHEK KUMAR" userId="fc75a63f9c3aec70" providerId="LiveId" clId="{7FE8F5FB-0562-40E3-B169-44106D565D8A}" dt="2024-08-25T16:08:41.810" v="197" actId="1076"/>
        <pc:sldMkLst>
          <pc:docMk/>
          <pc:sldMk cId="0" sldId="263"/>
        </pc:sldMkLst>
        <pc:spChg chg="mod">
          <ac:chgData name="ABHISHEK KUMAR" userId="fc75a63f9c3aec70" providerId="LiveId" clId="{7FE8F5FB-0562-40E3-B169-44106D565D8A}" dt="2024-08-25T16:06:05.911" v="182"/>
          <ac:spMkLst>
            <pc:docMk/>
            <pc:sldMk cId="0" sldId="263"/>
            <ac:spMk id="2" creationId="{00000000-0000-0000-0000-000000000000}"/>
          </ac:spMkLst>
        </pc:spChg>
        <pc:spChg chg="mod">
          <ac:chgData name="ABHISHEK KUMAR" userId="fc75a63f9c3aec70" providerId="LiveId" clId="{7FE8F5FB-0562-40E3-B169-44106D565D8A}" dt="2024-08-25T16:08:41.810" v="197" actId="1076"/>
          <ac:spMkLst>
            <pc:docMk/>
            <pc:sldMk cId="0" sldId="263"/>
            <ac:spMk id="3" creationId="{00000000-0000-0000-0000-000000000000}"/>
          </ac:spMkLst>
        </pc:spChg>
      </pc:sldChg>
      <pc:sldChg chg="modSp mod">
        <pc:chgData name="ABHISHEK KUMAR" userId="fc75a63f9c3aec70" providerId="LiveId" clId="{7FE8F5FB-0562-40E3-B169-44106D565D8A}" dt="2024-08-25T16:08:52.784" v="199" actId="1076"/>
        <pc:sldMkLst>
          <pc:docMk/>
          <pc:sldMk cId="0" sldId="264"/>
        </pc:sldMkLst>
        <pc:spChg chg="mod">
          <ac:chgData name="ABHISHEK KUMAR" userId="fc75a63f9c3aec70" providerId="LiveId" clId="{7FE8F5FB-0562-40E3-B169-44106D565D8A}" dt="2024-08-25T16:06:05.911" v="182"/>
          <ac:spMkLst>
            <pc:docMk/>
            <pc:sldMk cId="0" sldId="264"/>
            <ac:spMk id="2" creationId="{00000000-0000-0000-0000-000000000000}"/>
          </ac:spMkLst>
        </pc:spChg>
        <pc:spChg chg="mod">
          <ac:chgData name="ABHISHEK KUMAR" userId="fc75a63f9c3aec70" providerId="LiveId" clId="{7FE8F5FB-0562-40E3-B169-44106D565D8A}" dt="2024-08-25T16:08:52.784" v="199" actId="1076"/>
          <ac:spMkLst>
            <pc:docMk/>
            <pc:sldMk cId="0" sldId="264"/>
            <ac:spMk id="3" creationId="{00000000-0000-0000-0000-000000000000}"/>
          </ac:spMkLst>
        </pc:spChg>
      </pc:sldChg>
      <pc:sldChg chg="modSp mod">
        <pc:chgData name="ABHISHEK KUMAR" userId="fc75a63f9c3aec70" providerId="LiveId" clId="{7FE8F5FB-0562-40E3-B169-44106D565D8A}" dt="2024-08-25T16:09:01.007" v="201" actId="255"/>
        <pc:sldMkLst>
          <pc:docMk/>
          <pc:sldMk cId="0" sldId="265"/>
        </pc:sldMkLst>
        <pc:spChg chg="mod">
          <ac:chgData name="ABHISHEK KUMAR" userId="fc75a63f9c3aec70" providerId="LiveId" clId="{7FE8F5FB-0562-40E3-B169-44106D565D8A}" dt="2024-08-25T16:06:05.911" v="182"/>
          <ac:spMkLst>
            <pc:docMk/>
            <pc:sldMk cId="0" sldId="265"/>
            <ac:spMk id="2" creationId="{00000000-0000-0000-0000-000000000000}"/>
          </ac:spMkLst>
        </pc:spChg>
        <pc:spChg chg="mod">
          <ac:chgData name="ABHISHEK KUMAR" userId="fc75a63f9c3aec70" providerId="LiveId" clId="{7FE8F5FB-0562-40E3-B169-44106D565D8A}" dt="2024-08-25T16:09:01.007" v="201" actId="255"/>
          <ac:spMkLst>
            <pc:docMk/>
            <pc:sldMk cId="0" sldId="265"/>
            <ac:spMk id="3" creationId="{00000000-0000-0000-0000-000000000000}"/>
          </ac:spMkLst>
        </pc:spChg>
      </pc:sldChg>
      <pc:sldMasterChg chg="setBg">
        <pc:chgData name="ABHISHEK KUMAR" userId="fc75a63f9c3aec70" providerId="LiveId" clId="{7FE8F5FB-0562-40E3-B169-44106D565D8A}" dt="2024-08-25T16:07:23.355" v="187"/>
        <pc:sldMasterMkLst>
          <pc:docMk/>
          <pc:sldMasterMk cId="837017125" sldId="2147483660"/>
        </pc:sldMasterMkLst>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724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845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159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212941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980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1062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3160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6028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733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084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638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888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818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805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058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962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802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8/25/2024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37017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1" u="sng" dirty="0"/>
              <a:t>Business Requirements Document (BRD)</a:t>
            </a:r>
          </a:p>
        </p:txBody>
      </p:sp>
      <p:sp>
        <p:nvSpPr>
          <p:cNvPr id="3" name="Subtitle 2"/>
          <p:cNvSpPr>
            <a:spLocks noGrp="1"/>
          </p:cNvSpPr>
          <p:nvPr>
            <p:ph type="subTitle" idx="1"/>
          </p:nvPr>
        </p:nvSpPr>
        <p:spPr/>
        <p:txBody>
          <a:bodyPr>
            <a:normAutofit fontScale="70000" lnSpcReduction="20000"/>
          </a:bodyPr>
          <a:lstStyle/>
          <a:p>
            <a:r>
              <a:rPr dirty="0">
                <a:solidFill>
                  <a:schemeClr val="tx1"/>
                </a:solidFill>
              </a:rPr>
              <a:t>Project: Call Center Performance Dashboard</a:t>
            </a:r>
          </a:p>
          <a:p>
            <a:r>
              <a:rPr dirty="0">
                <a:solidFill>
                  <a:schemeClr val="tx1"/>
                </a:solidFill>
              </a:rPr>
              <a:t>Prepared by: </a:t>
            </a:r>
            <a:r>
              <a:rPr lang="en-US" dirty="0">
                <a:solidFill>
                  <a:schemeClr val="tx1"/>
                </a:solidFill>
              </a:rPr>
              <a:t>Abhishek Kumar</a:t>
            </a:r>
            <a:endParaRPr dirty="0">
              <a:solidFill>
                <a:schemeClr val="tx1"/>
              </a:solidFill>
            </a:endParaRPr>
          </a:p>
          <a:p>
            <a:r>
              <a:rPr dirty="0">
                <a:solidFill>
                  <a:schemeClr val="tx1"/>
                </a:solidFill>
              </a:rPr>
              <a:t>Date: </a:t>
            </a:r>
            <a:r>
              <a:rPr lang="en-US" dirty="0">
                <a:solidFill>
                  <a:schemeClr val="tx1"/>
                </a:solidFill>
              </a:rPr>
              <a:t>25/08/2024</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Conclusion &amp; Next Steps</a:t>
            </a:r>
          </a:p>
        </p:txBody>
      </p:sp>
      <p:sp>
        <p:nvSpPr>
          <p:cNvPr id="3" name="Content Placeholder 2"/>
          <p:cNvSpPr>
            <a:spLocks noGrp="1"/>
          </p:cNvSpPr>
          <p:nvPr>
            <p:ph idx="1"/>
          </p:nvPr>
        </p:nvSpPr>
        <p:spPr>
          <a:xfrm>
            <a:off x="656573" y="1757957"/>
            <a:ext cx="6711654" cy="4195481"/>
          </a:xfrm>
        </p:spPr>
        <p:txBody>
          <a:bodyPr>
            <a:normAutofit/>
          </a:bodyPr>
          <a:lstStyle/>
          <a:p>
            <a:pPr marL="0" indent="0" algn="just">
              <a:buNone/>
            </a:pPr>
            <a:r>
              <a:rPr sz="2800" u="sng" dirty="0"/>
              <a:t>The next steps involve:</a:t>
            </a:r>
          </a:p>
          <a:p>
            <a:pPr algn="just"/>
            <a:r>
              <a:rPr sz="2800" dirty="0"/>
              <a:t>Finalizing the dashboard design</a:t>
            </a:r>
            <a:r>
              <a:rPr lang="en-US" sz="2800" dirty="0"/>
              <a:t>.</a:t>
            </a:r>
            <a:endParaRPr sz="2800" dirty="0"/>
          </a:p>
          <a:p>
            <a:pPr algn="just"/>
            <a:r>
              <a:rPr sz="2800" dirty="0"/>
              <a:t>Completing dashboard development and testing</a:t>
            </a:r>
            <a:r>
              <a:rPr lang="en-US" sz="2800" dirty="0"/>
              <a:t>.</a:t>
            </a:r>
            <a:endParaRPr sz="2800" dirty="0"/>
          </a:p>
          <a:p>
            <a:pPr algn="just"/>
            <a:r>
              <a:rPr sz="2800" dirty="0"/>
              <a:t>Scheduling a presentation with Claire and other stakeholders for feedback</a:t>
            </a:r>
            <a:r>
              <a:rPr lang="en-US" sz="2800" dirty="0"/>
              <a:t>.</a:t>
            </a:r>
            <a:endParaRPr sz="2800" dirty="0"/>
          </a:p>
          <a:p>
            <a:pPr algn="just"/>
            <a:r>
              <a:rPr sz="2800" dirty="0"/>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Executive Summary</a:t>
            </a:r>
          </a:p>
        </p:txBody>
      </p:sp>
      <p:sp>
        <p:nvSpPr>
          <p:cNvPr id="3" name="Content Placeholder 2"/>
          <p:cNvSpPr>
            <a:spLocks noGrp="1"/>
          </p:cNvSpPr>
          <p:nvPr>
            <p:ph idx="1"/>
          </p:nvPr>
        </p:nvSpPr>
        <p:spPr/>
        <p:txBody>
          <a:bodyPr>
            <a:normAutofit/>
          </a:bodyPr>
          <a:lstStyle/>
          <a:p>
            <a:pPr algn="just"/>
            <a:r>
              <a:rPr sz="2800" dirty="0"/>
              <a:t>This project aims to create a Power BI dashboard that tracks key performance indicators (KPIs) relevant to call center operations. The dashboard will provide insights into overall customer satisfaction, call handling efficiency, and agent performance, enabling data-driven decisions.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Project Scope</a:t>
            </a:r>
          </a:p>
        </p:txBody>
      </p:sp>
      <p:sp>
        <p:nvSpPr>
          <p:cNvPr id="3" name="Content Placeholder 2"/>
          <p:cNvSpPr>
            <a:spLocks noGrp="1"/>
          </p:cNvSpPr>
          <p:nvPr>
            <p:ph idx="1"/>
          </p:nvPr>
        </p:nvSpPr>
        <p:spPr>
          <a:xfrm>
            <a:off x="457200" y="1305232"/>
            <a:ext cx="8229600" cy="4525963"/>
          </a:xfrm>
        </p:spPr>
        <p:txBody>
          <a:bodyPr>
            <a:noAutofit/>
          </a:bodyPr>
          <a:lstStyle/>
          <a:p>
            <a:pPr marL="0" indent="0" algn="just">
              <a:buNone/>
            </a:pPr>
            <a:r>
              <a:rPr sz="2800" u="sng" dirty="0"/>
              <a:t>The scope of this project includes:</a:t>
            </a:r>
          </a:p>
          <a:p>
            <a:pPr algn="just"/>
            <a:r>
              <a:rPr sz="2800" dirty="0"/>
              <a:t>Creating a Power BI dashboard</a:t>
            </a:r>
            <a:r>
              <a:rPr lang="en-US" sz="2800" dirty="0"/>
              <a:t>.</a:t>
            </a:r>
            <a:endParaRPr sz="2800" dirty="0"/>
          </a:p>
          <a:p>
            <a:pPr algn="just"/>
            <a:r>
              <a:rPr sz="2800" dirty="0"/>
              <a:t>Tracking KPIs: Overall customer satisfaction, Calls answered/abandoned, Calls by time, Average speed of answer, and Agent</a:t>
            </a:r>
            <a:r>
              <a:rPr lang="en-US" sz="2800" dirty="0"/>
              <a:t>.</a:t>
            </a:r>
            <a:r>
              <a:rPr sz="2800" dirty="0"/>
              <a:t> performance</a:t>
            </a:r>
            <a:r>
              <a:rPr lang="en-US" sz="2800" dirty="0"/>
              <a:t>.</a:t>
            </a:r>
            <a:endParaRPr sz="2800" dirty="0"/>
          </a:p>
          <a:p>
            <a:pPr algn="just"/>
            <a:r>
              <a:rPr sz="2800" dirty="0"/>
              <a:t>Ensuring data accuracy and real-time updates</a:t>
            </a:r>
            <a:r>
              <a:rPr lang="en-US" sz="2800" dirty="0"/>
              <a:t>.</a:t>
            </a:r>
            <a:endParaRPr sz="2800" dirty="0"/>
          </a:p>
          <a:p>
            <a:pPr algn="just"/>
            <a:r>
              <a:rPr sz="2800" dirty="0"/>
              <a:t>Providing a user-friendly interface for stakeholders to interact with the data</a:t>
            </a:r>
            <a:r>
              <a:rPr lang="en-US" sz="2800" dirty="0"/>
              <a:t>.</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
            <a:ext cx="8229600" cy="1143000"/>
          </a:xfrm>
        </p:spPr>
        <p:txBody>
          <a:bodyPr/>
          <a:lstStyle/>
          <a:p>
            <a:r>
              <a:rPr b="1" u="sng" dirty="0"/>
              <a:t>Data Analysis &amp; KPIs</a:t>
            </a:r>
          </a:p>
        </p:txBody>
      </p:sp>
      <p:sp>
        <p:nvSpPr>
          <p:cNvPr id="3" name="Content Placeholder 2"/>
          <p:cNvSpPr>
            <a:spLocks noGrp="1"/>
          </p:cNvSpPr>
          <p:nvPr>
            <p:ph idx="1"/>
          </p:nvPr>
        </p:nvSpPr>
        <p:spPr>
          <a:xfrm>
            <a:off x="545691" y="962896"/>
            <a:ext cx="8229600" cy="4525963"/>
          </a:xfrm>
        </p:spPr>
        <p:txBody>
          <a:bodyPr>
            <a:noAutofit/>
          </a:bodyPr>
          <a:lstStyle/>
          <a:p>
            <a:pPr marL="0" indent="0" algn="just">
              <a:buNone/>
            </a:pPr>
            <a:r>
              <a:rPr sz="2800" u="sng" dirty="0"/>
              <a:t>The following KPIs will be tracked using the provided call center dataset:</a:t>
            </a:r>
          </a:p>
          <a:p>
            <a:pPr algn="just"/>
            <a:r>
              <a:rPr sz="2800" dirty="0"/>
              <a:t>Overall Customer Satisfaction: Measure of customer happiness based on feedback scores</a:t>
            </a:r>
            <a:r>
              <a:rPr lang="en-US" sz="2800" dirty="0"/>
              <a:t>.</a:t>
            </a:r>
            <a:endParaRPr sz="2800" dirty="0"/>
          </a:p>
          <a:p>
            <a:pPr algn="just"/>
            <a:r>
              <a:rPr sz="2800" dirty="0"/>
              <a:t>Overall Calls Answered/Abandoned: Total number of calls categorized by their status</a:t>
            </a:r>
            <a:r>
              <a:rPr lang="en-US" sz="2800" dirty="0"/>
              <a:t>.</a:t>
            </a:r>
            <a:endParaRPr sz="2800" dirty="0"/>
          </a:p>
          <a:p>
            <a:pPr algn="just"/>
            <a:r>
              <a:rPr sz="2800" dirty="0"/>
              <a:t>Calls by Time: Number of calls grouped by specific time intervals</a:t>
            </a:r>
            <a:r>
              <a:rPr lang="en-US" sz="2800" dirty="0"/>
              <a:t>.</a:t>
            </a:r>
            <a:endParaRPr sz="2800" dirty="0"/>
          </a:p>
          <a:p>
            <a:pPr algn="just"/>
            <a:r>
              <a:rPr sz="2800" dirty="0"/>
              <a:t>Average Speed of Answer: Average time taken to answer calls</a:t>
            </a:r>
            <a:r>
              <a:rPr lang="en-US" sz="2800" dirty="0"/>
              <a:t>.</a:t>
            </a:r>
            <a:endParaRPr sz="2800" dirty="0"/>
          </a:p>
          <a:p>
            <a:pPr algn="just"/>
            <a:r>
              <a:rPr sz="2800" dirty="0"/>
              <a:t>Agent Performance Quadrant: Visualization of agents' average handle time vs. calls answered</a:t>
            </a:r>
            <a:r>
              <a:rPr lang="en-US" sz="2800" dirty="0"/>
              <a:t>.</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b="1" u="sng" dirty="0"/>
              <a:t>Dashboard Requirements</a:t>
            </a:r>
          </a:p>
        </p:txBody>
      </p:sp>
      <p:sp>
        <p:nvSpPr>
          <p:cNvPr id="3" name="Content Placeholder 2"/>
          <p:cNvSpPr>
            <a:spLocks noGrp="1"/>
          </p:cNvSpPr>
          <p:nvPr>
            <p:ph idx="1"/>
          </p:nvPr>
        </p:nvSpPr>
        <p:spPr>
          <a:xfrm>
            <a:off x="457200" y="1324897"/>
            <a:ext cx="8229600" cy="4525963"/>
          </a:xfrm>
        </p:spPr>
        <p:txBody>
          <a:bodyPr>
            <a:normAutofit/>
          </a:bodyPr>
          <a:lstStyle/>
          <a:p>
            <a:pPr marL="0" indent="0" algn="just">
              <a:buNone/>
            </a:pPr>
            <a:r>
              <a:rPr sz="2800" u="sng" dirty="0"/>
              <a:t>The dashboard will include the following visualizations:</a:t>
            </a:r>
          </a:p>
          <a:p>
            <a:pPr algn="just"/>
            <a:r>
              <a:rPr sz="2800" dirty="0"/>
              <a:t>Bar charts for call volume by time</a:t>
            </a:r>
            <a:r>
              <a:rPr lang="en-US" sz="2800" dirty="0"/>
              <a:t>.</a:t>
            </a:r>
            <a:endParaRPr sz="2800" dirty="0"/>
          </a:p>
          <a:p>
            <a:pPr algn="just"/>
            <a:r>
              <a:rPr sz="2800" dirty="0"/>
              <a:t>Line charts for average speed of answer trends</a:t>
            </a:r>
            <a:r>
              <a:rPr lang="en-US" sz="2800" dirty="0"/>
              <a:t>.</a:t>
            </a:r>
            <a:endParaRPr sz="2800" dirty="0"/>
          </a:p>
          <a:p>
            <a:pPr algn="just"/>
            <a:r>
              <a:rPr sz="2800" dirty="0"/>
              <a:t>Scatter plots for agent performance quadrants</a:t>
            </a:r>
          </a:p>
          <a:p>
            <a:pPr algn="just"/>
            <a:r>
              <a:rPr sz="2800" dirty="0"/>
              <a:t>Gauges for customer satisfaction scores</a:t>
            </a:r>
            <a:r>
              <a:rPr lang="en-US" sz="2800" dirty="0"/>
              <a:t>.</a:t>
            </a:r>
            <a:endParaRPr sz="2800" dirty="0"/>
          </a:p>
          <a:p>
            <a:pPr algn="just"/>
            <a:r>
              <a:rPr sz="2800" dirty="0"/>
              <a:t>Slicers and filters to interact with data by date, agent, and call type</a:t>
            </a:r>
            <a:r>
              <a:rPr lang="en-US" sz="2800" dirty="0"/>
              <a:t>.</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Technical Requirements</a:t>
            </a:r>
          </a:p>
        </p:txBody>
      </p:sp>
      <p:sp>
        <p:nvSpPr>
          <p:cNvPr id="3" name="Content Placeholder 2"/>
          <p:cNvSpPr>
            <a:spLocks noGrp="1"/>
          </p:cNvSpPr>
          <p:nvPr>
            <p:ph idx="1"/>
          </p:nvPr>
        </p:nvSpPr>
        <p:spPr/>
        <p:txBody>
          <a:bodyPr>
            <a:normAutofit/>
          </a:bodyPr>
          <a:lstStyle/>
          <a:p>
            <a:pPr marL="0" indent="0">
              <a:buNone/>
            </a:pPr>
            <a:r>
              <a:rPr sz="2800" u="sng" dirty="0"/>
              <a:t>The project will utilize the following tools and technologies:</a:t>
            </a:r>
          </a:p>
          <a:p>
            <a:r>
              <a:rPr sz="2800" dirty="0"/>
              <a:t>Power BI for data visualization and dashboard creation</a:t>
            </a:r>
            <a:r>
              <a:rPr lang="en-US" sz="2800" dirty="0"/>
              <a:t>.</a:t>
            </a:r>
            <a:endParaRPr sz="2800" dirty="0"/>
          </a:p>
          <a:p>
            <a:r>
              <a:rPr sz="2800" dirty="0"/>
              <a:t>Excel for data preprocessing and storage</a:t>
            </a:r>
            <a:r>
              <a:rPr lang="en-US" sz="2800" dirty="0"/>
              <a:t>.</a:t>
            </a:r>
            <a:endParaRPr sz="2800" dirty="0"/>
          </a:p>
          <a:p>
            <a:r>
              <a:rPr sz="2800" dirty="0"/>
              <a:t>Integration with existing data sources to ensure real-time updates</a:t>
            </a:r>
            <a:r>
              <a:rPr lang="en-US" sz="2800" dirty="0"/>
              <a:t>.</a:t>
            </a:r>
            <a:endParaRPr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Timeline &amp; Milestones</a:t>
            </a:r>
          </a:p>
        </p:txBody>
      </p:sp>
      <p:sp>
        <p:nvSpPr>
          <p:cNvPr id="3" name="Content Placeholder 2"/>
          <p:cNvSpPr>
            <a:spLocks noGrp="1"/>
          </p:cNvSpPr>
          <p:nvPr>
            <p:ph idx="1"/>
          </p:nvPr>
        </p:nvSpPr>
        <p:spPr>
          <a:xfrm>
            <a:off x="656573" y="1777621"/>
            <a:ext cx="6711654" cy="4195481"/>
          </a:xfrm>
        </p:spPr>
        <p:txBody>
          <a:bodyPr>
            <a:noAutofit/>
          </a:bodyPr>
          <a:lstStyle/>
          <a:p>
            <a:pPr marL="0" indent="0" algn="just">
              <a:buNone/>
            </a:pPr>
            <a:r>
              <a:rPr sz="2800" u="sng" dirty="0"/>
              <a:t>The project is expected to follow this timeline:</a:t>
            </a:r>
          </a:p>
          <a:p>
            <a:pPr algn="just"/>
            <a:r>
              <a:rPr sz="2800" dirty="0"/>
              <a:t>Week 1: Data collection and preprocessing</a:t>
            </a:r>
            <a:r>
              <a:rPr lang="en-US" sz="2800" dirty="0"/>
              <a:t>.</a:t>
            </a:r>
            <a:endParaRPr sz="2800" dirty="0"/>
          </a:p>
          <a:p>
            <a:pPr algn="just"/>
            <a:r>
              <a:rPr sz="2800" dirty="0"/>
              <a:t>Week 2: KPI definition and dashboard design</a:t>
            </a:r>
            <a:r>
              <a:rPr lang="en-US" sz="2800" dirty="0"/>
              <a:t>.</a:t>
            </a:r>
            <a:endParaRPr sz="2800" dirty="0"/>
          </a:p>
          <a:p>
            <a:pPr algn="just"/>
            <a:r>
              <a:rPr sz="2800" dirty="0"/>
              <a:t>Week 3: Dashboard development and testing</a:t>
            </a:r>
          </a:p>
          <a:p>
            <a:pPr algn="just"/>
            <a:r>
              <a:rPr sz="2800" dirty="0"/>
              <a:t>Week 4: Final review and stakeholder presentation</a:t>
            </a:r>
            <a:r>
              <a:rPr lang="en-US" sz="2800" dirty="0"/>
              <a:t>.</a:t>
            </a: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Stakeholders</a:t>
            </a:r>
          </a:p>
        </p:txBody>
      </p:sp>
      <p:sp>
        <p:nvSpPr>
          <p:cNvPr id="3" name="Content Placeholder 2"/>
          <p:cNvSpPr>
            <a:spLocks noGrp="1"/>
          </p:cNvSpPr>
          <p:nvPr>
            <p:ph idx="1"/>
          </p:nvPr>
        </p:nvSpPr>
        <p:spPr>
          <a:xfrm>
            <a:off x="656573" y="1331259"/>
            <a:ext cx="6711654" cy="4195481"/>
          </a:xfrm>
        </p:spPr>
        <p:txBody>
          <a:bodyPr>
            <a:noAutofit/>
          </a:bodyPr>
          <a:lstStyle/>
          <a:p>
            <a:pPr marL="0" indent="0" algn="just">
              <a:buNone/>
            </a:pPr>
            <a:r>
              <a:rPr sz="2800" u="sng" dirty="0"/>
              <a:t>Key stakeholders involved in this project:</a:t>
            </a:r>
          </a:p>
          <a:p>
            <a:pPr algn="just"/>
            <a:r>
              <a:rPr sz="2800" dirty="0"/>
              <a:t>Project Manager: Oversees the project timeline and deliverables</a:t>
            </a:r>
            <a:r>
              <a:rPr lang="en-US" sz="2800" dirty="0"/>
              <a:t>.</a:t>
            </a:r>
            <a:endParaRPr sz="2800" dirty="0"/>
          </a:p>
          <a:p>
            <a:pPr algn="just"/>
            <a:r>
              <a:rPr sz="2800" dirty="0"/>
              <a:t>Data Analyst: Responsible for data processing and KPI calculation</a:t>
            </a:r>
            <a:r>
              <a:rPr lang="en-US" sz="2800" dirty="0"/>
              <a:t>.</a:t>
            </a:r>
            <a:endParaRPr sz="2800" dirty="0"/>
          </a:p>
          <a:p>
            <a:pPr algn="just"/>
            <a:r>
              <a:rPr sz="2800" dirty="0"/>
              <a:t>Power BI Developer: Develops the dashboard</a:t>
            </a:r>
            <a:r>
              <a:rPr lang="en-US" sz="2800" dirty="0"/>
              <a:t>.</a:t>
            </a:r>
            <a:endParaRPr sz="2800" dirty="0"/>
          </a:p>
          <a:p>
            <a:pPr algn="just"/>
            <a:r>
              <a:rPr sz="2800" dirty="0"/>
              <a:t>Call Center Manager: Provides input on operational needs</a:t>
            </a:r>
            <a:r>
              <a:rPr lang="en-US" sz="2800" dirty="0"/>
              <a:t>.</a:t>
            </a:r>
            <a:endParaRPr sz="2800" dirty="0"/>
          </a:p>
          <a:p>
            <a:pPr algn="just"/>
            <a:r>
              <a:rPr sz="2800" dirty="0"/>
              <a:t>Claire: End-user of the dashboard</a:t>
            </a:r>
            <a:r>
              <a:rPr lang="en-US" sz="2800" dirty="0"/>
              <a:t>.</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Risks &amp; Mitigations</a:t>
            </a:r>
          </a:p>
        </p:txBody>
      </p:sp>
      <p:sp>
        <p:nvSpPr>
          <p:cNvPr id="3" name="Content Placeholder 2"/>
          <p:cNvSpPr>
            <a:spLocks noGrp="1"/>
          </p:cNvSpPr>
          <p:nvPr>
            <p:ph idx="1"/>
          </p:nvPr>
        </p:nvSpPr>
        <p:spPr>
          <a:xfrm>
            <a:off x="581894" y="1728460"/>
            <a:ext cx="6711654" cy="4195481"/>
          </a:xfrm>
        </p:spPr>
        <p:txBody>
          <a:bodyPr>
            <a:normAutofit/>
          </a:bodyPr>
          <a:lstStyle/>
          <a:p>
            <a:pPr marL="0" indent="0">
              <a:buNone/>
            </a:pPr>
            <a:r>
              <a:rPr sz="2800" u="sng" dirty="0"/>
              <a:t>Potential risks and mitigations include:</a:t>
            </a:r>
          </a:p>
          <a:p>
            <a:pPr algn="just"/>
            <a:r>
              <a:rPr sz="2800" dirty="0"/>
              <a:t>Data Inaccuracy: Conduct regular data validation and cleaning</a:t>
            </a:r>
            <a:r>
              <a:rPr lang="en-US" sz="2800" dirty="0"/>
              <a:t>.</a:t>
            </a:r>
            <a:endParaRPr sz="2800" dirty="0"/>
          </a:p>
          <a:p>
            <a:pPr algn="just"/>
            <a:r>
              <a:rPr sz="2800" dirty="0"/>
              <a:t>Technical Issues: Ensure regular backups and use reliable tools</a:t>
            </a:r>
            <a:r>
              <a:rPr lang="en-US" sz="2800" dirty="0"/>
              <a:t>.</a:t>
            </a:r>
            <a:endParaRPr sz="2800" dirty="0"/>
          </a:p>
          <a:p>
            <a:pPr algn="just"/>
            <a:r>
              <a:rPr sz="2800" dirty="0"/>
              <a:t>Scope Creep: Maintain clear communication with stakeholders and adhere to the project plan</a:t>
            </a:r>
            <a:r>
              <a:rPr lang="en-US" sz="2800" dirty="0"/>
              <a:t>.</a:t>
            </a:r>
            <a:endParaRPr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TotalTime>
  <Words>487</Words>
  <Application>Microsoft Office PowerPoint</Application>
  <PresentationFormat>On-screen Show (4:3)</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 3</vt:lpstr>
      <vt:lpstr>Ion</vt:lpstr>
      <vt:lpstr>Business Requirements Document (BRD)</vt:lpstr>
      <vt:lpstr>Executive Summary</vt:lpstr>
      <vt:lpstr>Project Scope</vt:lpstr>
      <vt:lpstr>Data Analysis &amp; KPIs</vt:lpstr>
      <vt:lpstr>Dashboard Requirements</vt:lpstr>
      <vt:lpstr>Technical Requirements</vt:lpstr>
      <vt:lpstr>Timeline &amp; Milestones</vt:lpstr>
      <vt:lpstr>Stakeholders</vt:lpstr>
      <vt:lpstr>Risks &amp; Mitigations</vt:lpstr>
      <vt:lpstr>Conclusion &amp;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ABHISHEK KUMAR</cp:lastModifiedBy>
  <cp:revision>1</cp:revision>
  <dcterms:created xsi:type="dcterms:W3CDTF">2013-01-27T09:14:16Z</dcterms:created>
  <dcterms:modified xsi:type="dcterms:W3CDTF">2024-08-25T16:09:01Z</dcterms:modified>
  <cp:category/>
</cp:coreProperties>
</file>