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E444E-D975-495A-A3DD-00F79695BA47}" v="5" dt="2024-08-25T16:43:57.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UMAR" userId="fc75a63f9c3aec70" providerId="LiveId" clId="{DECE444E-D975-495A-A3DD-00F79695BA47}"/>
    <pc:docChg chg="undo custSel modSld modMainMaster">
      <pc:chgData name="ABHISHEK KUMAR" userId="fc75a63f9c3aec70" providerId="LiveId" clId="{DECE444E-D975-495A-A3DD-00F79695BA47}" dt="2024-08-25T16:44:18.508" v="290" actId="115"/>
      <pc:docMkLst>
        <pc:docMk/>
      </pc:docMkLst>
      <pc:sldChg chg="modSp mod">
        <pc:chgData name="ABHISHEK KUMAR" userId="fc75a63f9c3aec70" providerId="LiveId" clId="{DECE444E-D975-495A-A3DD-00F79695BA47}" dt="2024-08-25T16:40:23.887" v="275"/>
        <pc:sldMkLst>
          <pc:docMk/>
          <pc:sldMk cId="0" sldId="256"/>
        </pc:sldMkLst>
        <pc:spChg chg="mod">
          <ac:chgData name="ABHISHEK KUMAR" userId="fc75a63f9c3aec70" providerId="LiveId" clId="{DECE444E-D975-495A-A3DD-00F79695BA47}" dt="2024-08-25T16:40:23.887" v="275"/>
          <ac:spMkLst>
            <pc:docMk/>
            <pc:sldMk cId="0" sldId="256"/>
            <ac:spMk id="2" creationId="{00000000-0000-0000-0000-000000000000}"/>
          </ac:spMkLst>
        </pc:spChg>
        <pc:spChg chg="mod">
          <ac:chgData name="ABHISHEK KUMAR" userId="fc75a63f9c3aec70" providerId="LiveId" clId="{DECE444E-D975-495A-A3DD-00F79695BA47}" dt="2024-08-25T16:40:23.887" v="275"/>
          <ac:spMkLst>
            <pc:docMk/>
            <pc:sldMk cId="0" sldId="256"/>
            <ac:spMk id="3" creationId="{00000000-0000-0000-0000-000000000000}"/>
          </ac:spMkLst>
        </pc:spChg>
      </pc:sldChg>
      <pc:sldChg chg="modSp mod">
        <pc:chgData name="ABHISHEK KUMAR" userId="fc75a63f9c3aec70" providerId="LiveId" clId="{DECE444E-D975-495A-A3DD-00F79695BA47}" dt="2024-08-25T16:40:35.339" v="276" actId="255"/>
        <pc:sldMkLst>
          <pc:docMk/>
          <pc:sldMk cId="0" sldId="257"/>
        </pc:sldMkLst>
        <pc:spChg chg="mod">
          <ac:chgData name="ABHISHEK KUMAR" userId="fc75a63f9c3aec70" providerId="LiveId" clId="{DECE444E-D975-495A-A3DD-00F79695BA47}" dt="2024-08-25T16:40:23.887" v="275"/>
          <ac:spMkLst>
            <pc:docMk/>
            <pc:sldMk cId="0" sldId="257"/>
            <ac:spMk id="2" creationId="{00000000-0000-0000-0000-000000000000}"/>
          </ac:spMkLst>
        </pc:spChg>
        <pc:spChg chg="mod">
          <ac:chgData name="ABHISHEK KUMAR" userId="fc75a63f9c3aec70" providerId="LiveId" clId="{DECE444E-D975-495A-A3DD-00F79695BA47}" dt="2024-08-25T16:40:35.339" v="276" actId="255"/>
          <ac:spMkLst>
            <pc:docMk/>
            <pc:sldMk cId="0" sldId="257"/>
            <ac:spMk id="3" creationId="{00000000-0000-0000-0000-000000000000}"/>
          </ac:spMkLst>
        </pc:spChg>
      </pc:sldChg>
      <pc:sldChg chg="modSp mod">
        <pc:chgData name="ABHISHEK KUMAR" userId="fc75a63f9c3aec70" providerId="LiveId" clId="{DECE444E-D975-495A-A3DD-00F79695BA47}" dt="2024-08-25T16:40:42.951" v="277" actId="255"/>
        <pc:sldMkLst>
          <pc:docMk/>
          <pc:sldMk cId="0" sldId="258"/>
        </pc:sldMkLst>
        <pc:spChg chg="mod">
          <ac:chgData name="ABHISHEK KUMAR" userId="fc75a63f9c3aec70" providerId="LiveId" clId="{DECE444E-D975-495A-A3DD-00F79695BA47}" dt="2024-08-25T16:40:23.887" v="275"/>
          <ac:spMkLst>
            <pc:docMk/>
            <pc:sldMk cId="0" sldId="258"/>
            <ac:spMk id="2" creationId="{00000000-0000-0000-0000-000000000000}"/>
          </ac:spMkLst>
        </pc:spChg>
        <pc:spChg chg="mod">
          <ac:chgData name="ABHISHEK KUMAR" userId="fc75a63f9c3aec70" providerId="LiveId" clId="{DECE444E-D975-495A-A3DD-00F79695BA47}" dt="2024-08-25T16:40:42.951" v="277" actId="255"/>
          <ac:spMkLst>
            <pc:docMk/>
            <pc:sldMk cId="0" sldId="258"/>
            <ac:spMk id="3" creationId="{00000000-0000-0000-0000-000000000000}"/>
          </ac:spMkLst>
        </pc:spChg>
      </pc:sldChg>
      <pc:sldChg chg="modSp mod">
        <pc:chgData name="ABHISHEK KUMAR" userId="fc75a63f9c3aec70" providerId="LiveId" clId="{DECE444E-D975-495A-A3DD-00F79695BA47}" dt="2024-08-25T16:44:18.508" v="290" actId="115"/>
        <pc:sldMkLst>
          <pc:docMk/>
          <pc:sldMk cId="0" sldId="259"/>
        </pc:sldMkLst>
        <pc:spChg chg="mod">
          <ac:chgData name="ABHISHEK KUMAR" userId="fc75a63f9c3aec70" providerId="LiveId" clId="{DECE444E-D975-495A-A3DD-00F79695BA47}" dt="2024-08-25T16:41:00.660" v="279" actId="1076"/>
          <ac:spMkLst>
            <pc:docMk/>
            <pc:sldMk cId="0" sldId="259"/>
            <ac:spMk id="2" creationId="{00000000-0000-0000-0000-000000000000}"/>
          </ac:spMkLst>
        </pc:spChg>
        <pc:spChg chg="mod">
          <ac:chgData name="ABHISHEK KUMAR" userId="fc75a63f9c3aec70" providerId="LiveId" clId="{DECE444E-D975-495A-A3DD-00F79695BA47}" dt="2024-08-25T16:44:18.508" v="290" actId="115"/>
          <ac:spMkLst>
            <pc:docMk/>
            <pc:sldMk cId="0" sldId="259"/>
            <ac:spMk id="3" creationId="{00000000-0000-0000-0000-000000000000}"/>
          </ac:spMkLst>
        </pc:spChg>
      </pc:sldChg>
      <pc:sldChg chg="modSp mod">
        <pc:chgData name="ABHISHEK KUMAR" userId="fc75a63f9c3aec70" providerId="LiveId" clId="{DECE444E-D975-495A-A3DD-00F79695BA47}" dt="2024-08-25T16:41:32.154" v="283" actId="1076"/>
        <pc:sldMkLst>
          <pc:docMk/>
          <pc:sldMk cId="0" sldId="260"/>
        </pc:sldMkLst>
        <pc:spChg chg="mod">
          <ac:chgData name="ABHISHEK KUMAR" userId="fc75a63f9c3aec70" providerId="LiveId" clId="{DECE444E-D975-495A-A3DD-00F79695BA47}" dt="2024-08-25T16:41:17.331" v="281" actId="1076"/>
          <ac:spMkLst>
            <pc:docMk/>
            <pc:sldMk cId="0" sldId="260"/>
            <ac:spMk id="2" creationId="{00000000-0000-0000-0000-000000000000}"/>
          </ac:spMkLst>
        </pc:spChg>
        <pc:spChg chg="mod">
          <ac:chgData name="ABHISHEK KUMAR" userId="fc75a63f9c3aec70" providerId="LiveId" clId="{DECE444E-D975-495A-A3DD-00F79695BA47}" dt="2024-08-25T16:41:32.154" v="283" actId="1076"/>
          <ac:spMkLst>
            <pc:docMk/>
            <pc:sldMk cId="0" sldId="260"/>
            <ac:spMk id="3" creationId="{00000000-0000-0000-0000-000000000000}"/>
          </ac:spMkLst>
        </pc:spChg>
      </pc:sldChg>
      <pc:sldChg chg="modSp mod">
        <pc:chgData name="ABHISHEK KUMAR" userId="fc75a63f9c3aec70" providerId="LiveId" clId="{DECE444E-D975-495A-A3DD-00F79695BA47}" dt="2024-08-25T16:40:23.887" v="275"/>
        <pc:sldMkLst>
          <pc:docMk/>
          <pc:sldMk cId="0" sldId="261"/>
        </pc:sldMkLst>
        <pc:spChg chg="mod">
          <ac:chgData name="ABHISHEK KUMAR" userId="fc75a63f9c3aec70" providerId="LiveId" clId="{DECE444E-D975-495A-A3DD-00F79695BA47}" dt="2024-08-25T16:40:23.887" v="275"/>
          <ac:spMkLst>
            <pc:docMk/>
            <pc:sldMk cId="0" sldId="261"/>
            <ac:spMk id="2" creationId="{00000000-0000-0000-0000-000000000000}"/>
          </ac:spMkLst>
        </pc:spChg>
        <pc:spChg chg="mod">
          <ac:chgData name="ABHISHEK KUMAR" userId="fc75a63f9c3aec70" providerId="LiveId" clId="{DECE444E-D975-495A-A3DD-00F79695BA47}" dt="2024-08-25T16:40:23.887" v="275"/>
          <ac:spMkLst>
            <pc:docMk/>
            <pc:sldMk cId="0" sldId="261"/>
            <ac:spMk id="3" creationId="{00000000-0000-0000-0000-000000000000}"/>
          </ac:spMkLst>
        </pc:spChg>
      </pc:sldChg>
      <pc:sldChg chg="modSp mod">
        <pc:chgData name="ABHISHEK KUMAR" userId="fc75a63f9c3aec70" providerId="LiveId" clId="{DECE444E-D975-495A-A3DD-00F79695BA47}" dt="2024-08-25T16:41:39.301" v="284" actId="255"/>
        <pc:sldMkLst>
          <pc:docMk/>
          <pc:sldMk cId="0" sldId="262"/>
        </pc:sldMkLst>
        <pc:spChg chg="mod">
          <ac:chgData name="ABHISHEK KUMAR" userId="fc75a63f9c3aec70" providerId="LiveId" clId="{DECE444E-D975-495A-A3DD-00F79695BA47}" dt="2024-08-25T16:40:23.887" v="275"/>
          <ac:spMkLst>
            <pc:docMk/>
            <pc:sldMk cId="0" sldId="262"/>
            <ac:spMk id="2" creationId="{00000000-0000-0000-0000-000000000000}"/>
          </ac:spMkLst>
        </pc:spChg>
        <pc:spChg chg="mod">
          <ac:chgData name="ABHISHEK KUMAR" userId="fc75a63f9c3aec70" providerId="LiveId" clId="{DECE444E-D975-495A-A3DD-00F79695BA47}" dt="2024-08-25T16:41:39.301" v="284" actId="255"/>
          <ac:spMkLst>
            <pc:docMk/>
            <pc:sldMk cId="0" sldId="262"/>
            <ac:spMk id="3" creationId="{00000000-0000-0000-0000-000000000000}"/>
          </ac:spMkLst>
        </pc:spChg>
      </pc:sldChg>
      <pc:sldChg chg="modSp mod">
        <pc:chgData name="ABHISHEK KUMAR" userId="fc75a63f9c3aec70" providerId="LiveId" clId="{DECE444E-D975-495A-A3DD-00F79695BA47}" dt="2024-08-25T16:41:47.849" v="285" actId="255"/>
        <pc:sldMkLst>
          <pc:docMk/>
          <pc:sldMk cId="0" sldId="263"/>
        </pc:sldMkLst>
        <pc:spChg chg="mod">
          <ac:chgData name="ABHISHEK KUMAR" userId="fc75a63f9c3aec70" providerId="LiveId" clId="{DECE444E-D975-495A-A3DD-00F79695BA47}" dt="2024-08-25T16:40:23.887" v="275"/>
          <ac:spMkLst>
            <pc:docMk/>
            <pc:sldMk cId="0" sldId="263"/>
            <ac:spMk id="2" creationId="{00000000-0000-0000-0000-000000000000}"/>
          </ac:spMkLst>
        </pc:spChg>
        <pc:spChg chg="mod">
          <ac:chgData name="ABHISHEK KUMAR" userId="fc75a63f9c3aec70" providerId="LiveId" clId="{DECE444E-D975-495A-A3DD-00F79695BA47}" dt="2024-08-25T16:41:47.849" v="285" actId="255"/>
          <ac:spMkLst>
            <pc:docMk/>
            <pc:sldMk cId="0" sldId="263"/>
            <ac:spMk id="3" creationId="{00000000-0000-0000-0000-000000000000}"/>
          </ac:spMkLst>
        </pc:spChg>
      </pc:sldChg>
      <pc:sldChg chg="modSp mod">
        <pc:chgData name="ABHISHEK KUMAR" userId="fc75a63f9c3aec70" providerId="LiveId" clId="{DECE444E-D975-495A-A3DD-00F79695BA47}" dt="2024-08-25T16:41:54.024" v="286" actId="255"/>
        <pc:sldMkLst>
          <pc:docMk/>
          <pc:sldMk cId="0" sldId="264"/>
        </pc:sldMkLst>
        <pc:spChg chg="mod">
          <ac:chgData name="ABHISHEK KUMAR" userId="fc75a63f9c3aec70" providerId="LiveId" clId="{DECE444E-D975-495A-A3DD-00F79695BA47}" dt="2024-08-25T16:40:23.887" v="275"/>
          <ac:spMkLst>
            <pc:docMk/>
            <pc:sldMk cId="0" sldId="264"/>
            <ac:spMk id="2" creationId="{00000000-0000-0000-0000-000000000000}"/>
          </ac:spMkLst>
        </pc:spChg>
        <pc:spChg chg="mod">
          <ac:chgData name="ABHISHEK KUMAR" userId="fc75a63f9c3aec70" providerId="LiveId" clId="{DECE444E-D975-495A-A3DD-00F79695BA47}" dt="2024-08-25T16:41:54.024" v="286" actId="255"/>
          <ac:spMkLst>
            <pc:docMk/>
            <pc:sldMk cId="0" sldId="264"/>
            <ac:spMk id="3" creationId="{00000000-0000-0000-0000-000000000000}"/>
          </ac:spMkLst>
        </pc:spChg>
      </pc:sldChg>
      <pc:sldChg chg="modSp mod">
        <pc:chgData name="ABHISHEK KUMAR" userId="fc75a63f9c3aec70" providerId="LiveId" clId="{DECE444E-D975-495A-A3DD-00F79695BA47}" dt="2024-08-25T16:42:00.112" v="287" actId="255"/>
        <pc:sldMkLst>
          <pc:docMk/>
          <pc:sldMk cId="0" sldId="265"/>
        </pc:sldMkLst>
        <pc:spChg chg="mod">
          <ac:chgData name="ABHISHEK KUMAR" userId="fc75a63f9c3aec70" providerId="LiveId" clId="{DECE444E-D975-495A-A3DD-00F79695BA47}" dt="2024-08-25T16:40:23.887" v="275"/>
          <ac:spMkLst>
            <pc:docMk/>
            <pc:sldMk cId="0" sldId="265"/>
            <ac:spMk id="2" creationId="{00000000-0000-0000-0000-000000000000}"/>
          </ac:spMkLst>
        </pc:spChg>
        <pc:spChg chg="mod">
          <ac:chgData name="ABHISHEK KUMAR" userId="fc75a63f9c3aec70" providerId="LiveId" clId="{DECE444E-D975-495A-A3DD-00F79695BA47}" dt="2024-08-25T16:42:00.112" v="287" actId="255"/>
          <ac:spMkLst>
            <pc:docMk/>
            <pc:sldMk cId="0" sldId="265"/>
            <ac:spMk id="3" creationId="{00000000-0000-0000-0000-000000000000}"/>
          </ac:spMkLst>
        </pc:spChg>
      </pc:sldChg>
      <pc:sldChg chg="modSp mod">
        <pc:chgData name="ABHISHEK KUMAR" userId="fc75a63f9c3aec70" providerId="LiveId" clId="{DECE444E-D975-495A-A3DD-00F79695BA47}" dt="2024-08-25T16:42:06.156" v="288" actId="255"/>
        <pc:sldMkLst>
          <pc:docMk/>
          <pc:sldMk cId="0" sldId="266"/>
        </pc:sldMkLst>
        <pc:spChg chg="mod">
          <ac:chgData name="ABHISHEK KUMAR" userId="fc75a63f9c3aec70" providerId="LiveId" clId="{DECE444E-D975-495A-A3DD-00F79695BA47}" dt="2024-08-25T16:40:23.887" v="275"/>
          <ac:spMkLst>
            <pc:docMk/>
            <pc:sldMk cId="0" sldId="266"/>
            <ac:spMk id="2" creationId="{00000000-0000-0000-0000-000000000000}"/>
          </ac:spMkLst>
        </pc:spChg>
        <pc:spChg chg="mod">
          <ac:chgData name="ABHISHEK KUMAR" userId="fc75a63f9c3aec70" providerId="LiveId" clId="{DECE444E-D975-495A-A3DD-00F79695BA47}" dt="2024-08-25T16:42:06.156" v="288" actId="255"/>
          <ac:spMkLst>
            <pc:docMk/>
            <pc:sldMk cId="0" sldId="266"/>
            <ac:spMk id="3" creationId="{00000000-0000-0000-0000-000000000000}"/>
          </ac:spMkLst>
        </pc:spChg>
      </pc:sldChg>
      <pc:sldMasterChg chg="setBg modSldLayout">
        <pc:chgData name="ABHISHEK KUMAR" userId="fc75a63f9c3aec70" providerId="LiveId" clId="{DECE444E-D975-495A-A3DD-00F79695BA47}" dt="2024-08-25T16:43:16.331" v="289"/>
        <pc:sldMasterMkLst>
          <pc:docMk/>
          <pc:sldMasterMk cId="2954774537" sldId="2147483677"/>
        </pc:sldMasterMkLst>
        <pc:sldLayoutChg chg="setBg">
          <pc:chgData name="ABHISHEK KUMAR" userId="fc75a63f9c3aec70" providerId="LiveId" clId="{DECE444E-D975-495A-A3DD-00F79695BA47}" dt="2024-08-25T16:43:16.331" v="289"/>
          <pc:sldLayoutMkLst>
            <pc:docMk/>
            <pc:sldMasterMk cId="2954774537" sldId="2147483677"/>
            <pc:sldLayoutMk cId="4006737921" sldId="214748368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931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835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843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230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0673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324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175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378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356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083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540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5BCAD085-E8A6-8845-BD4E-CB4CCA059FC4}" type="datetimeFigureOut">
              <a:rPr lang="en-US" smtClean="0"/>
              <a:t>8/25/2024</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5477453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u="sng" dirty="0"/>
              <a:t>Business Requirements Document (BRD)</a:t>
            </a:r>
          </a:p>
        </p:txBody>
      </p:sp>
      <p:sp>
        <p:nvSpPr>
          <p:cNvPr id="3" name="Subtitle 2"/>
          <p:cNvSpPr>
            <a:spLocks noGrp="1"/>
          </p:cNvSpPr>
          <p:nvPr>
            <p:ph type="subTitle" idx="1"/>
          </p:nvPr>
        </p:nvSpPr>
        <p:spPr/>
        <p:txBody>
          <a:bodyPr>
            <a:noAutofit/>
          </a:bodyPr>
          <a:lstStyle/>
          <a:p>
            <a:r>
              <a:rPr dirty="0">
                <a:solidFill>
                  <a:schemeClr val="tx1"/>
                </a:solidFill>
              </a:rPr>
              <a:t>Project: Customer Churn Analysis Dashboard</a:t>
            </a:r>
          </a:p>
          <a:p>
            <a:r>
              <a:rPr dirty="0">
                <a:solidFill>
                  <a:schemeClr val="tx1"/>
                </a:solidFill>
              </a:rPr>
              <a:t>Prepared by: </a:t>
            </a:r>
            <a:r>
              <a:rPr lang="en-US" dirty="0">
                <a:solidFill>
                  <a:schemeClr val="tx1"/>
                </a:solidFill>
              </a:rPr>
              <a:t>Abhishek Kumar</a:t>
            </a:r>
            <a:endParaRPr dirty="0">
              <a:solidFill>
                <a:schemeClr val="tx1"/>
              </a:solidFill>
            </a:endParaRPr>
          </a:p>
          <a:p>
            <a:r>
              <a:rPr dirty="0">
                <a:solidFill>
                  <a:schemeClr val="tx1"/>
                </a:solidFill>
              </a:rPr>
              <a:t>Date: </a:t>
            </a:r>
            <a:r>
              <a:rPr lang="en-US" dirty="0">
                <a:solidFill>
                  <a:schemeClr val="tx1"/>
                </a:solidFill>
              </a:rPr>
              <a:t>26/08/2024</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Risks &amp; Mitigations</a:t>
            </a:r>
          </a:p>
        </p:txBody>
      </p:sp>
      <p:sp>
        <p:nvSpPr>
          <p:cNvPr id="3" name="Content Placeholder 2"/>
          <p:cNvSpPr>
            <a:spLocks noGrp="1"/>
          </p:cNvSpPr>
          <p:nvPr>
            <p:ph idx="1"/>
          </p:nvPr>
        </p:nvSpPr>
        <p:spPr/>
        <p:txBody>
          <a:bodyPr>
            <a:normAutofit/>
          </a:bodyPr>
          <a:lstStyle/>
          <a:p>
            <a:pPr marL="0" indent="0" algn="just">
              <a:buNone/>
            </a:pPr>
            <a:r>
              <a:rPr sz="2800" u="sng" dirty="0"/>
              <a:t>Potential risks and mitigations include:</a:t>
            </a:r>
          </a:p>
          <a:p>
            <a:pPr algn="just"/>
            <a:r>
              <a:rPr sz="2800" dirty="0"/>
              <a:t>Data Inaccuracy: Conduct regular data validation and cleaning</a:t>
            </a:r>
          </a:p>
          <a:p>
            <a:pPr algn="just"/>
            <a:r>
              <a:rPr sz="2800" dirty="0"/>
              <a:t>Technical Issues: Ensure regular backups and use reliable tools</a:t>
            </a:r>
          </a:p>
          <a:p>
            <a:pPr algn="just"/>
            <a:r>
              <a:rPr sz="2800" dirty="0"/>
              <a:t>Scope Creep: Maintain clear communication with stakeholders and adhere to the project plan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Conclusion &amp; Next Steps</a:t>
            </a:r>
          </a:p>
        </p:txBody>
      </p:sp>
      <p:sp>
        <p:nvSpPr>
          <p:cNvPr id="3" name="Content Placeholder 2"/>
          <p:cNvSpPr>
            <a:spLocks noGrp="1"/>
          </p:cNvSpPr>
          <p:nvPr>
            <p:ph idx="1"/>
          </p:nvPr>
        </p:nvSpPr>
        <p:spPr/>
        <p:txBody>
          <a:bodyPr>
            <a:normAutofit/>
          </a:bodyPr>
          <a:lstStyle/>
          <a:p>
            <a:pPr marL="0" indent="0">
              <a:buNone/>
            </a:pPr>
            <a:r>
              <a:rPr sz="2800" u="sng" dirty="0"/>
              <a:t>The next steps involve</a:t>
            </a:r>
            <a:r>
              <a:rPr sz="2800" dirty="0"/>
              <a:t>:</a:t>
            </a:r>
          </a:p>
          <a:p>
            <a:r>
              <a:rPr sz="2800" dirty="0"/>
              <a:t>Finalizing the dashboard design</a:t>
            </a:r>
            <a:r>
              <a:rPr lang="en-US" sz="2800" dirty="0"/>
              <a:t>.</a:t>
            </a:r>
            <a:endParaRPr sz="2800" dirty="0"/>
          </a:p>
          <a:p>
            <a:r>
              <a:rPr sz="2800" dirty="0"/>
              <a:t>Completing dashboard development and testing</a:t>
            </a:r>
            <a:r>
              <a:rPr lang="en-US" sz="2800" dirty="0"/>
              <a:t>.</a:t>
            </a:r>
            <a:endParaRPr sz="2800" dirty="0"/>
          </a:p>
          <a:p>
            <a:r>
              <a:rPr sz="2800" dirty="0"/>
              <a:t>Scheduling a presentation with Claire and other stakeholders for feedback</a:t>
            </a:r>
            <a:r>
              <a:rPr lang="en-US" sz="2800" dirty="0"/>
              <a:t>.</a:t>
            </a:r>
            <a:endParaRPr sz="2800" dirty="0"/>
          </a:p>
          <a:p>
            <a:r>
              <a:rPr sz="2800" dirty="0"/>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Executive Summary</a:t>
            </a:r>
          </a:p>
        </p:txBody>
      </p:sp>
      <p:sp>
        <p:nvSpPr>
          <p:cNvPr id="3" name="Content Placeholder 2"/>
          <p:cNvSpPr>
            <a:spLocks noGrp="1"/>
          </p:cNvSpPr>
          <p:nvPr>
            <p:ph idx="1"/>
          </p:nvPr>
        </p:nvSpPr>
        <p:spPr/>
        <p:txBody>
          <a:bodyPr>
            <a:normAutofit/>
          </a:bodyPr>
          <a:lstStyle/>
          <a:p>
            <a:pPr algn="just"/>
            <a:r>
              <a:rPr sz="2800" dirty="0"/>
              <a:t>This project focuses on developing a Power BI dashboard to analyze customer churn. The dashboard will offer insights into factors influencing churn, customer demographics, service usage, and account details. This will empower the business to identify patterns, predict churn, and implement retention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Project Scope</a:t>
            </a:r>
          </a:p>
        </p:txBody>
      </p:sp>
      <p:sp>
        <p:nvSpPr>
          <p:cNvPr id="3" name="Content Placeholder 2"/>
          <p:cNvSpPr>
            <a:spLocks noGrp="1"/>
          </p:cNvSpPr>
          <p:nvPr>
            <p:ph idx="1"/>
          </p:nvPr>
        </p:nvSpPr>
        <p:spPr/>
        <p:txBody>
          <a:bodyPr>
            <a:noAutofit/>
          </a:bodyPr>
          <a:lstStyle/>
          <a:p>
            <a:pPr marL="0" indent="0" algn="just">
              <a:buNone/>
            </a:pPr>
            <a:r>
              <a:rPr sz="2800" u="sng" dirty="0"/>
              <a:t>The scope of this project includes:</a:t>
            </a:r>
          </a:p>
          <a:p>
            <a:pPr algn="just"/>
            <a:r>
              <a:rPr sz="2800" dirty="0"/>
              <a:t>Developing a comprehensive dashboard in Power BI</a:t>
            </a:r>
            <a:r>
              <a:rPr lang="en-US" sz="2800" dirty="0"/>
              <a:t>.</a:t>
            </a:r>
            <a:endParaRPr sz="2800" dirty="0"/>
          </a:p>
          <a:p>
            <a:pPr algn="just"/>
            <a:r>
              <a:rPr sz="2800" dirty="0"/>
              <a:t>Analyzing customer churn data to identify key trends</a:t>
            </a:r>
            <a:r>
              <a:rPr lang="en-US" sz="2800" dirty="0"/>
              <a:t>.</a:t>
            </a:r>
            <a:endParaRPr sz="2800" dirty="0"/>
          </a:p>
          <a:p>
            <a:pPr algn="just"/>
            <a:r>
              <a:rPr sz="2800" dirty="0"/>
              <a:t>Visualizing customer demographics, service usage, and account information</a:t>
            </a:r>
            <a:r>
              <a:rPr lang="en-US" sz="2800" dirty="0"/>
              <a:t>.</a:t>
            </a:r>
            <a:endParaRPr sz="2800" dirty="0"/>
          </a:p>
          <a:p>
            <a:pPr algn="just"/>
            <a:r>
              <a:rPr sz="2800" dirty="0"/>
              <a:t>Providing actionable insights to reduce churn and improve customer retention</a:t>
            </a:r>
            <a:r>
              <a:rPr lang="en-US" sz="2800" dirty="0"/>
              <a:t>.</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8656"/>
            <a:ext cx="8229600" cy="1143000"/>
          </a:xfrm>
        </p:spPr>
        <p:txBody>
          <a:bodyPr/>
          <a:lstStyle/>
          <a:p>
            <a:r>
              <a:rPr b="1" u="sng" dirty="0"/>
              <a:t>Key Inputs</a:t>
            </a:r>
          </a:p>
        </p:txBody>
      </p:sp>
      <p:sp>
        <p:nvSpPr>
          <p:cNvPr id="3" name="Content Placeholder 2"/>
          <p:cNvSpPr>
            <a:spLocks noGrp="1"/>
          </p:cNvSpPr>
          <p:nvPr>
            <p:ph idx="1"/>
          </p:nvPr>
        </p:nvSpPr>
        <p:spPr>
          <a:xfrm>
            <a:off x="329381" y="1853381"/>
            <a:ext cx="8229600" cy="4525963"/>
          </a:xfrm>
        </p:spPr>
        <p:txBody>
          <a:bodyPr>
            <a:noAutofit/>
          </a:bodyPr>
          <a:lstStyle/>
          <a:p>
            <a:pPr marL="0" indent="0" algn="just">
              <a:buNone/>
            </a:pPr>
            <a:r>
              <a:rPr sz="2500" u="sng" dirty="0"/>
              <a:t>The following inputs are crucial for this analysis:</a:t>
            </a:r>
          </a:p>
          <a:p>
            <a:pPr algn="just"/>
            <a:r>
              <a:rPr sz="2500" dirty="0"/>
              <a:t>Customers who left within the last month: Identify churned customers</a:t>
            </a:r>
            <a:r>
              <a:rPr lang="en-US" sz="2500" dirty="0"/>
              <a:t>.</a:t>
            </a:r>
            <a:endParaRPr sz="2500" dirty="0"/>
          </a:p>
          <a:p>
            <a:pPr algn="just"/>
            <a:r>
              <a:rPr sz="2500" dirty="0"/>
              <a:t>Services each customer has signed up for: Phone, multiple lines, internet, online security, online backup, device protection, tech support, streaming TV and movies</a:t>
            </a:r>
            <a:r>
              <a:rPr lang="en-US" sz="2500" dirty="0"/>
              <a:t>.</a:t>
            </a:r>
            <a:endParaRPr sz="2500" dirty="0"/>
          </a:p>
          <a:p>
            <a:pPr algn="just"/>
            <a:r>
              <a:rPr sz="2500" dirty="0"/>
              <a:t>Customer account information: Customer tenure, contract type, payment method, paperless billing, monthly charges, total charges, number of tickets opened in administrative and technical categories</a:t>
            </a:r>
            <a:r>
              <a:rPr lang="en-US" sz="2500" dirty="0"/>
              <a:t>.</a:t>
            </a:r>
            <a:endParaRPr sz="2500" dirty="0"/>
          </a:p>
          <a:p>
            <a:pPr algn="just"/>
            <a:r>
              <a:rPr sz="2500" dirty="0"/>
              <a:t>Customer demographics: Gender, age range, partner status, and dependents</a:t>
            </a:r>
            <a:r>
              <a:rPr lang="en-US" sz="2500" dirty="0"/>
              <a:t>.</a:t>
            </a:r>
            <a:endParaRPr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284"/>
            <a:ext cx="8229600" cy="1143000"/>
          </a:xfrm>
        </p:spPr>
        <p:txBody>
          <a:bodyPr/>
          <a:lstStyle/>
          <a:p>
            <a:r>
              <a:rPr b="1" u="sng" dirty="0"/>
              <a:t>Data Analysis &amp; KPIs</a:t>
            </a:r>
          </a:p>
        </p:txBody>
      </p:sp>
      <p:sp>
        <p:nvSpPr>
          <p:cNvPr id="3" name="Content Placeholder 2"/>
          <p:cNvSpPr>
            <a:spLocks noGrp="1"/>
          </p:cNvSpPr>
          <p:nvPr>
            <p:ph idx="1"/>
          </p:nvPr>
        </p:nvSpPr>
        <p:spPr>
          <a:xfrm>
            <a:off x="186813" y="2013154"/>
            <a:ext cx="8499987" cy="4525963"/>
          </a:xfrm>
        </p:spPr>
        <p:txBody>
          <a:bodyPr>
            <a:noAutofit/>
          </a:bodyPr>
          <a:lstStyle/>
          <a:p>
            <a:pPr marL="0" indent="0" algn="just">
              <a:buNone/>
            </a:pPr>
            <a:r>
              <a:rPr sz="2500" u="sng" dirty="0">
                <a:solidFill>
                  <a:schemeClr val="tx1"/>
                </a:solidFill>
              </a:rPr>
              <a:t>Key metrics and insights to be analyzed include:</a:t>
            </a:r>
          </a:p>
          <a:p>
            <a:pPr algn="just"/>
            <a:r>
              <a:rPr sz="2500" dirty="0">
                <a:solidFill>
                  <a:schemeClr val="tx1"/>
                </a:solidFill>
              </a:rPr>
              <a:t>Churn Rate: Percentage of customers who left within the last month</a:t>
            </a:r>
            <a:r>
              <a:rPr lang="en-US" sz="2500" dirty="0">
                <a:solidFill>
                  <a:schemeClr val="tx1"/>
                </a:solidFill>
              </a:rPr>
              <a:t>.</a:t>
            </a:r>
            <a:endParaRPr sz="2500" dirty="0">
              <a:solidFill>
                <a:schemeClr val="tx1"/>
              </a:solidFill>
            </a:endParaRPr>
          </a:p>
          <a:p>
            <a:pPr algn="just"/>
            <a:r>
              <a:rPr lang="en-US" sz="2500" dirty="0">
                <a:solidFill>
                  <a:schemeClr val="tx1"/>
                </a:solidFill>
              </a:rPr>
              <a:t>S</a:t>
            </a:r>
            <a:r>
              <a:rPr sz="2500" dirty="0">
                <a:solidFill>
                  <a:schemeClr val="tx1"/>
                </a:solidFill>
              </a:rPr>
              <a:t>ervice Usage Analysis: Correlation between service usage and churn</a:t>
            </a:r>
            <a:r>
              <a:rPr lang="en-US" sz="2500" dirty="0">
                <a:solidFill>
                  <a:schemeClr val="tx1"/>
                </a:solidFill>
              </a:rPr>
              <a:t>.</a:t>
            </a:r>
            <a:endParaRPr sz="2500" dirty="0">
              <a:solidFill>
                <a:schemeClr val="tx1"/>
              </a:solidFill>
            </a:endParaRPr>
          </a:p>
          <a:p>
            <a:pPr algn="just"/>
            <a:r>
              <a:rPr sz="2500" dirty="0">
                <a:solidFill>
                  <a:schemeClr val="tx1"/>
                </a:solidFill>
              </a:rPr>
              <a:t>Revenue Impact: Monthly and total charges of churned vs retained customers</a:t>
            </a:r>
            <a:r>
              <a:rPr lang="en-US" sz="2500" dirty="0">
                <a:solidFill>
                  <a:schemeClr val="tx1"/>
                </a:solidFill>
              </a:rPr>
              <a:t>.</a:t>
            </a:r>
            <a:endParaRPr sz="2500" dirty="0">
              <a:solidFill>
                <a:schemeClr val="tx1"/>
              </a:solidFill>
            </a:endParaRPr>
          </a:p>
          <a:p>
            <a:pPr algn="just"/>
            <a:r>
              <a:rPr sz="2500" dirty="0">
                <a:solidFill>
                  <a:schemeClr val="tx1"/>
                </a:solidFill>
              </a:rPr>
              <a:t>Demographic Trends: Churn patterns based on age, gender, and family status</a:t>
            </a:r>
            <a:r>
              <a:rPr lang="en-US" sz="2500" dirty="0">
                <a:solidFill>
                  <a:schemeClr val="tx1"/>
                </a:solidFill>
              </a:rPr>
              <a:t>.</a:t>
            </a:r>
            <a:endParaRPr sz="2500" dirty="0">
              <a:solidFill>
                <a:schemeClr val="tx1"/>
              </a:solidFill>
            </a:endParaRPr>
          </a:p>
          <a:p>
            <a:pPr algn="just"/>
            <a:r>
              <a:rPr sz="2500" dirty="0">
                <a:solidFill>
                  <a:schemeClr val="tx1"/>
                </a:solidFill>
              </a:rPr>
              <a:t>Support Tickets Analysis: Number of tickets (administrative and technical) related to churn</a:t>
            </a:r>
            <a:r>
              <a:rPr lang="en-US" sz="2500" dirty="0">
                <a:solidFill>
                  <a:schemeClr val="tx1"/>
                </a:solidFill>
              </a:rPr>
              <a:t>.</a:t>
            </a:r>
            <a:endParaRPr sz="2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Dashboard Requirements</a:t>
            </a:r>
          </a:p>
        </p:txBody>
      </p:sp>
      <p:sp>
        <p:nvSpPr>
          <p:cNvPr id="3" name="Content Placeholder 2"/>
          <p:cNvSpPr>
            <a:spLocks noGrp="1"/>
          </p:cNvSpPr>
          <p:nvPr>
            <p:ph idx="1"/>
          </p:nvPr>
        </p:nvSpPr>
        <p:spPr/>
        <p:txBody>
          <a:bodyPr>
            <a:noAutofit/>
          </a:bodyPr>
          <a:lstStyle/>
          <a:p>
            <a:pPr marL="0" indent="0" algn="just">
              <a:buNone/>
            </a:pPr>
            <a:r>
              <a:rPr u="sng" dirty="0"/>
              <a:t>The dashboard will include the following visualizations:</a:t>
            </a:r>
          </a:p>
          <a:p>
            <a:pPr algn="just"/>
            <a:r>
              <a:rPr dirty="0"/>
              <a:t>Bar and line charts for churn rate over time</a:t>
            </a:r>
            <a:r>
              <a:rPr lang="en-US" dirty="0"/>
              <a:t>.</a:t>
            </a:r>
            <a:endParaRPr dirty="0"/>
          </a:p>
          <a:p>
            <a:pPr algn="just"/>
            <a:r>
              <a:rPr dirty="0"/>
              <a:t>Pie charts for service usage among churned customers</a:t>
            </a:r>
            <a:r>
              <a:rPr lang="en-US" dirty="0"/>
              <a:t>.</a:t>
            </a:r>
            <a:endParaRPr dirty="0"/>
          </a:p>
          <a:p>
            <a:pPr algn="just"/>
            <a:r>
              <a:rPr dirty="0"/>
              <a:t>Revenue analysis through comparison charts</a:t>
            </a:r>
            <a:r>
              <a:rPr lang="en-US" dirty="0"/>
              <a:t>.</a:t>
            </a:r>
            <a:endParaRPr dirty="0"/>
          </a:p>
          <a:p>
            <a:pPr algn="just"/>
            <a:r>
              <a:rPr dirty="0"/>
              <a:t>Demographic breakdowns using bar charts</a:t>
            </a:r>
            <a:r>
              <a:rPr lang="en-US" dirty="0"/>
              <a:t>.</a:t>
            </a:r>
            <a:endParaRPr dirty="0"/>
          </a:p>
          <a:p>
            <a:pPr algn="just"/>
            <a:r>
              <a:rPr dirty="0"/>
              <a:t>Support ticket analysis with scatter and heat maps</a:t>
            </a:r>
            <a:r>
              <a:rPr lang="en-U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Technical Requirements</a:t>
            </a:r>
          </a:p>
        </p:txBody>
      </p:sp>
      <p:sp>
        <p:nvSpPr>
          <p:cNvPr id="3" name="Content Placeholder 2"/>
          <p:cNvSpPr>
            <a:spLocks noGrp="1"/>
          </p:cNvSpPr>
          <p:nvPr>
            <p:ph idx="1"/>
          </p:nvPr>
        </p:nvSpPr>
        <p:spPr/>
        <p:txBody>
          <a:bodyPr>
            <a:normAutofit/>
          </a:bodyPr>
          <a:lstStyle/>
          <a:p>
            <a:pPr marL="0" indent="0" algn="just">
              <a:buNone/>
            </a:pPr>
            <a:r>
              <a:rPr sz="2800" u="sng" dirty="0"/>
              <a:t>The project will utilize the following tools and technologies:</a:t>
            </a:r>
          </a:p>
          <a:p>
            <a:pPr algn="just"/>
            <a:r>
              <a:rPr sz="2800" dirty="0"/>
              <a:t>Power BI: For developing the interactive dashboard</a:t>
            </a:r>
          </a:p>
          <a:p>
            <a:pPr algn="just"/>
            <a:r>
              <a:rPr sz="2800" dirty="0"/>
              <a:t>Excel: For data preprocessing and storage</a:t>
            </a:r>
          </a:p>
          <a:p>
            <a:pPr algn="just"/>
            <a:r>
              <a:rPr sz="2800" dirty="0"/>
              <a:t>Data Integration: Ensuring accurate and up-to-date data from various 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Timeline &amp; Milestones</a:t>
            </a:r>
          </a:p>
        </p:txBody>
      </p:sp>
      <p:sp>
        <p:nvSpPr>
          <p:cNvPr id="3" name="Content Placeholder 2"/>
          <p:cNvSpPr>
            <a:spLocks noGrp="1"/>
          </p:cNvSpPr>
          <p:nvPr>
            <p:ph idx="1"/>
          </p:nvPr>
        </p:nvSpPr>
        <p:spPr/>
        <p:txBody>
          <a:bodyPr>
            <a:normAutofit/>
          </a:bodyPr>
          <a:lstStyle/>
          <a:p>
            <a:pPr marL="0" indent="0">
              <a:buNone/>
            </a:pPr>
            <a:r>
              <a:rPr sz="2800" u="sng" dirty="0"/>
              <a:t>The project is expected to follow this timeline:</a:t>
            </a:r>
          </a:p>
          <a:p>
            <a:r>
              <a:rPr sz="2800" dirty="0"/>
              <a:t>Week 1: Data collection and preprocessing</a:t>
            </a:r>
            <a:r>
              <a:rPr lang="en-US" sz="2800" dirty="0"/>
              <a:t>.</a:t>
            </a:r>
            <a:endParaRPr sz="2800" dirty="0"/>
          </a:p>
          <a:p>
            <a:r>
              <a:rPr sz="2800" dirty="0"/>
              <a:t>Week 2: KPI definition and dashboard design</a:t>
            </a:r>
            <a:r>
              <a:rPr lang="en-US" sz="2800" dirty="0"/>
              <a:t>.</a:t>
            </a:r>
            <a:endParaRPr sz="2800" dirty="0"/>
          </a:p>
          <a:p>
            <a:r>
              <a:rPr sz="2800" dirty="0"/>
              <a:t>Week 3: Dashboard development and testing</a:t>
            </a:r>
            <a:r>
              <a:rPr lang="en-US" sz="2800" dirty="0"/>
              <a:t>.</a:t>
            </a:r>
            <a:endParaRPr sz="2800" dirty="0"/>
          </a:p>
          <a:p>
            <a:r>
              <a:rPr sz="2800" dirty="0"/>
              <a:t>Week 4: Final review and stakeholder presentation</a:t>
            </a:r>
            <a:r>
              <a:rPr lang="en-US" sz="2800" dirty="0"/>
              <a:t>.</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Stakeholders</a:t>
            </a:r>
          </a:p>
        </p:txBody>
      </p:sp>
      <p:sp>
        <p:nvSpPr>
          <p:cNvPr id="3" name="Content Placeholder 2"/>
          <p:cNvSpPr>
            <a:spLocks noGrp="1"/>
          </p:cNvSpPr>
          <p:nvPr>
            <p:ph idx="1"/>
          </p:nvPr>
        </p:nvSpPr>
        <p:spPr/>
        <p:txBody>
          <a:bodyPr>
            <a:normAutofit/>
          </a:bodyPr>
          <a:lstStyle/>
          <a:p>
            <a:pPr marL="0" indent="0" algn="just">
              <a:buNone/>
            </a:pPr>
            <a:r>
              <a:rPr sz="2800" u="sng" dirty="0"/>
              <a:t>Key stakeholders involved in this project:</a:t>
            </a:r>
          </a:p>
          <a:p>
            <a:pPr algn="just"/>
            <a:r>
              <a:rPr sz="2800" dirty="0"/>
              <a:t>Project Manager: Oversees the project timeline and deliverables</a:t>
            </a:r>
          </a:p>
          <a:p>
            <a:pPr algn="just"/>
            <a:r>
              <a:rPr sz="2800" dirty="0"/>
              <a:t>Data Analyst: Responsible for data processing and KPI calculation</a:t>
            </a:r>
          </a:p>
          <a:p>
            <a:pPr algn="just"/>
            <a:r>
              <a:rPr sz="2800" dirty="0"/>
              <a:t>Power BI Developer: Develops the dashboard</a:t>
            </a:r>
          </a:p>
          <a:p>
            <a:pPr algn="just"/>
            <a:r>
              <a:rPr sz="2800" dirty="0"/>
              <a:t>Customer Retention Team: Provides input on operational needs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15</TotalTime>
  <Words>560</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Candara</vt:lpstr>
      <vt:lpstr>Wingdings</vt:lpstr>
      <vt:lpstr>Banded</vt:lpstr>
      <vt:lpstr>Business Requirements Document (BRD)</vt:lpstr>
      <vt:lpstr>Executive Summary</vt:lpstr>
      <vt:lpstr>Project Scope</vt:lpstr>
      <vt:lpstr>Key Inputs</vt:lpstr>
      <vt:lpstr>Data Analysis &amp; KPIs</vt:lpstr>
      <vt:lpstr>Dashboard Requirements</vt:lpstr>
      <vt:lpstr>Technical Requirements</vt:lpstr>
      <vt:lpstr>Timeline &amp; Milestones</vt:lpstr>
      <vt:lpstr>Stakeholders</vt:lpstr>
      <vt:lpstr>Risks &amp; Mitigations</vt:lpstr>
      <vt:lpstr>Conclusion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ABHISHEK KUMAR</cp:lastModifiedBy>
  <cp:revision>1</cp:revision>
  <dcterms:created xsi:type="dcterms:W3CDTF">2013-01-27T09:14:16Z</dcterms:created>
  <dcterms:modified xsi:type="dcterms:W3CDTF">2024-08-25T16:44:27Z</dcterms:modified>
  <cp:category/>
</cp:coreProperties>
</file>