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0" r:id="rId1"/>
  </p:sldMasterIdLst>
  <p:notesMasterIdLst>
    <p:notesMasterId r:id="rId23"/>
  </p:notesMasterIdLst>
  <p:sldIdLst>
    <p:sldId id="257" r:id="rId2"/>
    <p:sldId id="256" r:id="rId3"/>
    <p:sldId id="279" r:id="rId4"/>
    <p:sldId id="260" r:id="rId5"/>
    <p:sldId id="28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94660"/>
  </p:normalViewPr>
  <p:slideViewPr>
    <p:cSldViewPr snapToGrid="0">
      <p:cViewPr varScale="1">
        <p:scale>
          <a:sx n="68" d="100"/>
          <a:sy n="68" d="100"/>
        </p:scale>
        <p:origin x="8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9D4418-58D1-4D5F-B914-26862B6618D3}" type="datetimeFigureOut">
              <a:rPr lang="en-IN" smtClean="0"/>
              <a:t>06-06-2024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9C1A35-A179-4D74-A5C3-16097E357B30}" type="slidenum">
              <a:rPr lang="en-IN" smtClean="0"/>
              <a:t>‹#›</a:t>
            </a:fld>
            <a:endParaRPr lang="en-IN"/>
          </a:p>
        </p:txBody>
      </p:sp>
    </p:spTree>
    <p:extLst>
      <p:ext uri="{BB962C8B-B14F-4D97-AF65-F5344CB8AC3E}">
        <p14:creationId xmlns:p14="http://schemas.microsoft.com/office/powerpoint/2010/main" val="2497558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C9C1A35-A179-4D74-A5C3-16097E357B30}" type="slidenum">
              <a:rPr lang="en-IN" smtClean="0"/>
              <a:t>4</a:t>
            </a:fld>
            <a:endParaRPr lang="en-IN"/>
          </a:p>
        </p:txBody>
      </p:sp>
    </p:spTree>
    <p:extLst>
      <p:ext uri="{BB962C8B-B14F-4D97-AF65-F5344CB8AC3E}">
        <p14:creationId xmlns:p14="http://schemas.microsoft.com/office/powerpoint/2010/main" val="2169067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C9C1A35-A179-4D74-A5C3-16097E357B30}" type="slidenum">
              <a:rPr lang="en-IN" smtClean="0"/>
              <a:t>12</a:t>
            </a:fld>
            <a:endParaRPr lang="en-IN"/>
          </a:p>
        </p:txBody>
      </p:sp>
    </p:spTree>
    <p:extLst>
      <p:ext uri="{BB962C8B-B14F-4D97-AF65-F5344CB8AC3E}">
        <p14:creationId xmlns:p14="http://schemas.microsoft.com/office/powerpoint/2010/main" val="2697238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F5857D-E78A-4C4A-AF6B-073BDFB40E1C}" type="datetimeFigureOut">
              <a:rPr lang="en-IN" smtClean="0"/>
              <a:t>06-06-2024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58D577-8FA8-4E6C-94ED-FED29314A469}" type="slidenum">
              <a:rPr lang="en-IN" smtClean="0"/>
              <a:t>‹#›</a:t>
            </a:fld>
            <a:endParaRPr lang="en-IN"/>
          </a:p>
        </p:txBody>
      </p:sp>
    </p:spTree>
    <p:extLst>
      <p:ext uri="{BB962C8B-B14F-4D97-AF65-F5344CB8AC3E}">
        <p14:creationId xmlns:p14="http://schemas.microsoft.com/office/powerpoint/2010/main" val="940895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F5857D-E78A-4C4A-AF6B-073BDFB40E1C}" type="datetimeFigureOut">
              <a:rPr lang="en-IN" smtClean="0"/>
              <a:t>06-06-2024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58D577-8FA8-4E6C-94ED-FED29314A469}" type="slidenum">
              <a:rPr lang="en-IN" smtClean="0"/>
              <a:t>‹#›</a:t>
            </a:fld>
            <a:endParaRPr lang="en-IN"/>
          </a:p>
        </p:txBody>
      </p:sp>
    </p:spTree>
    <p:extLst>
      <p:ext uri="{BB962C8B-B14F-4D97-AF65-F5344CB8AC3E}">
        <p14:creationId xmlns:p14="http://schemas.microsoft.com/office/powerpoint/2010/main" val="3971368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FF5857D-E78A-4C4A-AF6B-073BDFB40E1C}" type="datetimeFigureOut">
              <a:rPr lang="en-IN" smtClean="0"/>
              <a:t>06-06-2024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58D577-8FA8-4E6C-94ED-FED29314A469}" type="slidenum">
              <a:rPr lang="en-IN" smtClean="0"/>
              <a:t>‹#›</a:t>
            </a:fld>
            <a:endParaRPr lang="en-IN"/>
          </a:p>
        </p:txBody>
      </p:sp>
    </p:spTree>
    <p:extLst>
      <p:ext uri="{BB962C8B-B14F-4D97-AF65-F5344CB8AC3E}">
        <p14:creationId xmlns:p14="http://schemas.microsoft.com/office/powerpoint/2010/main" val="1058184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FF5857D-E78A-4C4A-AF6B-073BDFB40E1C}" type="datetimeFigureOut">
              <a:rPr lang="en-IN" smtClean="0"/>
              <a:t>06-06-2024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58D577-8FA8-4E6C-94ED-FED29314A46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01138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F5857D-E78A-4C4A-AF6B-073BDFB40E1C}" type="datetimeFigureOut">
              <a:rPr lang="en-IN" smtClean="0"/>
              <a:t>06-06-2024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58D577-8FA8-4E6C-94ED-FED29314A469}" type="slidenum">
              <a:rPr lang="en-IN" smtClean="0"/>
              <a:t>‹#›</a:t>
            </a:fld>
            <a:endParaRPr lang="en-IN"/>
          </a:p>
        </p:txBody>
      </p:sp>
    </p:spTree>
    <p:extLst>
      <p:ext uri="{BB962C8B-B14F-4D97-AF65-F5344CB8AC3E}">
        <p14:creationId xmlns:p14="http://schemas.microsoft.com/office/powerpoint/2010/main" val="1419999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FF5857D-E78A-4C4A-AF6B-073BDFB40E1C}" type="datetimeFigureOut">
              <a:rPr lang="en-IN" smtClean="0"/>
              <a:t>06-06-2024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58D577-8FA8-4E6C-94ED-FED29314A469}" type="slidenum">
              <a:rPr lang="en-IN" smtClean="0"/>
              <a:t>‹#›</a:t>
            </a:fld>
            <a:endParaRPr lang="en-IN"/>
          </a:p>
        </p:txBody>
      </p:sp>
    </p:spTree>
    <p:extLst>
      <p:ext uri="{BB962C8B-B14F-4D97-AF65-F5344CB8AC3E}">
        <p14:creationId xmlns:p14="http://schemas.microsoft.com/office/powerpoint/2010/main" val="1966867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FF5857D-E78A-4C4A-AF6B-073BDFB40E1C}" type="datetimeFigureOut">
              <a:rPr lang="en-IN" smtClean="0"/>
              <a:t>06-06-2024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58D577-8FA8-4E6C-94ED-FED29314A469}" type="slidenum">
              <a:rPr lang="en-IN" smtClean="0"/>
              <a:t>‹#›</a:t>
            </a:fld>
            <a:endParaRPr lang="en-IN"/>
          </a:p>
        </p:txBody>
      </p:sp>
    </p:spTree>
    <p:extLst>
      <p:ext uri="{BB962C8B-B14F-4D97-AF65-F5344CB8AC3E}">
        <p14:creationId xmlns:p14="http://schemas.microsoft.com/office/powerpoint/2010/main" val="3448424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F5857D-E78A-4C4A-AF6B-073BDFB40E1C}" type="datetimeFigureOut">
              <a:rPr lang="en-IN" smtClean="0"/>
              <a:t>06-06-2024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58D577-8FA8-4E6C-94ED-FED29314A469}" type="slidenum">
              <a:rPr lang="en-IN" smtClean="0"/>
              <a:t>‹#›</a:t>
            </a:fld>
            <a:endParaRPr lang="en-IN"/>
          </a:p>
        </p:txBody>
      </p:sp>
    </p:spTree>
    <p:extLst>
      <p:ext uri="{BB962C8B-B14F-4D97-AF65-F5344CB8AC3E}">
        <p14:creationId xmlns:p14="http://schemas.microsoft.com/office/powerpoint/2010/main" val="13511778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F5857D-E78A-4C4A-AF6B-073BDFB40E1C}" type="datetimeFigureOut">
              <a:rPr lang="en-IN" smtClean="0"/>
              <a:t>06-06-2024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58D577-8FA8-4E6C-94ED-FED29314A469}" type="slidenum">
              <a:rPr lang="en-IN" smtClean="0"/>
              <a:t>‹#›</a:t>
            </a:fld>
            <a:endParaRPr lang="en-IN"/>
          </a:p>
        </p:txBody>
      </p:sp>
    </p:spTree>
    <p:extLst>
      <p:ext uri="{BB962C8B-B14F-4D97-AF65-F5344CB8AC3E}">
        <p14:creationId xmlns:p14="http://schemas.microsoft.com/office/powerpoint/2010/main" val="2244380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FF5857D-E78A-4C4A-AF6B-073BDFB40E1C}" type="datetimeFigureOut">
              <a:rPr lang="en-IN" smtClean="0"/>
              <a:t>06-06-2024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58D577-8FA8-4E6C-94ED-FED29314A469}" type="slidenum">
              <a:rPr lang="en-IN" smtClean="0"/>
              <a:t>‹#›</a:t>
            </a:fld>
            <a:endParaRPr lang="en-IN"/>
          </a:p>
        </p:txBody>
      </p:sp>
    </p:spTree>
    <p:extLst>
      <p:ext uri="{BB962C8B-B14F-4D97-AF65-F5344CB8AC3E}">
        <p14:creationId xmlns:p14="http://schemas.microsoft.com/office/powerpoint/2010/main" val="3822763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F5857D-E78A-4C4A-AF6B-073BDFB40E1C}" type="datetimeFigureOut">
              <a:rPr lang="en-IN" smtClean="0"/>
              <a:t>06-06-2024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58D577-8FA8-4E6C-94ED-FED29314A469}" type="slidenum">
              <a:rPr lang="en-IN" smtClean="0"/>
              <a:t>‹#›</a:t>
            </a:fld>
            <a:endParaRPr lang="en-IN"/>
          </a:p>
        </p:txBody>
      </p:sp>
    </p:spTree>
    <p:extLst>
      <p:ext uri="{BB962C8B-B14F-4D97-AF65-F5344CB8AC3E}">
        <p14:creationId xmlns:p14="http://schemas.microsoft.com/office/powerpoint/2010/main" val="2708585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F5857D-E78A-4C4A-AF6B-073BDFB40E1C}" type="datetimeFigureOut">
              <a:rPr lang="en-IN" smtClean="0"/>
              <a:t>06-06-2024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58D577-8FA8-4E6C-94ED-FED29314A469}" type="slidenum">
              <a:rPr lang="en-IN" smtClean="0"/>
              <a:t>‹#›</a:t>
            </a:fld>
            <a:endParaRPr lang="en-IN"/>
          </a:p>
        </p:txBody>
      </p:sp>
    </p:spTree>
    <p:extLst>
      <p:ext uri="{BB962C8B-B14F-4D97-AF65-F5344CB8AC3E}">
        <p14:creationId xmlns:p14="http://schemas.microsoft.com/office/powerpoint/2010/main" val="3919785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F5857D-E78A-4C4A-AF6B-073BDFB40E1C}" type="datetimeFigureOut">
              <a:rPr lang="en-IN" smtClean="0"/>
              <a:t>06-06-2024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58D577-8FA8-4E6C-94ED-FED29314A469}" type="slidenum">
              <a:rPr lang="en-IN" smtClean="0"/>
              <a:t>‹#›</a:t>
            </a:fld>
            <a:endParaRPr lang="en-IN"/>
          </a:p>
        </p:txBody>
      </p:sp>
    </p:spTree>
    <p:extLst>
      <p:ext uri="{BB962C8B-B14F-4D97-AF65-F5344CB8AC3E}">
        <p14:creationId xmlns:p14="http://schemas.microsoft.com/office/powerpoint/2010/main" val="2505587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FF5857D-E78A-4C4A-AF6B-073BDFB40E1C}" type="datetimeFigureOut">
              <a:rPr lang="en-IN" smtClean="0"/>
              <a:t>06-06-2024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658D577-8FA8-4E6C-94ED-FED29314A469}" type="slidenum">
              <a:rPr lang="en-IN" smtClean="0"/>
              <a:t>‹#›</a:t>
            </a:fld>
            <a:endParaRPr lang="en-IN"/>
          </a:p>
        </p:txBody>
      </p:sp>
    </p:spTree>
    <p:extLst>
      <p:ext uri="{BB962C8B-B14F-4D97-AF65-F5344CB8AC3E}">
        <p14:creationId xmlns:p14="http://schemas.microsoft.com/office/powerpoint/2010/main" val="456654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FF5857D-E78A-4C4A-AF6B-073BDFB40E1C}" type="datetimeFigureOut">
              <a:rPr lang="en-IN" smtClean="0"/>
              <a:t>06-06-2024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658D577-8FA8-4E6C-94ED-FED29314A469}" type="slidenum">
              <a:rPr lang="en-IN" smtClean="0"/>
              <a:t>‹#›</a:t>
            </a:fld>
            <a:endParaRPr lang="en-IN"/>
          </a:p>
        </p:txBody>
      </p:sp>
    </p:spTree>
    <p:extLst>
      <p:ext uri="{BB962C8B-B14F-4D97-AF65-F5344CB8AC3E}">
        <p14:creationId xmlns:p14="http://schemas.microsoft.com/office/powerpoint/2010/main" val="1939759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FF5857D-E78A-4C4A-AF6B-073BDFB40E1C}" type="datetimeFigureOut">
              <a:rPr lang="en-IN" smtClean="0"/>
              <a:t>06-06-2024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658D577-8FA8-4E6C-94ED-FED29314A469}" type="slidenum">
              <a:rPr lang="en-IN" smtClean="0"/>
              <a:t>‹#›</a:t>
            </a:fld>
            <a:endParaRPr lang="en-IN"/>
          </a:p>
        </p:txBody>
      </p:sp>
    </p:spTree>
    <p:extLst>
      <p:ext uri="{BB962C8B-B14F-4D97-AF65-F5344CB8AC3E}">
        <p14:creationId xmlns:p14="http://schemas.microsoft.com/office/powerpoint/2010/main" val="2296472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F5857D-E78A-4C4A-AF6B-073BDFB40E1C}" type="datetimeFigureOut">
              <a:rPr lang="en-IN" smtClean="0"/>
              <a:t>06-06-2024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58D577-8FA8-4E6C-94ED-FED29314A469}" type="slidenum">
              <a:rPr lang="en-IN" smtClean="0"/>
              <a:t>‹#›</a:t>
            </a:fld>
            <a:endParaRPr lang="en-IN"/>
          </a:p>
        </p:txBody>
      </p:sp>
    </p:spTree>
    <p:extLst>
      <p:ext uri="{BB962C8B-B14F-4D97-AF65-F5344CB8AC3E}">
        <p14:creationId xmlns:p14="http://schemas.microsoft.com/office/powerpoint/2010/main" val="2253807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FF5857D-E78A-4C4A-AF6B-073BDFB40E1C}" type="datetimeFigureOut">
              <a:rPr lang="en-IN" smtClean="0"/>
              <a:t>06-06-2024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658D577-8FA8-4E6C-94ED-FED29314A469}" type="slidenum">
              <a:rPr lang="en-IN" smtClean="0"/>
              <a:t>‹#›</a:t>
            </a:fld>
            <a:endParaRPr lang="en-IN"/>
          </a:p>
        </p:txBody>
      </p:sp>
    </p:spTree>
    <p:extLst>
      <p:ext uri="{BB962C8B-B14F-4D97-AF65-F5344CB8AC3E}">
        <p14:creationId xmlns:p14="http://schemas.microsoft.com/office/powerpoint/2010/main" val="2595152010"/>
      </p:ext>
    </p:extLst>
  </p:cSld>
  <p:clrMap bg1="dk1" tx1="lt1" bg2="dk2" tx2="lt2" accent1="accent1" accent2="accent2" accent3="accent3" accent4="accent4" accent5="accent5" accent6="accent6" hlink="hlink" folHlink="folHlink"/>
  <p:sldLayoutIdLst>
    <p:sldLayoutId id="2147484121" r:id="rId1"/>
    <p:sldLayoutId id="2147484122" r:id="rId2"/>
    <p:sldLayoutId id="2147484123" r:id="rId3"/>
    <p:sldLayoutId id="2147484124" r:id="rId4"/>
    <p:sldLayoutId id="2147484125" r:id="rId5"/>
    <p:sldLayoutId id="2147484126" r:id="rId6"/>
    <p:sldLayoutId id="2147484127" r:id="rId7"/>
    <p:sldLayoutId id="2147484128" r:id="rId8"/>
    <p:sldLayoutId id="2147484129" r:id="rId9"/>
    <p:sldLayoutId id="2147484130" r:id="rId10"/>
    <p:sldLayoutId id="2147484131" r:id="rId11"/>
    <p:sldLayoutId id="2147484132" r:id="rId12"/>
    <p:sldLayoutId id="2147484133" r:id="rId13"/>
    <p:sldLayoutId id="2147484134" r:id="rId14"/>
    <p:sldLayoutId id="2147484135" r:id="rId15"/>
    <p:sldLayoutId id="2147484136" r:id="rId16"/>
    <p:sldLayoutId id="214748413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7EE30-8CC7-98BA-FAAA-CB7D8D3AF0ED}"/>
              </a:ext>
            </a:extLst>
          </p:cNvPr>
          <p:cNvSpPr>
            <a:spLocks noGrp="1"/>
          </p:cNvSpPr>
          <p:nvPr>
            <p:ph type="title"/>
          </p:nvPr>
        </p:nvSpPr>
        <p:spPr>
          <a:xfrm>
            <a:off x="477298" y="1915758"/>
            <a:ext cx="7696031" cy="1291676"/>
          </a:xfrm>
        </p:spPr>
        <p:txBody>
          <a:bodyPr/>
          <a:lstStyle/>
          <a:p>
            <a:r>
              <a:rPr lang="en-US" sz="8000" b="1" dirty="0">
                <a:solidFill>
                  <a:schemeClr val="bg2">
                    <a:lumMod val="20000"/>
                    <a:lumOff val="80000"/>
                  </a:schemeClr>
                </a:solidFill>
                <a:effectLst>
                  <a:glow rad="228600">
                    <a:schemeClr val="accent4">
                      <a:satMod val="175000"/>
                      <a:alpha val="40000"/>
                    </a:schemeClr>
                  </a:glow>
                  <a:outerShdw blurRad="38100" dist="38100" dir="2700000" algn="tl">
                    <a:srgbClr val="000000">
                      <a:alpha val="43137"/>
                    </a:srgbClr>
                  </a:outerShdw>
                  <a:reflection blurRad="6350" stA="55000" endA="300" endPos="45500" dir="5400000" sy="-100000" algn="bl" rotWithShape="0"/>
                </a:effectLst>
              </a:rPr>
              <a:t>Data Analysis</a:t>
            </a:r>
            <a:endParaRPr lang="en-IN" sz="8000" b="1" dirty="0">
              <a:solidFill>
                <a:schemeClr val="bg2">
                  <a:lumMod val="20000"/>
                  <a:lumOff val="80000"/>
                </a:schemeClr>
              </a:solidFill>
              <a:effectLst>
                <a:glow rad="228600">
                  <a:schemeClr val="accent4">
                    <a:satMod val="175000"/>
                    <a:alpha val="40000"/>
                  </a:schemeClr>
                </a:glow>
                <a:outerShdw blurRad="38100" dist="38100" dir="2700000" algn="tl">
                  <a:srgbClr val="000000">
                    <a:alpha val="43137"/>
                  </a:srgbClr>
                </a:outerShdw>
                <a:reflection blurRad="6350" stA="55000" endA="300" endPos="45500" dir="5400000" sy="-100000" algn="bl" rotWithShape="0"/>
              </a:effectLst>
            </a:endParaRPr>
          </a:p>
        </p:txBody>
      </p:sp>
      <p:sp>
        <p:nvSpPr>
          <p:cNvPr id="4" name="TextBox 3">
            <a:extLst>
              <a:ext uri="{FF2B5EF4-FFF2-40B4-BE49-F238E27FC236}">
                <a16:creationId xmlns:a16="http://schemas.microsoft.com/office/drawing/2014/main" id="{DC1CFCA6-3EC3-6BEA-CB05-1A4800D24864}"/>
              </a:ext>
            </a:extLst>
          </p:cNvPr>
          <p:cNvSpPr txBox="1"/>
          <p:nvPr/>
        </p:nvSpPr>
        <p:spPr>
          <a:xfrm>
            <a:off x="7526215" y="4670474"/>
            <a:ext cx="4107766" cy="769441"/>
          </a:xfrm>
          <a:prstGeom prst="rect">
            <a:avLst/>
          </a:prstGeom>
          <a:noFill/>
        </p:spPr>
        <p:txBody>
          <a:bodyPr wrap="square" rtlCol="0">
            <a:spAutoFit/>
          </a:bodyPr>
          <a:lstStyle/>
          <a:p>
            <a:r>
              <a:rPr lang="en-US" sz="4400" b="1" dirty="0">
                <a:ln>
                  <a:solidFill>
                    <a:schemeClr val="accent1">
                      <a:lumMod val="60000"/>
                      <a:lumOff val="40000"/>
                    </a:schemeClr>
                  </a:solidFill>
                </a:ln>
                <a:solidFill>
                  <a:schemeClr val="accent1">
                    <a:lumMod val="60000"/>
                    <a:lumOff val="40000"/>
                  </a:schemeClr>
                </a:solidFill>
                <a:effectLst>
                  <a:glow rad="63500">
                    <a:schemeClr val="accent1">
                      <a:satMod val="175000"/>
                      <a:alpha val="40000"/>
                    </a:schemeClr>
                  </a:glow>
                  <a:outerShdw blurRad="38100" dist="38100" dir="2700000" algn="tl">
                    <a:srgbClr val="000000">
                      <a:alpha val="43137"/>
                    </a:srgbClr>
                  </a:outerShdw>
                  <a:reflection blurRad="6350" stA="55000" endA="300" endPos="45500" dir="5400000" sy="-100000" algn="bl" rotWithShape="0"/>
                </a:effectLst>
                <a:latin typeface="+mj-lt"/>
                <a:ea typeface="+mj-ea"/>
                <a:cs typeface="+mj-cs"/>
              </a:rPr>
              <a:t>Budget Sales </a:t>
            </a:r>
          </a:p>
        </p:txBody>
      </p:sp>
      <p:sp>
        <p:nvSpPr>
          <p:cNvPr id="5" name="TextBox 4">
            <a:extLst>
              <a:ext uri="{FF2B5EF4-FFF2-40B4-BE49-F238E27FC236}">
                <a16:creationId xmlns:a16="http://schemas.microsoft.com/office/drawing/2014/main" id="{02C50385-2A26-29A1-35D5-48ACF969D261}"/>
              </a:ext>
            </a:extLst>
          </p:cNvPr>
          <p:cNvSpPr txBox="1"/>
          <p:nvPr/>
        </p:nvSpPr>
        <p:spPr>
          <a:xfrm>
            <a:off x="7568418" y="5513119"/>
            <a:ext cx="3418448" cy="461665"/>
          </a:xfrm>
          <a:prstGeom prst="rect">
            <a:avLst/>
          </a:prstGeom>
          <a:noFill/>
        </p:spPr>
        <p:txBody>
          <a:bodyPr wrap="square" rtlCol="0">
            <a:spAutoFit/>
          </a:bodyPr>
          <a:lstStyle/>
          <a:p>
            <a:r>
              <a:rPr lang="en-US" sz="2400" b="1" dirty="0">
                <a:ln w="0"/>
                <a:effectLst>
                  <a:outerShdw blurRad="38100" dist="19050" dir="2700000" algn="tl" rotWithShape="0">
                    <a:schemeClr val="dk1">
                      <a:alpha val="40000"/>
                    </a:schemeClr>
                  </a:outerShdw>
                </a:effectLst>
                <a:latin typeface="+mj-lt"/>
                <a:ea typeface="+mj-ea"/>
                <a:cs typeface="+mj-cs"/>
              </a:rPr>
              <a:t>Retail &amp; Sales Domain</a:t>
            </a:r>
            <a:endParaRPr lang="en-IN" sz="2400" b="1" dirty="0">
              <a:ln w="0"/>
              <a:effectLst>
                <a:outerShdw blurRad="38100" dist="19050" dir="2700000" algn="tl" rotWithShape="0">
                  <a:schemeClr val="dk1">
                    <a:alpha val="40000"/>
                  </a:schemeClr>
                </a:outerShdw>
              </a:effectLst>
              <a:latin typeface="+mj-lt"/>
              <a:ea typeface="+mj-ea"/>
              <a:cs typeface="+mj-cs"/>
            </a:endParaRPr>
          </a:p>
        </p:txBody>
      </p:sp>
      <p:sp>
        <p:nvSpPr>
          <p:cNvPr id="3" name="TextBox 4">
            <a:extLst>
              <a:ext uri="{FF2B5EF4-FFF2-40B4-BE49-F238E27FC236}">
                <a16:creationId xmlns:a16="http://schemas.microsoft.com/office/drawing/2014/main" id="{0163C4B6-BEF7-1CC8-2CC1-E26DD207553E}"/>
              </a:ext>
            </a:extLst>
          </p:cNvPr>
          <p:cNvSpPr txBox="1"/>
          <p:nvPr/>
        </p:nvSpPr>
        <p:spPr>
          <a:xfrm>
            <a:off x="7652826" y="6281634"/>
            <a:ext cx="3498166" cy="40011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dirty="0">
                <a:ln w="0"/>
                <a:effectLst>
                  <a:outerShdw blurRad="38100" dist="19050" dir="2700000" algn="tl" rotWithShape="0">
                    <a:schemeClr val="dk1">
                      <a:alpha val="40000"/>
                    </a:schemeClr>
                  </a:outerShdw>
                </a:effectLst>
                <a:latin typeface="Aptos Display" panose="020B0004020202020204" pitchFamily="34" charset="0"/>
              </a:rPr>
              <a:t>Presented by Abhishek Kumar</a:t>
            </a:r>
            <a:endParaRPr lang="en-IN" sz="2000" b="1" dirty="0">
              <a:ln w="0"/>
              <a:effectLst>
                <a:outerShdw blurRad="38100" dist="19050" dir="2700000" algn="tl" rotWithShape="0">
                  <a:schemeClr val="dk1">
                    <a:alpha val="40000"/>
                  </a:schemeClr>
                </a:outerShdw>
              </a:effectLst>
              <a:latin typeface="Aptos Display" panose="020B0004020202020204" pitchFamily="34" charset="0"/>
            </a:endParaRPr>
          </a:p>
        </p:txBody>
      </p:sp>
    </p:spTree>
    <p:extLst>
      <p:ext uri="{BB962C8B-B14F-4D97-AF65-F5344CB8AC3E}">
        <p14:creationId xmlns:p14="http://schemas.microsoft.com/office/powerpoint/2010/main" val="1150897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4D163-5838-4DCE-6BAC-D3010C23794F}"/>
              </a:ext>
            </a:extLst>
          </p:cNvPr>
          <p:cNvSpPr>
            <a:spLocks noGrp="1"/>
          </p:cNvSpPr>
          <p:nvPr>
            <p:ph type="title"/>
          </p:nvPr>
        </p:nvSpPr>
        <p:spPr>
          <a:xfrm>
            <a:off x="354286" y="247276"/>
            <a:ext cx="9404723" cy="905707"/>
          </a:xfrm>
        </p:spPr>
        <p:txBody>
          <a:bodyPr/>
          <a:lstStyle/>
          <a:p>
            <a:pPr marL="571500" indent="-571500">
              <a:buFont typeface="Wingdings" panose="05000000000000000000" pitchFamily="2" charset="2"/>
              <a:buChar char="Ø"/>
            </a:pPr>
            <a:r>
              <a:rPr lang="en-US" sz="4400" dirty="0">
                <a:latin typeface="Aparajita" panose="02020603050405020304" pitchFamily="18" charset="0"/>
                <a:cs typeface="Aparajita" panose="02020603050405020304" pitchFamily="18" charset="0"/>
              </a:rPr>
              <a:t>Sold Unit by Sub-Category</a:t>
            </a:r>
            <a:endParaRPr lang="en-IN" sz="4400" dirty="0">
              <a:latin typeface="Aparajita" panose="02020603050405020304" pitchFamily="18" charset="0"/>
              <a:cs typeface="Aparajita" panose="02020603050405020304" pitchFamily="18" charset="0"/>
            </a:endParaRPr>
          </a:p>
        </p:txBody>
      </p:sp>
      <p:sp>
        <p:nvSpPr>
          <p:cNvPr id="8" name="TextBox 7">
            <a:extLst>
              <a:ext uri="{FF2B5EF4-FFF2-40B4-BE49-F238E27FC236}">
                <a16:creationId xmlns:a16="http://schemas.microsoft.com/office/drawing/2014/main" id="{CD2D6B5C-5793-7922-C6B5-C99E3D0616B4}"/>
              </a:ext>
            </a:extLst>
          </p:cNvPr>
          <p:cNvSpPr txBox="1"/>
          <p:nvPr/>
        </p:nvSpPr>
        <p:spPr>
          <a:xfrm>
            <a:off x="5841958" y="2156311"/>
            <a:ext cx="5827528" cy="2545377"/>
          </a:xfrm>
          <a:prstGeom prst="rect">
            <a:avLst/>
          </a:prstGeom>
          <a:noFill/>
        </p:spPr>
        <p:txBody>
          <a:bodyPr wrap="square" rtlCol="0">
            <a:spAutoFit/>
          </a:bodyPr>
          <a:lstStyle/>
          <a:p>
            <a:pPr>
              <a:lnSpc>
                <a:spcPct val="150000"/>
              </a:lnSpc>
            </a:pPr>
            <a:r>
              <a:rPr lang="en-US" sz="3600" dirty="0">
                <a:latin typeface="Aptos Display" panose="020B0004020202020204" pitchFamily="34" charset="0"/>
              </a:rPr>
              <a:t>Insight: </a:t>
            </a:r>
          </a:p>
          <a:p>
            <a:pPr marL="285750" indent="-285750" algn="l">
              <a:lnSpc>
                <a:spcPct val="150000"/>
              </a:lnSpc>
              <a:buFont typeface="Arial" panose="020B0604020202020204" pitchFamily="34" charset="0"/>
              <a:buChar char="•"/>
            </a:pPr>
            <a:r>
              <a:rPr lang="en-US" b="0" i="0" dirty="0">
                <a:effectLst/>
                <a:latin typeface="Segoe UI" panose="020B0502040204020203" pitchFamily="34" charset="0"/>
              </a:rPr>
              <a:t>At 25518, Tires and Tubes had the highest Sold Unit, and Bike Stands had the lowest Sold Unit at 394.﻿﻿ ﻿﻿ </a:t>
            </a:r>
          </a:p>
          <a:p>
            <a:pPr marL="285750" indent="-285750" algn="l">
              <a:lnSpc>
                <a:spcPct val="150000"/>
              </a:lnSpc>
              <a:buFont typeface="Arial" panose="020B0604020202020204" pitchFamily="34" charset="0"/>
              <a:buChar char="•"/>
            </a:pPr>
            <a:r>
              <a:rPr lang="en-US" b="0" i="0" dirty="0">
                <a:effectLst/>
                <a:latin typeface="Segoe UI" panose="020B0502040204020203" pitchFamily="34" charset="0"/>
              </a:rPr>
              <a:t>﻿﻿Tires and Tubes accounted for 27.94% of Sold Units.﻿</a:t>
            </a:r>
            <a:br>
              <a:rPr lang="en-US" dirty="0">
                <a:latin typeface="Aptos Display" panose="020B0004020202020204" pitchFamily="34" charset="0"/>
              </a:rPr>
            </a:br>
            <a:endParaRPr lang="en-US" dirty="0">
              <a:latin typeface="Aptos Display" panose="020B0004020202020204" pitchFamily="34" charset="0"/>
            </a:endParaRPr>
          </a:p>
        </p:txBody>
      </p:sp>
      <p:pic>
        <p:nvPicPr>
          <p:cNvPr id="10" name="Picture 9">
            <a:extLst>
              <a:ext uri="{FF2B5EF4-FFF2-40B4-BE49-F238E27FC236}">
                <a16:creationId xmlns:a16="http://schemas.microsoft.com/office/drawing/2014/main" id="{3ECB4E29-E94A-1D46-078E-BD985547F2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257" y="1152983"/>
            <a:ext cx="4621962" cy="5457741"/>
          </a:xfrm>
          <a:prstGeom prst="rect">
            <a:avLst/>
          </a:prstGeom>
        </p:spPr>
      </p:pic>
    </p:spTree>
    <p:extLst>
      <p:ext uri="{BB962C8B-B14F-4D97-AF65-F5344CB8AC3E}">
        <p14:creationId xmlns:p14="http://schemas.microsoft.com/office/powerpoint/2010/main" val="2838830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4D163-5838-4DCE-6BAC-D3010C23794F}"/>
              </a:ext>
            </a:extLst>
          </p:cNvPr>
          <p:cNvSpPr>
            <a:spLocks noGrp="1"/>
          </p:cNvSpPr>
          <p:nvPr>
            <p:ph type="title"/>
          </p:nvPr>
        </p:nvSpPr>
        <p:spPr>
          <a:xfrm>
            <a:off x="646111" y="452718"/>
            <a:ext cx="9404723" cy="766052"/>
          </a:xfrm>
        </p:spPr>
        <p:txBody>
          <a:bodyPr/>
          <a:lstStyle/>
          <a:p>
            <a:pPr marL="571500" indent="-571500">
              <a:buFont typeface="Wingdings" panose="05000000000000000000" pitchFamily="2" charset="2"/>
              <a:buChar char="Ø"/>
            </a:pPr>
            <a:r>
              <a:rPr lang="en-US" sz="4400" dirty="0">
                <a:latin typeface="Aparajita" panose="02020603050405020304" pitchFamily="18" charset="0"/>
                <a:cs typeface="Aparajita" panose="02020603050405020304" pitchFamily="18" charset="0"/>
              </a:rPr>
              <a:t>Sales Order Vs Sales Amount by Category</a:t>
            </a:r>
            <a:endParaRPr lang="en-IN" sz="4400" dirty="0">
              <a:latin typeface="Aparajita" panose="02020603050405020304" pitchFamily="18" charset="0"/>
              <a:cs typeface="Aparajita" panose="02020603050405020304" pitchFamily="18" charset="0"/>
            </a:endParaRPr>
          </a:p>
        </p:txBody>
      </p:sp>
      <p:pic>
        <p:nvPicPr>
          <p:cNvPr id="4" name="Picture 3">
            <a:extLst>
              <a:ext uri="{FF2B5EF4-FFF2-40B4-BE49-F238E27FC236}">
                <a16:creationId xmlns:a16="http://schemas.microsoft.com/office/drawing/2014/main" id="{A9BBC423-DCBB-AAA3-713C-BCD16F45D4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0194" y="1218770"/>
            <a:ext cx="3264891" cy="2666945"/>
          </a:xfrm>
          <a:prstGeom prst="rect">
            <a:avLst/>
          </a:prstGeom>
        </p:spPr>
      </p:pic>
      <p:pic>
        <p:nvPicPr>
          <p:cNvPr id="6" name="Picture 5">
            <a:extLst>
              <a:ext uri="{FF2B5EF4-FFF2-40B4-BE49-F238E27FC236}">
                <a16:creationId xmlns:a16="http://schemas.microsoft.com/office/drawing/2014/main" id="{8ECBDEDA-BC4E-0B03-0AAB-8221A7A3A7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4102" y="4092334"/>
            <a:ext cx="3264891" cy="2669864"/>
          </a:xfrm>
          <a:prstGeom prst="rect">
            <a:avLst/>
          </a:prstGeom>
        </p:spPr>
      </p:pic>
      <p:sp>
        <p:nvSpPr>
          <p:cNvPr id="7" name="TextBox 6">
            <a:extLst>
              <a:ext uri="{FF2B5EF4-FFF2-40B4-BE49-F238E27FC236}">
                <a16:creationId xmlns:a16="http://schemas.microsoft.com/office/drawing/2014/main" id="{21D33F8E-6928-E1C6-44E1-EF86904E305D}"/>
              </a:ext>
            </a:extLst>
          </p:cNvPr>
          <p:cNvSpPr txBox="1"/>
          <p:nvPr/>
        </p:nvSpPr>
        <p:spPr>
          <a:xfrm>
            <a:off x="646111" y="1218770"/>
            <a:ext cx="6306232" cy="4524315"/>
          </a:xfrm>
          <a:prstGeom prst="rect">
            <a:avLst/>
          </a:prstGeom>
          <a:noFill/>
        </p:spPr>
        <p:txBody>
          <a:bodyPr wrap="square" rtlCol="0">
            <a:spAutoFit/>
          </a:bodyPr>
          <a:lstStyle/>
          <a:p>
            <a:pPr>
              <a:lnSpc>
                <a:spcPct val="150000"/>
              </a:lnSpc>
            </a:pPr>
            <a:r>
              <a:rPr lang="en-US" sz="3600" dirty="0">
                <a:latin typeface="Aptos Display" panose="020B0004020202020204" pitchFamily="34" charset="0"/>
              </a:rPr>
              <a:t>Insight: </a:t>
            </a:r>
          </a:p>
          <a:p>
            <a:pPr marL="285750" indent="-285750" algn="l">
              <a:lnSpc>
                <a:spcPct val="150000"/>
              </a:lnSpc>
              <a:buFont typeface="Arial" panose="020B0604020202020204" pitchFamily="34" charset="0"/>
              <a:buChar char="•"/>
            </a:pPr>
            <a:r>
              <a:rPr lang="en-US" b="0" i="0" dirty="0">
                <a:effectLst/>
                <a:highlight>
                  <a:srgbClr val="FFFFFF"/>
                </a:highlight>
                <a:latin typeface="Segoe UI" panose="020B0502040204020203" pitchFamily="34" charset="0"/>
              </a:rPr>
              <a:t>﻿</a:t>
            </a:r>
            <a:r>
              <a:rPr lang="en-US" b="0" i="0" dirty="0">
                <a:effectLst/>
                <a:latin typeface="Segoe UI" panose="020B0502040204020203" pitchFamily="34" charset="0"/>
              </a:rPr>
              <a:t>Accessories had the </a:t>
            </a:r>
            <a:r>
              <a:rPr lang="en-US" b="0" i="0" dirty="0">
                <a:solidFill>
                  <a:srgbClr val="FFFF00"/>
                </a:solidFill>
                <a:effectLst/>
                <a:latin typeface="Segoe UI" panose="020B0502040204020203" pitchFamily="34" charset="0"/>
              </a:rPr>
              <a:t>highest Total Sales Orders at 34K</a:t>
            </a:r>
            <a:r>
              <a:rPr lang="en-US" b="0" i="0" dirty="0">
                <a:effectLst/>
                <a:latin typeface="Segoe UI" panose="020B0502040204020203" pitchFamily="34" charset="0"/>
              </a:rPr>
              <a:t>, followed by Bikes at 15K and Clothing at 8.6K.﻿﻿ ﻿﻿ ﻿﻿</a:t>
            </a:r>
          </a:p>
          <a:p>
            <a:pPr marL="285750" indent="-285750" algn="l">
              <a:lnSpc>
                <a:spcPct val="150000"/>
              </a:lnSpc>
              <a:buFont typeface="Arial" panose="020B0604020202020204" pitchFamily="34" charset="0"/>
              <a:buChar char="•"/>
            </a:pPr>
            <a:r>
              <a:rPr lang="en-US" b="0" i="0" dirty="0">
                <a:effectLst/>
                <a:latin typeface="Segoe UI" panose="020B0502040204020203" pitchFamily="34" charset="0"/>
              </a:rPr>
              <a:t>Accessories </a:t>
            </a:r>
            <a:r>
              <a:rPr lang="en-US" i="0" dirty="0">
                <a:effectLst/>
                <a:latin typeface="Segoe UI" panose="020B0502040204020203" pitchFamily="34" charset="0"/>
              </a:rPr>
              <a:t>accounted</a:t>
            </a:r>
            <a:r>
              <a:rPr lang="en-US" b="0" i="0" dirty="0">
                <a:effectLst/>
                <a:latin typeface="Segoe UI" panose="020B0502040204020203" pitchFamily="34" charset="0"/>
              </a:rPr>
              <a:t> for </a:t>
            </a:r>
            <a:r>
              <a:rPr lang="en-US" b="0" i="0" dirty="0">
                <a:solidFill>
                  <a:srgbClr val="FFFF00"/>
                </a:solidFill>
                <a:effectLst/>
                <a:latin typeface="Segoe UI" panose="020B0502040204020203" pitchFamily="34" charset="0"/>
              </a:rPr>
              <a:t>58.98%</a:t>
            </a:r>
            <a:r>
              <a:rPr lang="en-US" b="0" i="0" dirty="0">
                <a:effectLst/>
                <a:latin typeface="Segoe UI" panose="020B0502040204020203" pitchFamily="34" charset="0"/>
              </a:rPr>
              <a:t> of Total Sales</a:t>
            </a:r>
            <a:r>
              <a:rPr lang="en-US" dirty="0">
                <a:latin typeface="Segoe UI" panose="020B0502040204020203" pitchFamily="34" charset="0"/>
              </a:rPr>
              <a:t> </a:t>
            </a:r>
            <a:r>
              <a:rPr lang="en-US" b="0" i="0" dirty="0">
                <a:effectLst/>
                <a:latin typeface="Segoe UI" panose="020B0502040204020203" pitchFamily="34" charset="0"/>
              </a:rPr>
              <a:t>Orders.﻿</a:t>
            </a:r>
          </a:p>
          <a:p>
            <a:pPr marL="285750" indent="-285750" algn="l">
              <a:lnSpc>
                <a:spcPct val="150000"/>
              </a:lnSpc>
              <a:buFont typeface="Arial" panose="020B0604020202020204" pitchFamily="34" charset="0"/>
              <a:buChar char="•"/>
            </a:pPr>
            <a:r>
              <a:rPr lang="en-US" dirty="0">
                <a:latin typeface="Segoe UI" panose="020B0502040204020203" pitchFamily="34" charset="0"/>
              </a:rPr>
              <a:t>Bikes had the </a:t>
            </a:r>
            <a:r>
              <a:rPr lang="en-US" dirty="0">
                <a:solidFill>
                  <a:srgbClr val="FFFF00"/>
                </a:solidFill>
                <a:latin typeface="Segoe UI" panose="020B0502040204020203" pitchFamily="34" charset="0"/>
              </a:rPr>
              <a:t>highest Total Sales Amt at 28.32M</a:t>
            </a:r>
            <a:r>
              <a:rPr lang="en-US" dirty="0">
                <a:latin typeface="Segoe UI" panose="020B0502040204020203" pitchFamily="34" charset="0"/>
              </a:rPr>
              <a:t>, followed by Accessories at 0.67M  and Clothing at 0.32M.</a:t>
            </a:r>
          </a:p>
          <a:p>
            <a:pPr marL="285750" indent="-285750" algn="l">
              <a:lnSpc>
                <a:spcPct val="150000"/>
              </a:lnSpc>
              <a:buFont typeface="Arial" panose="020B0604020202020204" pitchFamily="34" charset="0"/>
              <a:buChar char="•"/>
            </a:pPr>
            <a:r>
              <a:rPr lang="en-US" dirty="0">
                <a:latin typeface="Segoe UI" panose="020B0502040204020203" pitchFamily="34" charset="0"/>
              </a:rPr>
              <a:t>﻿﻿Bikes accounted for </a:t>
            </a:r>
            <a:r>
              <a:rPr lang="en-US" dirty="0">
                <a:solidFill>
                  <a:srgbClr val="FFFF00"/>
                </a:solidFill>
                <a:latin typeface="Segoe UI" panose="020B0502040204020203" pitchFamily="34" charset="0"/>
              </a:rPr>
              <a:t>96.62% </a:t>
            </a:r>
            <a:r>
              <a:rPr lang="en-US" dirty="0">
                <a:latin typeface="Segoe UI" panose="020B0502040204020203" pitchFamily="34" charset="0"/>
              </a:rPr>
              <a:t>of Total Sales Amt. </a:t>
            </a:r>
          </a:p>
          <a:p>
            <a:pPr marL="285750" indent="-285750" algn="l">
              <a:buFont typeface="Arial" panose="020B0604020202020204" pitchFamily="34" charset="0"/>
              <a:buChar char="•"/>
            </a:pPr>
            <a:r>
              <a:rPr lang="en-US" dirty="0">
                <a:latin typeface="Segoe UI" panose="020B0502040204020203" pitchFamily="34" charset="0"/>
              </a:rPr>
              <a:t>Accessories had the highest sales volume but a lower sales amount compared to bikes.</a:t>
            </a:r>
          </a:p>
          <a:p>
            <a:pPr marL="285750" indent="-285750" algn="l">
              <a:buFont typeface="Arial" panose="020B0604020202020204" pitchFamily="34" charset="0"/>
              <a:buChar char="•"/>
            </a:pPr>
            <a:r>
              <a:rPr lang="en-US" dirty="0">
                <a:latin typeface="Segoe UI" panose="020B0502040204020203" pitchFamily="34" charset="0"/>
              </a:rPr>
              <a:t>Although bikes had fewer sales than accessories, they generated the highest sales amount.</a:t>
            </a:r>
          </a:p>
        </p:txBody>
      </p:sp>
    </p:spTree>
    <p:extLst>
      <p:ext uri="{BB962C8B-B14F-4D97-AF65-F5344CB8AC3E}">
        <p14:creationId xmlns:p14="http://schemas.microsoft.com/office/powerpoint/2010/main" val="1372544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4D163-5838-4DCE-6BAC-D3010C23794F}"/>
              </a:ext>
            </a:extLst>
          </p:cNvPr>
          <p:cNvSpPr>
            <a:spLocks noGrp="1"/>
          </p:cNvSpPr>
          <p:nvPr>
            <p:ph type="title"/>
          </p:nvPr>
        </p:nvSpPr>
        <p:spPr>
          <a:xfrm>
            <a:off x="617082" y="191461"/>
            <a:ext cx="9404723" cy="588682"/>
          </a:xfrm>
        </p:spPr>
        <p:txBody>
          <a:bodyPr/>
          <a:lstStyle/>
          <a:p>
            <a:r>
              <a:rPr lang="en-US" sz="4400" dirty="0">
                <a:latin typeface="Aparajita" panose="02020603050405020304" pitchFamily="18" charset="0"/>
                <a:cs typeface="Aparajita" panose="02020603050405020304" pitchFamily="18" charset="0"/>
              </a:rPr>
              <a:t>Table Chart </a:t>
            </a:r>
            <a:endParaRPr lang="en-IN" sz="4400" dirty="0">
              <a:latin typeface="Aparajita" panose="02020603050405020304" pitchFamily="18" charset="0"/>
              <a:cs typeface="Aparajita" panose="02020603050405020304" pitchFamily="18" charset="0"/>
            </a:endParaRPr>
          </a:p>
        </p:txBody>
      </p:sp>
      <p:sp>
        <p:nvSpPr>
          <p:cNvPr id="5" name="TextBox 4">
            <a:extLst>
              <a:ext uri="{FF2B5EF4-FFF2-40B4-BE49-F238E27FC236}">
                <a16:creationId xmlns:a16="http://schemas.microsoft.com/office/drawing/2014/main" id="{F4AF54E2-FC42-B76E-C56E-263C2E52684D}"/>
              </a:ext>
            </a:extLst>
          </p:cNvPr>
          <p:cNvSpPr txBox="1"/>
          <p:nvPr/>
        </p:nvSpPr>
        <p:spPr>
          <a:xfrm>
            <a:off x="9753599" y="845884"/>
            <a:ext cx="2554513" cy="5909310"/>
          </a:xfrm>
          <a:prstGeom prst="rect">
            <a:avLst/>
          </a:prstGeom>
          <a:noFill/>
        </p:spPr>
        <p:txBody>
          <a:bodyPr wrap="square" rtlCol="0">
            <a:spAutoFit/>
          </a:bodyPr>
          <a:lstStyle/>
          <a:p>
            <a:pPr>
              <a:lnSpc>
                <a:spcPct val="150000"/>
              </a:lnSpc>
            </a:pPr>
            <a:r>
              <a:rPr lang="en-US" sz="3600" dirty="0">
                <a:latin typeface="Aptos Display" panose="020B0004020202020204" pitchFamily="34" charset="0"/>
              </a:rPr>
              <a:t>Note:</a:t>
            </a:r>
          </a:p>
          <a:p>
            <a:pPr marL="285750" indent="-285750" algn="l">
              <a:buFont typeface="Arial" panose="020B0604020202020204" pitchFamily="34" charset="0"/>
              <a:buChar char="•"/>
            </a:pPr>
            <a:r>
              <a:rPr lang="en-US" b="0" i="0" dirty="0">
                <a:effectLst/>
                <a:latin typeface="Segoe UI" panose="020B0502040204020203" pitchFamily="34" charset="0"/>
                <a:cs typeface="Segoe UI" panose="020B0502040204020203" pitchFamily="34" charset="0"/>
              </a:rPr>
              <a:t>This table chart provides an overview of product count, sold units, total sales amount, total revenue, and sum of profit by category and subcategory.</a:t>
            </a:r>
          </a:p>
          <a:p>
            <a:pPr marL="285750" indent="-285750" algn="l">
              <a:buFont typeface="Arial" panose="020B0604020202020204" pitchFamily="34" charset="0"/>
              <a:buChar char="•"/>
            </a:pPr>
            <a:endParaRPr lang="en-US" b="0" i="0" dirty="0">
              <a:effectLst/>
              <a:latin typeface="Segoe UI" panose="020B0502040204020203" pitchFamily="34" charset="0"/>
              <a:cs typeface="Segoe UI" panose="020B0502040204020203" pitchFamily="34" charset="0"/>
            </a:endParaRPr>
          </a:p>
          <a:p>
            <a:pPr marL="285750" indent="-285750" algn="l">
              <a:buFont typeface="Arial" panose="020B0604020202020204" pitchFamily="34" charset="0"/>
              <a:buChar char="•"/>
            </a:pPr>
            <a:r>
              <a:rPr lang="en-US" b="0" i="0" dirty="0">
                <a:effectLst/>
                <a:latin typeface="Segoe UI" panose="020B0502040204020203" pitchFamily="34" charset="0"/>
                <a:cs typeface="Segoe UI" panose="020B0502040204020203" pitchFamily="34" charset="0"/>
              </a:rPr>
              <a:t>Conditional formatting has been applied to highlight the highest and lowest values, making it easier to understand the data</a:t>
            </a:r>
            <a:br>
              <a:rPr lang="en-US" dirty="0">
                <a:latin typeface="Aptos Display" panose="020B0004020202020204" pitchFamily="34" charset="0"/>
              </a:rPr>
            </a:br>
            <a:endParaRPr lang="en-US" dirty="0">
              <a:latin typeface="Aptos Display" panose="020B0004020202020204" pitchFamily="34" charset="0"/>
            </a:endParaRPr>
          </a:p>
        </p:txBody>
      </p:sp>
      <p:pic>
        <p:nvPicPr>
          <p:cNvPr id="7" name="Picture 6">
            <a:extLst>
              <a:ext uri="{FF2B5EF4-FFF2-40B4-BE49-F238E27FC236}">
                <a16:creationId xmlns:a16="http://schemas.microsoft.com/office/drawing/2014/main" id="{4910D85E-C41E-2A35-D56F-13281D93B3A4}"/>
              </a:ext>
            </a:extLst>
          </p:cNvPr>
          <p:cNvPicPr>
            <a:picLocks noChangeAspect="1"/>
          </p:cNvPicPr>
          <p:nvPr/>
        </p:nvPicPr>
        <p:blipFill rotWithShape="1">
          <a:blip r:embed="rId3">
            <a:extLst>
              <a:ext uri="{28A0092B-C50C-407E-A947-70E740481C1C}">
                <a14:useLocalDpi xmlns:a14="http://schemas.microsoft.com/office/drawing/2010/main" val="0"/>
              </a:ext>
            </a:extLst>
          </a:blip>
          <a:srcRect l="752" t="989" r="1086" b="-454"/>
          <a:stretch/>
        </p:blipFill>
        <p:spPr>
          <a:xfrm>
            <a:off x="169996" y="824539"/>
            <a:ext cx="9619581" cy="5842000"/>
          </a:xfrm>
          <a:prstGeom prst="rect">
            <a:avLst/>
          </a:prstGeom>
        </p:spPr>
      </p:pic>
    </p:spTree>
    <p:extLst>
      <p:ext uri="{BB962C8B-B14F-4D97-AF65-F5344CB8AC3E}">
        <p14:creationId xmlns:p14="http://schemas.microsoft.com/office/powerpoint/2010/main" val="228879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4D163-5838-4DCE-6BAC-D3010C23794F}"/>
              </a:ext>
            </a:extLst>
          </p:cNvPr>
          <p:cNvSpPr>
            <a:spLocks noGrp="1"/>
          </p:cNvSpPr>
          <p:nvPr>
            <p:ph type="title"/>
          </p:nvPr>
        </p:nvSpPr>
        <p:spPr>
          <a:xfrm>
            <a:off x="208457" y="317831"/>
            <a:ext cx="9404723" cy="700265"/>
          </a:xfrm>
        </p:spPr>
        <p:txBody>
          <a:bodyPr/>
          <a:lstStyle/>
          <a:p>
            <a:pPr marL="571500" indent="-571500">
              <a:buFont typeface="Wingdings" panose="05000000000000000000" pitchFamily="2" charset="2"/>
              <a:buChar char="Ø"/>
            </a:pPr>
            <a:r>
              <a:rPr lang="en-US" sz="4400" dirty="0">
                <a:latin typeface="Aparajita" panose="02020603050405020304" pitchFamily="18" charset="0"/>
                <a:cs typeface="Aparajita" panose="02020603050405020304" pitchFamily="18" charset="0"/>
              </a:rPr>
              <a:t>Sold Unit By Age</a:t>
            </a:r>
            <a:endParaRPr lang="en-IN" sz="4400" dirty="0">
              <a:latin typeface="Aparajita" panose="02020603050405020304" pitchFamily="18" charset="0"/>
              <a:cs typeface="Aparajita" panose="02020603050405020304" pitchFamily="18" charset="0"/>
            </a:endParaRPr>
          </a:p>
        </p:txBody>
      </p:sp>
      <p:pic>
        <p:nvPicPr>
          <p:cNvPr id="4" name="Picture 3">
            <a:extLst>
              <a:ext uri="{FF2B5EF4-FFF2-40B4-BE49-F238E27FC236}">
                <a16:creationId xmlns:a16="http://schemas.microsoft.com/office/drawing/2014/main" id="{7F0D87F3-82BB-A17E-DEA2-797D80FE2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5602" y="1989874"/>
            <a:ext cx="7914286" cy="3771429"/>
          </a:xfrm>
          <a:prstGeom prst="rect">
            <a:avLst/>
          </a:prstGeom>
        </p:spPr>
      </p:pic>
      <p:sp>
        <p:nvSpPr>
          <p:cNvPr id="5" name="TextBox 4">
            <a:extLst>
              <a:ext uri="{FF2B5EF4-FFF2-40B4-BE49-F238E27FC236}">
                <a16:creationId xmlns:a16="http://schemas.microsoft.com/office/drawing/2014/main" id="{0984A771-7006-E0C5-5711-F1184EB4AAFE}"/>
              </a:ext>
            </a:extLst>
          </p:cNvPr>
          <p:cNvSpPr txBox="1"/>
          <p:nvPr/>
        </p:nvSpPr>
        <p:spPr>
          <a:xfrm>
            <a:off x="208457" y="1152983"/>
            <a:ext cx="3860800" cy="5451301"/>
          </a:xfrm>
          <a:prstGeom prst="rect">
            <a:avLst/>
          </a:prstGeom>
          <a:noFill/>
        </p:spPr>
        <p:txBody>
          <a:bodyPr wrap="square" rtlCol="0">
            <a:spAutoFit/>
          </a:bodyPr>
          <a:lstStyle/>
          <a:p>
            <a:pPr>
              <a:lnSpc>
                <a:spcPct val="150000"/>
              </a:lnSpc>
            </a:pPr>
            <a:r>
              <a:rPr lang="en-US" sz="3600" dirty="0">
                <a:latin typeface="Aptos Display" panose="020B0004020202020204" pitchFamily="34" charset="0"/>
              </a:rPr>
              <a:t>Insight: </a:t>
            </a:r>
          </a:p>
          <a:p>
            <a:pPr marL="285750" indent="-285750">
              <a:lnSpc>
                <a:spcPct val="150000"/>
              </a:lnSpc>
              <a:buFont typeface="Arial" panose="020B0604020202020204" pitchFamily="34" charset="0"/>
              <a:buChar char="•"/>
            </a:pPr>
            <a:r>
              <a:rPr lang="en-US" dirty="0">
                <a:highlight>
                  <a:srgbClr val="FF0000"/>
                </a:highlight>
                <a:latin typeface="Segoe UI" panose="020B0502040204020203" pitchFamily="34" charset="0"/>
              </a:rPr>
              <a:t>Customers aged</a:t>
            </a:r>
            <a:r>
              <a:rPr lang="en-US" b="0" i="0" dirty="0">
                <a:effectLst/>
                <a:highlight>
                  <a:srgbClr val="FF0000"/>
                </a:highlight>
                <a:latin typeface="Segoe UI" panose="020B0502040204020203" pitchFamily="34" charset="0"/>
              </a:rPr>
              <a:t> 45 had the highest Sold Unit </a:t>
            </a:r>
            <a:r>
              <a:rPr lang="en-US" dirty="0">
                <a:highlight>
                  <a:srgbClr val="FF0000"/>
                </a:highlight>
                <a:latin typeface="Segoe UI" panose="020B0502040204020203" pitchFamily="34" charset="0"/>
              </a:rPr>
              <a:t>3674</a:t>
            </a:r>
            <a:r>
              <a:rPr lang="en-US" dirty="0">
                <a:latin typeface="Segoe UI" panose="020B0502040204020203" pitchFamily="34" charset="0"/>
              </a:rPr>
              <a:t>,</a:t>
            </a:r>
            <a:r>
              <a:rPr lang="en-US" b="0" i="0" dirty="0">
                <a:effectLst/>
                <a:latin typeface="Segoe UI" panose="020B0502040204020203" pitchFamily="34" charset="0"/>
              </a:rPr>
              <a:t> and Customers aged 84 had the lowest Sold Unit at 148.﻿﻿ ﻿</a:t>
            </a:r>
          </a:p>
          <a:p>
            <a:pPr marL="285750" indent="-285750">
              <a:lnSpc>
                <a:spcPct val="150000"/>
              </a:lnSpc>
              <a:buFont typeface="Arial" panose="020B0604020202020204" pitchFamily="34" charset="0"/>
              <a:buChar char="•"/>
            </a:pPr>
            <a:r>
              <a:rPr lang="en-US" b="0" i="0" dirty="0">
                <a:effectLst/>
                <a:latin typeface="Segoe UI" panose="020B0502040204020203" pitchFamily="34" charset="0"/>
              </a:rPr>
              <a:t>﻿﻿45 aged customers accounted for 4.04% of Total Sales Orders.﻿﻿ ﻿﻿ ﻿﻿</a:t>
            </a:r>
          </a:p>
          <a:p>
            <a:pPr marL="285750" indent="-285750">
              <a:lnSpc>
                <a:spcPct val="150000"/>
              </a:lnSpc>
              <a:buFont typeface="Arial" panose="020B0604020202020204" pitchFamily="34" charset="0"/>
              <a:buChar char="•"/>
            </a:pPr>
            <a:r>
              <a:rPr lang="en-US" dirty="0">
                <a:latin typeface="Segoe UI" panose="020B0502040204020203" pitchFamily="34" charset="0"/>
              </a:rPr>
              <a:t> Customers aged between 41 and 60 made the highest number of purchases, totaling 59.6K, which accounts for 64.61% of the total sold units.</a:t>
            </a:r>
            <a:endParaRPr lang="en-US" dirty="0">
              <a:latin typeface="Aptos Display" panose="020B0004020202020204" pitchFamily="34" charset="0"/>
            </a:endParaRPr>
          </a:p>
        </p:txBody>
      </p:sp>
      <p:sp>
        <p:nvSpPr>
          <p:cNvPr id="6" name="Oval 5">
            <a:extLst>
              <a:ext uri="{FF2B5EF4-FFF2-40B4-BE49-F238E27FC236}">
                <a16:creationId xmlns:a16="http://schemas.microsoft.com/office/drawing/2014/main" id="{E78B3D92-BA12-A6A1-5875-A429CBDB59E7}"/>
              </a:ext>
            </a:extLst>
          </p:cNvPr>
          <p:cNvSpPr/>
          <p:nvPr/>
        </p:nvSpPr>
        <p:spPr>
          <a:xfrm>
            <a:off x="6342743" y="2307771"/>
            <a:ext cx="740228" cy="70026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Arrow Connector 7">
            <a:extLst>
              <a:ext uri="{FF2B5EF4-FFF2-40B4-BE49-F238E27FC236}">
                <a16:creationId xmlns:a16="http://schemas.microsoft.com/office/drawing/2014/main" id="{E9D4718D-7FD1-078C-A5AC-7929C0984B50}"/>
              </a:ext>
            </a:extLst>
          </p:cNvPr>
          <p:cNvCxnSpPr>
            <a:endCxn id="6" idx="2"/>
          </p:cNvCxnSpPr>
          <p:nvPr/>
        </p:nvCxnSpPr>
        <p:spPr>
          <a:xfrm>
            <a:off x="4069257" y="2307771"/>
            <a:ext cx="2273486" cy="35013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573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4D163-5838-4DCE-6BAC-D3010C23794F}"/>
              </a:ext>
            </a:extLst>
          </p:cNvPr>
          <p:cNvSpPr>
            <a:spLocks noGrp="1"/>
          </p:cNvSpPr>
          <p:nvPr>
            <p:ph type="title"/>
          </p:nvPr>
        </p:nvSpPr>
        <p:spPr>
          <a:xfrm>
            <a:off x="646111" y="452718"/>
            <a:ext cx="9404723" cy="897111"/>
          </a:xfrm>
        </p:spPr>
        <p:txBody>
          <a:bodyPr/>
          <a:lstStyle/>
          <a:p>
            <a:pPr marL="571500" indent="-571500">
              <a:buFont typeface="Wingdings" panose="05000000000000000000" pitchFamily="2" charset="2"/>
              <a:buChar char="Ø"/>
            </a:pPr>
            <a:r>
              <a:rPr lang="en-US" sz="4400" dirty="0">
                <a:latin typeface="Aparajita" panose="02020603050405020304" pitchFamily="18" charset="0"/>
                <a:cs typeface="Aparajita" panose="02020603050405020304" pitchFamily="18" charset="0"/>
              </a:rPr>
              <a:t>Total Sales Orders By Yearly Income</a:t>
            </a:r>
            <a:endParaRPr lang="en-IN" sz="4400" dirty="0">
              <a:latin typeface="Aparajita" panose="02020603050405020304" pitchFamily="18" charset="0"/>
              <a:cs typeface="Aparajita" panose="02020603050405020304" pitchFamily="18" charset="0"/>
            </a:endParaRPr>
          </a:p>
        </p:txBody>
      </p:sp>
      <p:sp>
        <p:nvSpPr>
          <p:cNvPr id="5" name="TextBox 4">
            <a:extLst>
              <a:ext uri="{FF2B5EF4-FFF2-40B4-BE49-F238E27FC236}">
                <a16:creationId xmlns:a16="http://schemas.microsoft.com/office/drawing/2014/main" id="{4CF1E704-2FF4-3BD6-ED01-AF3AA84F59F0}"/>
              </a:ext>
            </a:extLst>
          </p:cNvPr>
          <p:cNvSpPr txBox="1"/>
          <p:nvPr/>
        </p:nvSpPr>
        <p:spPr>
          <a:xfrm>
            <a:off x="110705" y="1465943"/>
            <a:ext cx="3947886" cy="4611199"/>
          </a:xfrm>
          <a:prstGeom prst="rect">
            <a:avLst/>
          </a:prstGeom>
          <a:noFill/>
        </p:spPr>
        <p:txBody>
          <a:bodyPr wrap="square" rtlCol="0">
            <a:spAutoFit/>
          </a:bodyPr>
          <a:lstStyle/>
          <a:p>
            <a:pPr>
              <a:lnSpc>
                <a:spcPct val="150000"/>
              </a:lnSpc>
            </a:pPr>
            <a:r>
              <a:rPr lang="en-US" sz="3600" dirty="0">
                <a:latin typeface="Aptos Display" panose="020B0004020202020204" pitchFamily="34" charset="0"/>
              </a:rPr>
              <a:t>Insight: </a:t>
            </a:r>
          </a:p>
          <a:p>
            <a:pPr marL="285750" indent="-285750" algn="l">
              <a:lnSpc>
                <a:spcPct val="150000"/>
              </a:lnSpc>
              <a:buFont typeface="Arial" panose="020B0604020202020204" pitchFamily="34" charset="0"/>
              <a:buChar char="•"/>
            </a:pPr>
            <a:r>
              <a:rPr lang="en-US" b="0" i="0" dirty="0">
                <a:effectLst/>
                <a:latin typeface="Segoe UI" panose="020B0502040204020203" pitchFamily="34" charset="0"/>
                <a:cs typeface="Segoe UI" panose="020B0502040204020203" pitchFamily="34" charset="0"/>
              </a:rPr>
              <a:t>Customers with a yearly income of $60,000 had the highest total sales orders at 9,118, while customers with a yearly income of $160,000 had the lowest total sales orders at 346.</a:t>
            </a:r>
          </a:p>
          <a:p>
            <a:pPr marL="285750" indent="-285750" algn="l">
              <a:lnSpc>
                <a:spcPct val="150000"/>
              </a:lnSpc>
              <a:buFont typeface="Arial" panose="020B0604020202020204" pitchFamily="34" charset="0"/>
              <a:buChar char="•"/>
            </a:pPr>
            <a:r>
              <a:rPr lang="en-US" b="0" i="0" dirty="0">
                <a:effectLst/>
                <a:latin typeface="Segoe UI" panose="020B0502040204020203" pitchFamily="34" charset="0"/>
                <a:cs typeface="Segoe UI" panose="020B0502040204020203" pitchFamily="34" charset="0"/>
              </a:rPr>
              <a:t>Customers with a yearly income of $60,000 accounted for 15.67% of the total sales orders.</a:t>
            </a:r>
          </a:p>
        </p:txBody>
      </p:sp>
      <p:pic>
        <p:nvPicPr>
          <p:cNvPr id="9" name="Picture 8">
            <a:extLst>
              <a:ext uri="{FF2B5EF4-FFF2-40B4-BE49-F238E27FC236}">
                <a16:creationId xmlns:a16="http://schemas.microsoft.com/office/drawing/2014/main" id="{22F230B3-1469-BF29-897E-BB13805651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0819" y="1664657"/>
            <a:ext cx="7790476" cy="4428571"/>
          </a:xfrm>
          <a:prstGeom prst="rect">
            <a:avLst/>
          </a:prstGeom>
        </p:spPr>
      </p:pic>
    </p:spTree>
    <p:extLst>
      <p:ext uri="{BB962C8B-B14F-4D97-AF65-F5344CB8AC3E}">
        <p14:creationId xmlns:p14="http://schemas.microsoft.com/office/powerpoint/2010/main" val="2324040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4D163-5838-4DCE-6BAC-D3010C23794F}"/>
              </a:ext>
            </a:extLst>
          </p:cNvPr>
          <p:cNvSpPr>
            <a:spLocks noGrp="1"/>
          </p:cNvSpPr>
          <p:nvPr>
            <p:ph type="title"/>
          </p:nvPr>
        </p:nvSpPr>
        <p:spPr>
          <a:xfrm>
            <a:off x="646111" y="452718"/>
            <a:ext cx="9404723" cy="737453"/>
          </a:xfrm>
        </p:spPr>
        <p:txBody>
          <a:bodyPr/>
          <a:lstStyle/>
          <a:p>
            <a:pPr marL="571500" indent="-571500">
              <a:buFont typeface="Wingdings" panose="05000000000000000000" pitchFamily="2" charset="2"/>
              <a:buChar char="Ø"/>
            </a:pPr>
            <a:r>
              <a:rPr lang="en-US" sz="4400" dirty="0">
                <a:latin typeface="Aparajita" panose="02020603050405020304" pitchFamily="18" charset="0"/>
                <a:cs typeface="Aparajita" panose="02020603050405020304" pitchFamily="18" charset="0"/>
              </a:rPr>
              <a:t>Total Sales Orders by Total Children</a:t>
            </a:r>
            <a:endParaRPr lang="en-IN" sz="4400" dirty="0">
              <a:latin typeface="Aparajita" panose="02020603050405020304" pitchFamily="18" charset="0"/>
              <a:cs typeface="Aparajita" panose="02020603050405020304" pitchFamily="18" charset="0"/>
            </a:endParaRPr>
          </a:p>
        </p:txBody>
      </p:sp>
      <p:pic>
        <p:nvPicPr>
          <p:cNvPr id="4" name="Picture 3">
            <a:extLst>
              <a:ext uri="{FF2B5EF4-FFF2-40B4-BE49-F238E27FC236}">
                <a16:creationId xmlns:a16="http://schemas.microsoft.com/office/drawing/2014/main" id="{2D4B1710-6930-A25D-8938-6C69B339BA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9558" y="1902200"/>
            <a:ext cx="7580952" cy="4161905"/>
          </a:xfrm>
          <a:prstGeom prst="rect">
            <a:avLst/>
          </a:prstGeom>
        </p:spPr>
      </p:pic>
      <p:sp>
        <p:nvSpPr>
          <p:cNvPr id="6" name="TextBox 5">
            <a:extLst>
              <a:ext uri="{FF2B5EF4-FFF2-40B4-BE49-F238E27FC236}">
                <a16:creationId xmlns:a16="http://schemas.microsoft.com/office/drawing/2014/main" id="{9BB5EC27-0F2D-2340-EF8A-416E5DCF729C}"/>
              </a:ext>
            </a:extLst>
          </p:cNvPr>
          <p:cNvSpPr txBox="1"/>
          <p:nvPr/>
        </p:nvSpPr>
        <p:spPr>
          <a:xfrm>
            <a:off x="478971" y="1583076"/>
            <a:ext cx="3820587" cy="5038367"/>
          </a:xfrm>
          <a:prstGeom prst="rect">
            <a:avLst/>
          </a:prstGeom>
          <a:noFill/>
        </p:spPr>
        <p:txBody>
          <a:bodyPr wrap="square" rtlCol="0">
            <a:spAutoFit/>
          </a:bodyPr>
          <a:lstStyle/>
          <a:p>
            <a:pPr>
              <a:lnSpc>
                <a:spcPct val="150000"/>
              </a:lnSpc>
            </a:pPr>
            <a:r>
              <a:rPr lang="en-US" sz="3600" dirty="0">
                <a:latin typeface="Aptos Display" panose="020B0004020202020204" pitchFamily="34" charset="0"/>
              </a:rPr>
              <a:t>Insight: </a:t>
            </a:r>
          </a:p>
          <a:p>
            <a:pPr marL="285750" indent="-285750" algn="l">
              <a:lnSpc>
                <a:spcPct val="150000"/>
              </a:lnSpc>
              <a:buFont typeface="Arial" panose="020B0604020202020204" pitchFamily="34" charset="0"/>
              <a:buChar char="•"/>
            </a:pPr>
            <a:r>
              <a:rPr lang="en-US" dirty="0">
                <a:latin typeface="Segoe UI" panose="020B0502040204020203" pitchFamily="34" charset="0"/>
                <a:cs typeface="Segoe UI" panose="020B0502040204020203" pitchFamily="34" charset="0"/>
              </a:rPr>
              <a:t>Customers without children place the highest sales orders, totaling 16.5k units, whereas those with five children record the lowest sales at 4.4k units.</a:t>
            </a:r>
          </a:p>
          <a:p>
            <a:pPr marL="285750" indent="-285750" algn="l">
              <a:lnSpc>
                <a:spcPct val="150000"/>
              </a:lnSpc>
              <a:buFont typeface="Arial" panose="020B0604020202020204" pitchFamily="34" charset="0"/>
              <a:buChar char="•"/>
            </a:pPr>
            <a:r>
              <a:rPr lang="en-US" b="0" i="0" dirty="0">
                <a:effectLst/>
                <a:latin typeface="Segoe UI" panose="020B0502040204020203" pitchFamily="34" charset="0"/>
                <a:cs typeface="Segoe UI" panose="020B0502040204020203" pitchFamily="34" charset="0"/>
              </a:rPr>
              <a:t>Interestingly, customers without children make up a significant portion, representing 28.31% of total sales orders. </a:t>
            </a:r>
            <a:br>
              <a:rPr lang="en-US" dirty="0">
                <a:latin typeface="Aptos Display" panose="020B0004020202020204" pitchFamily="34" charset="0"/>
              </a:rPr>
            </a:br>
            <a:endParaRPr lang="en-US" dirty="0">
              <a:latin typeface="Aptos Display" panose="020B0004020202020204" pitchFamily="34" charset="0"/>
            </a:endParaRPr>
          </a:p>
        </p:txBody>
      </p:sp>
    </p:spTree>
    <p:extLst>
      <p:ext uri="{BB962C8B-B14F-4D97-AF65-F5344CB8AC3E}">
        <p14:creationId xmlns:p14="http://schemas.microsoft.com/office/powerpoint/2010/main" val="1687540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4D163-5838-4DCE-6BAC-D3010C23794F}"/>
              </a:ext>
            </a:extLst>
          </p:cNvPr>
          <p:cNvSpPr>
            <a:spLocks noGrp="1"/>
          </p:cNvSpPr>
          <p:nvPr>
            <p:ph type="title"/>
          </p:nvPr>
        </p:nvSpPr>
        <p:spPr>
          <a:xfrm>
            <a:off x="646111" y="452718"/>
            <a:ext cx="9404723" cy="853568"/>
          </a:xfrm>
        </p:spPr>
        <p:txBody>
          <a:bodyPr/>
          <a:lstStyle/>
          <a:p>
            <a:pPr marL="571500" indent="-571500">
              <a:buFont typeface="Wingdings" panose="05000000000000000000" pitchFamily="2" charset="2"/>
              <a:buChar char="Ø"/>
            </a:pPr>
            <a:r>
              <a:rPr lang="en-US" sz="4400" dirty="0">
                <a:latin typeface="Aparajita" panose="02020603050405020304" pitchFamily="18" charset="0"/>
                <a:cs typeface="Aparajita" panose="02020603050405020304" pitchFamily="18" charset="0"/>
              </a:rPr>
              <a:t>Total Sales Orders By Number Of Cars Owned</a:t>
            </a:r>
            <a:endParaRPr lang="en-IN" sz="4400" dirty="0">
              <a:latin typeface="Aparajita" panose="02020603050405020304" pitchFamily="18" charset="0"/>
              <a:cs typeface="Aparajita" panose="02020603050405020304" pitchFamily="18" charset="0"/>
            </a:endParaRPr>
          </a:p>
        </p:txBody>
      </p:sp>
      <p:pic>
        <p:nvPicPr>
          <p:cNvPr id="4" name="Picture 3">
            <a:extLst>
              <a:ext uri="{FF2B5EF4-FFF2-40B4-BE49-F238E27FC236}">
                <a16:creationId xmlns:a16="http://schemas.microsoft.com/office/drawing/2014/main" id="{F33DE955-45DC-C4A4-0329-BAE8D0DE9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6801" y="1853248"/>
            <a:ext cx="7038095" cy="4180952"/>
          </a:xfrm>
          <a:prstGeom prst="rect">
            <a:avLst/>
          </a:prstGeom>
        </p:spPr>
      </p:pic>
      <p:sp>
        <p:nvSpPr>
          <p:cNvPr id="5" name="TextBox 4">
            <a:extLst>
              <a:ext uri="{FF2B5EF4-FFF2-40B4-BE49-F238E27FC236}">
                <a16:creationId xmlns:a16="http://schemas.microsoft.com/office/drawing/2014/main" id="{C3392E38-8D5A-D1BB-49B2-4BF9BE036942}"/>
              </a:ext>
            </a:extLst>
          </p:cNvPr>
          <p:cNvSpPr txBox="1"/>
          <p:nvPr/>
        </p:nvSpPr>
        <p:spPr>
          <a:xfrm>
            <a:off x="257104" y="1853248"/>
            <a:ext cx="4489067" cy="3364704"/>
          </a:xfrm>
          <a:prstGeom prst="rect">
            <a:avLst/>
          </a:prstGeom>
          <a:noFill/>
        </p:spPr>
        <p:txBody>
          <a:bodyPr wrap="square" rtlCol="0">
            <a:spAutoFit/>
          </a:bodyPr>
          <a:lstStyle/>
          <a:p>
            <a:pPr>
              <a:lnSpc>
                <a:spcPct val="150000"/>
              </a:lnSpc>
            </a:pPr>
            <a:r>
              <a:rPr lang="en-US" sz="3600" dirty="0">
                <a:latin typeface="Aptos Display" panose="020B0004020202020204" pitchFamily="34" charset="0"/>
              </a:rPr>
              <a:t>Insight: </a:t>
            </a:r>
          </a:p>
          <a:p>
            <a:pPr marL="285750" indent="-285750" algn="l">
              <a:lnSpc>
                <a:spcPct val="150000"/>
              </a:lnSpc>
              <a:buFont typeface="Arial" panose="020B0604020202020204" pitchFamily="34" charset="0"/>
              <a:buChar char="•"/>
            </a:pPr>
            <a:r>
              <a:rPr lang="en-US" b="0" i="0" dirty="0">
                <a:effectLst/>
                <a:latin typeface="Segoe UI" panose="020B0502040204020203" pitchFamily="34" charset="0"/>
                <a:cs typeface="Segoe UI" panose="020B0502040204020203" pitchFamily="34" charset="0"/>
              </a:rPr>
              <a:t>The majority of sales orders originate from customers who own at least 2 cars, accounting for 19.6k orders. </a:t>
            </a:r>
          </a:p>
          <a:p>
            <a:pPr marL="285750" indent="-285750" algn="l">
              <a:lnSpc>
                <a:spcPct val="150000"/>
              </a:lnSpc>
              <a:buFont typeface="Arial" panose="020B0604020202020204" pitchFamily="34" charset="0"/>
              <a:buChar char="•"/>
            </a:pPr>
            <a:r>
              <a:rPr lang="en-US" b="0" i="0" dirty="0">
                <a:effectLst/>
                <a:latin typeface="Segoe UI" panose="020B0502040204020203" pitchFamily="34" charset="0"/>
                <a:cs typeface="Segoe UI" panose="020B0502040204020203" pitchFamily="34" charset="0"/>
              </a:rPr>
              <a:t>Conversely, the lowest number of sales orders is attributed to customers who own more than 2 cars.</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66976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4D163-5838-4DCE-6BAC-D3010C23794F}"/>
              </a:ext>
            </a:extLst>
          </p:cNvPr>
          <p:cNvSpPr>
            <a:spLocks noGrp="1"/>
          </p:cNvSpPr>
          <p:nvPr>
            <p:ph type="title"/>
          </p:nvPr>
        </p:nvSpPr>
        <p:spPr>
          <a:xfrm>
            <a:off x="378477" y="394662"/>
            <a:ext cx="9404723" cy="751968"/>
          </a:xfrm>
        </p:spPr>
        <p:txBody>
          <a:bodyPr/>
          <a:lstStyle/>
          <a:p>
            <a:pPr marL="571500" indent="-571500">
              <a:buFont typeface="Wingdings" panose="05000000000000000000" pitchFamily="2" charset="2"/>
              <a:buChar char="Ø"/>
            </a:pPr>
            <a:r>
              <a:rPr lang="en-US" sz="4400" dirty="0">
                <a:latin typeface="Aparajita" panose="02020603050405020304" pitchFamily="18" charset="0"/>
                <a:cs typeface="Aparajita" panose="02020603050405020304" pitchFamily="18" charset="0"/>
              </a:rPr>
              <a:t>Total Sales Orders By Education</a:t>
            </a:r>
            <a:endParaRPr lang="en-IN" sz="4400" dirty="0">
              <a:latin typeface="Aparajita" panose="02020603050405020304" pitchFamily="18" charset="0"/>
              <a:cs typeface="Aparajita" panose="02020603050405020304" pitchFamily="18" charset="0"/>
            </a:endParaRPr>
          </a:p>
        </p:txBody>
      </p:sp>
      <p:pic>
        <p:nvPicPr>
          <p:cNvPr id="4" name="Picture 3">
            <a:extLst>
              <a:ext uri="{FF2B5EF4-FFF2-40B4-BE49-F238E27FC236}">
                <a16:creationId xmlns:a16="http://schemas.microsoft.com/office/drawing/2014/main" id="{88D51FFD-CCF5-8FE7-F586-2129EDACCC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0761" y="1565304"/>
            <a:ext cx="6790476" cy="4104762"/>
          </a:xfrm>
          <a:prstGeom prst="rect">
            <a:avLst/>
          </a:prstGeom>
        </p:spPr>
      </p:pic>
      <p:sp>
        <p:nvSpPr>
          <p:cNvPr id="5" name="TextBox 4">
            <a:extLst>
              <a:ext uri="{FF2B5EF4-FFF2-40B4-BE49-F238E27FC236}">
                <a16:creationId xmlns:a16="http://schemas.microsoft.com/office/drawing/2014/main" id="{3F91F09F-6DBB-FB08-4073-EA20F7CB08A0}"/>
              </a:ext>
            </a:extLst>
          </p:cNvPr>
          <p:cNvSpPr txBox="1"/>
          <p:nvPr/>
        </p:nvSpPr>
        <p:spPr>
          <a:xfrm>
            <a:off x="378477" y="1739476"/>
            <a:ext cx="4411237" cy="4195700"/>
          </a:xfrm>
          <a:prstGeom prst="rect">
            <a:avLst/>
          </a:prstGeom>
          <a:noFill/>
        </p:spPr>
        <p:txBody>
          <a:bodyPr wrap="square" rtlCol="0">
            <a:spAutoFit/>
          </a:bodyPr>
          <a:lstStyle/>
          <a:p>
            <a:pPr>
              <a:lnSpc>
                <a:spcPct val="150000"/>
              </a:lnSpc>
            </a:pPr>
            <a:r>
              <a:rPr lang="en-US" sz="3600" dirty="0">
                <a:latin typeface="Aptos Display" panose="020B0004020202020204" pitchFamily="34" charset="0"/>
              </a:rPr>
              <a:t>Insight: </a:t>
            </a:r>
          </a:p>
          <a:p>
            <a:pPr marL="285750" indent="-285750" algn="l">
              <a:lnSpc>
                <a:spcPct val="150000"/>
              </a:lnSpc>
              <a:buFont typeface="Arial" panose="020B0604020202020204" pitchFamily="34" charset="0"/>
              <a:buChar char="•"/>
            </a:pPr>
            <a:r>
              <a:rPr lang="en-US" dirty="0">
                <a:latin typeface="Segoe UI" panose="020B0502040204020203" pitchFamily="34" charset="0"/>
                <a:cs typeface="Segoe UI" panose="020B0502040204020203" pitchFamily="34" charset="0"/>
              </a:rPr>
              <a:t>Mostly, customers coming from a bachelor's education background accounted for 30.25% of total sales orders, which is 16k.</a:t>
            </a:r>
          </a:p>
          <a:p>
            <a:pPr marL="285750" indent="-285750" algn="l">
              <a:lnSpc>
                <a:spcPct val="150000"/>
              </a:lnSpc>
              <a:buFont typeface="Arial" panose="020B0604020202020204" pitchFamily="34" charset="0"/>
              <a:buChar char="•"/>
            </a:pPr>
            <a:r>
              <a:rPr lang="en-US" dirty="0">
                <a:latin typeface="Segoe UI" panose="020B0502040204020203" pitchFamily="34" charset="0"/>
                <a:cs typeface="Segoe UI" panose="020B0502040204020203" pitchFamily="34" charset="0"/>
              </a:rPr>
              <a:t>The least number of customers came from a partial high school background, accounting for 7.74% of total sales orders, which is 5K.</a:t>
            </a:r>
          </a:p>
        </p:txBody>
      </p:sp>
    </p:spTree>
    <p:extLst>
      <p:ext uri="{BB962C8B-B14F-4D97-AF65-F5344CB8AC3E}">
        <p14:creationId xmlns:p14="http://schemas.microsoft.com/office/powerpoint/2010/main" val="3666178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4D163-5838-4DCE-6BAC-D3010C23794F}"/>
              </a:ext>
            </a:extLst>
          </p:cNvPr>
          <p:cNvSpPr>
            <a:spLocks noGrp="1"/>
          </p:cNvSpPr>
          <p:nvPr>
            <p:ph type="title"/>
          </p:nvPr>
        </p:nvSpPr>
        <p:spPr>
          <a:xfrm>
            <a:off x="646111" y="452718"/>
            <a:ext cx="9404723" cy="766482"/>
          </a:xfrm>
        </p:spPr>
        <p:txBody>
          <a:bodyPr/>
          <a:lstStyle/>
          <a:p>
            <a:pPr marL="571500" indent="-571500">
              <a:buFont typeface="Wingdings" panose="05000000000000000000" pitchFamily="2" charset="2"/>
              <a:buChar char="Ø"/>
            </a:pPr>
            <a:r>
              <a:rPr lang="en-US" sz="4400" dirty="0">
                <a:latin typeface="Aparajita" panose="02020603050405020304" pitchFamily="18" charset="0"/>
                <a:cs typeface="Aparajita" panose="02020603050405020304" pitchFamily="18" charset="0"/>
              </a:rPr>
              <a:t>Total Sales Orders By Occupation</a:t>
            </a:r>
            <a:endParaRPr lang="en-IN" sz="4400" dirty="0">
              <a:latin typeface="Aparajita" panose="02020603050405020304" pitchFamily="18" charset="0"/>
              <a:cs typeface="Aparajita" panose="02020603050405020304" pitchFamily="18" charset="0"/>
            </a:endParaRPr>
          </a:p>
        </p:txBody>
      </p:sp>
      <p:pic>
        <p:nvPicPr>
          <p:cNvPr id="4" name="Picture 3">
            <a:extLst>
              <a:ext uri="{FF2B5EF4-FFF2-40B4-BE49-F238E27FC236}">
                <a16:creationId xmlns:a16="http://schemas.microsoft.com/office/drawing/2014/main" id="{AEBCFC41-78DF-B044-3118-A6493D014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115" y="1504999"/>
            <a:ext cx="6971428" cy="4428571"/>
          </a:xfrm>
          <a:prstGeom prst="rect">
            <a:avLst/>
          </a:prstGeom>
        </p:spPr>
      </p:pic>
      <p:sp>
        <p:nvSpPr>
          <p:cNvPr id="5" name="TextBox 4">
            <a:extLst>
              <a:ext uri="{FF2B5EF4-FFF2-40B4-BE49-F238E27FC236}">
                <a16:creationId xmlns:a16="http://schemas.microsoft.com/office/drawing/2014/main" id="{66451A68-ADE2-83D0-1A87-9D88521A56F2}"/>
              </a:ext>
            </a:extLst>
          </p:cNvPr>
          <p:cNvSpPr txBox="1"/>
          <p:nvPr/>
        </p:nvSpPr>
        <p:spPr>
          <a:xfrm>
            <a:off x="391886" y="1504999"/>
            <a:ext cx="3962399" cy="4195700"/>
          </a:xfrm>
          <a:prstGeom prst="rect">
            <a:avLst/>
          </a:prstGeom>
          <a:noFill/>
        </p:spPr>
        <p:txBody>
          <a:bodyPr wrap="square" rtlCol="0">
            <a:spAutoFit/>
          </a:bodyPr>
          <a:lstStyle/>
          <a:p>
            <a:pPr>
              <a:lnSpc>
                <a:spcPct val="150000"/>
              </a:lnSpc>
            </a:pPr>
            <a:r>
              <a:rPr lang="en-US" sz="3600" dirty="0">
                <a:latin typeface="Aptos Display" panose="020B0004020202020204" pitchFamily="34" charset="0"/>
              </a:rPr>
              <a:t>Insight: </a:t>
            </a:r>
          </a:p>
          <a:p>
            <a:pPr marL="285750" indent="-285750" algn="l">
              <a:lnSpc>
                <a:spcPct val="150000"/>
              </a:lnSpc>
              <a:buFont typeface="Arial" panose="020B0604020202020204" pitchFamily="34" charset="0"/>
              <a:buChar char="•"/>
            </a:pPr>
            <a:r>
              <a:rPr lang="en-US" dirty="0">
                <a:latin typeface="Segoe UI" panose="020B0502040204020203" pitchFamily="34" charset="0"/>
              </a:rPr>
              <a:t>Mostly, sales orders come from customers who are in professional occupations, accounted for 31.55% of total sales, which is 18K.</a:t>
            </a:r>
          </a:p>
          <a:p>
            <a:pPr marL="285750" indent="-285750" algn="l">
              <a:lnSpc>
                <a:spcPct val="150000"/>
              </a:lnSpc>
              <a:buFont typeface="Arial" panose="020B0604020202020204" pitchFamily="34" charset="0"/>
              <a:buChar char="•"/>
            </a:pPr>
            <a:r>
              <a:rPr lang="en-US" dirty="0">
                <a:latin typeface="Segoe UI" panose="020B0502040204020203" pitchFamily="34" charset="0"/>
              </a:rPr>
              <a:t>The least sales orders come from customers in manual occupations, accounted for 11.52% of total sales, which is 7K.</a:t>
            </a:r>
          </a:p>
        </p:txBody>
      </p:sp>
    </p:spTree>
    <p:extLst>
      <p:ext uri="{BB962C8B-B14F-4D97-AF65-F5344CB8AC3E}">
        <p14:creationId xmlns:p14="http://schemas.microsoft.com/office/powerpoint/2010/main" val="2022093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4D163-5838-4DCE-6BAC-D3010C23794F}"/>
              </a:ext>
            </a:extLst>
          </p:cNvPr>
          <p:cNvSpPr>
            <a:spLocks noGrp="1"/>
          </p:cNvSpPr>
          <p:nvPr>
            <p:ph type="title"/>
          </p:nvPr>
        </p:nvSpPr>
        <p:spPr>
          <a:xfrm>
            <a:off x="155811" y="336604"/>
            <a:ext cx="9404723" cy="766482"/>
          </a:xfrm>
        </p:spPr>
        <p:txBody>
          <a:bodyPr/>
          <a:lstStyle/>
          <a:p>
            <a:pPr marL="571500" indent="-571500">
              <a:buFont typeface="Wingdings" panose="05000000000000000000" pitchFamily="2" charset="2"/>
              <a:buChar char="Ø"/>
            </a:pPr>
            <a:r>
              <a:rPr lang="en-US" sz="4400" dirty="0">
                <a:latin typeface="Aparajita" panose="02020603050405020304" pitchFamily="18" charset="0"/>
                <a:cs typeface="Aparajita" panose="02020603050405020304" pitchFamily="18" charset="0"/>
              </a:rPr>
              <a:t>Total Sales Orders by Commute Distance</a:t>
            </a:r>
            <a:endParaRPr lang="en-IN" sz="4400" dirty="0">
              <a:latin typeface="Aparajita" panose="02020603050405020304" pitchFamily="18" charset="0"/>
              <a:cs typeface="Aparajita" panose="02020603050405020304" pitchFamily="18" charset="0"/>
            </a:endParaRPr>
          </a:p>
        </p:txBody>
      </p:sp>
      <p:pic>
        <p:nvPicPr>
          <p:cNvPr id="4" name="Picture 3">
            <a:extLst>
              <a:ext uri="{FF2B5EF4-FFF2-40B4-BE49-F238E27FC236}">
                <a16:creationId xmlns:a16="http://schemas.microsoft.com/office/drawing/2014/main" id="{AC212454-794B-6255-91D4-60A0736414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5428" y="1763581"/>
            <a:ext cx="6520761" cy="4123809"/>
          </a:xfrm>
          <a:prstGeom prst="rect">
            <a:avLst/>
          </a:prstGeom>
        </p:spPr>
      </p:pic>
      <p:sp>
        <p:nvSpPr>
          <p:cNvPr id="5" name="TextBox 4">
            <a:extLst>
              <a:ext uri="{FF2B5EF4-FFF2-40B4-BE49-F238E27FC236}">
                <a16:creationId xmlns:a16="http://schemas.microsoft.com/office/drawing/2014/main" id="{C978DD07-24AF-6717-9A29-75F425413CED}"/>
              </a:ext>
            </a:extLst>
          </p:cNvPr>
          <p:cNvSpPr txBox="1"/>
          <p:nvPr/>
        </p:nvSpPr>
        <p:spPr>
          <a:xfrm>
            <a:off x="271926" y="1514050"/>
            <a:ext cx="4924189" cy="5038367"/>
          </a:xfrm>
          <a:prstGeom prst="rect">
            <a:avLst/>
          </a:prstGeom>
          <a:noFill/>
        </p:spPr>
        <p:txBody>
          <a:bodyPr wrap="square" rtlCol="0">
            <a:spAutoFit/>
          </a:bodyPr>
          <a:lstStyle/>
          <a:p>
            <a:pPr>
              <a:lnSpc>
                <a:spcPct val="150000"/>
              </a:lnSpc>
            </a:pPr>
            <a:r>
              <a:rPr lang="en-US" sz="3600" dirty="0">
                <a:latin typeface="Aptos Display" panose="020B0004020202020204" pitchFamily="34" charset="0"/>
              </a:rPr>
              <a:t>Insight: </a:t>
            </a:r>
          </a:p>
          <a:p>
            <a:pPr marL="285750" indent="-285750" algn="l">
              <a:lnSpc>
                <a:spcPct val="150000"/>
              </a:lnSpc>
              <a:buFont typeface="Arial" panose="020B0604020202020204" pitchFamily="34" charset="0"/>
              <a:buChar char="•"/>
            </a:pPr>
            <a:r>
              <a:rPr lang="en-US" dirty="0">
                <a:latin typeface="Segoe UI" panose="020B0502040204020203" pitchFamily="34" charset="0"/>
              </a:rPr>
              <a:t> Mostly sales orders coming from customers who have a commute distance from their home of 0-1 miles had the highest total sales orders, which is 20,628.</a:t>
            </a:r>
          </a:p>
          <a:p>
            <a:pPr marL="285750" indent="-285750" algn="l">
              <a:lnSpc>
                <a:spcPct val="150000"/>
              </a:lnSpc>
              <a:buFont typeface="Arial" panose="020B0604020202020204" pitchFamily="34" charset="0"/>
              <a:buChar char="•"/>
            </a:pPr>
            <a:r>
              <a:rPr lang="en-US" dirty="0">
                <a:latin typeface="Segoe UI" panose="020B0502040204020203" pitchFamily="34" charset="0"/>
              </a:rPr>
              <a:t>Customers with a commute distance from their home of 10+ miles had the lowest total sales orders, which is 7,861.</a:t>
            </a:r>
          </a:p>
          <a:p>
            <a:pPr marL="285750" indent="-285750" algn="l">
              <a:lnSpc>
                <a:spcPct val="150000"/>
              </a:lnSpc>
              <a:buFont typeface="Arial" panose="020B0604020202020204" pitchFamily="34" charset="0"/>
              <a:buChar char="•"/>
            </a:pPr>
            <a:r>
              <a:rPr lang="en-US" dirty="0">
                <a:latin typeface="Segoe UI" panose="020B0502040204020203" pitchFamily="34" charset="0"/>
              </a:rPr>
              <a:t>The 0-1 miles distance accounted for 35.45% of the total sales orders.</a:t>
            </a:r>
            <a:br>
              <a:rPr lang="en-US" dirty="0">
                <a:latin typeface="Aptos Display" panose="020B0004020202020204" pitchFamily="34" charset="0"/>
              </a:rPr>
            </a:br>
            <a:endParaRPr lang="en-US" dirty="0">
              <a:latin typeface="Aptos Display" panose="020B0004020202020204" pitchFamily="34" charset="0"/>
            </a:endParaRPr>
          </a:p>
        </p:txBody>
      </p:sp>
    </p:spTree>
    <p:extLst>
      <p:ext uri="{BB962C8B-B14F-4D97-AF65-F5344CB8AC3E}">
        <p14:creationId xmlns:p14="http://schemas.microsoft.com/office/powerpoint/2010/main" val="3620748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6CAC4-79E4-1564-376D-A47A70D6FACC}"/>
              </a:ext>
            </a:extLst>
          </p:cNvPr>
          <p:cNvSpPr>
            <a:spLocks noGrp="1"/>
          </p:cNvSpPr>
          <p:nvPr>
            <p:ph type="ctrTitle"/>
          </p:nvPr>
        </p:nvSpPr>
        <p:spPr>
          <a:xfrm>
            <a:off x="817330" y="225083"/>
            <a:ext cx="8825658" cy="1252026"/>
          </a:xfrm>
        </p:spPr>
        <p:txBody>
          <a:bodyPr/>
          <a:lstStyle/>
          <a:p>
            <a:r>
              <a:rPr lang="en-US" sz="8000" b="1" dirty="0">
                <a:solidFill>
                  <a:schemeClr val="bg2">
                    <a:lumMod val="20000"/>
                    <a:lumOff val="80000"/>
                  </a:schemeClr>
                </a:solidFill>
                <a:effectLst>
                  <a:glow rad="228600">
                    <a:schemeClr val="accent4">
                      <a:satMod val="175000"/>
                      <a:alpha val="40000"/>
                    </a:schemeClr>
                  </a:glow>
                  <a:outerShdw blurRad="38100" dist="38100" dir="2700000" algn="tl">
                    <a:srgbClr val="000000">
                      <a:alpha val="43137"/>
                    </a:srgbClr>
                  </a:outerShdw>
                  <a:reflection blurRad="6350" stA="55000" endA="300" endPos="45500" dir="5400000" sy="-100000" algn="bl" rotWithShape="0"/>
                </a:effectLst>
                <a:latin typeface="Aparajita" panose="02020603050405020304" pitchFamily="18" charset="0"/>
                <a:cs typeface="Aparajita" panose="02020603050405020304" pitchFamily="18" charset="0"/>
              </a:rPr>
              <a:t>INTRODUCTION</a:t>
            </a:r>
            <a:endParaRPr lang="en-IN" sz="8000" b="1" dirty="0">
              <a:solidFill>
                <a:schemeClr val="bg2">
                  <a:lumMod val="20000"/>
                  <a:lumOff val="80000"/>
                </a:schemeClr>
              </a:solidFill>
              <a:effectLst>
                <a:glow rad="228600">
                  <a:schemeClr val="accent4">
                    <a:satMod val="175000"/>
                    <a:alpha val="40000"/>
                  </a:schemeClr>
                </a:glow>
                <a:outerShdw blurRad="38100" dist="38100" dir="2700000" algn="tl">
                  <a:srgbClr val="000000">
                    <a:alpha val="43137"/>
                  </a:srgbClr>
                </a:outerShdw>
                <a:reflection blurRad="6350" stA="55000" endA="300" endPos="45500" dir="5400000" sy="-100000" algn="bl" rotWithShape="0"/>
              </a:effectLst>
              <a:latin typeface="Aparajita" panose="02020603050405020304" pitchFamily="18" charset="0"/>
              <a:cs typeface="Aparajita" panose="02020603050405020304" pitchFamily="18" charset="0"/>
            </a:endParaRPr>
          </a:p>
        </p:txBody>
      </p:sp>
      <p:sp>
        <p:nvSpPr>
          <p:cNvPr id="6" name="TextBox 5">
            <a:extLst>
              <a:ext uri="{FF2B5EF4-FFF2-40B4-BE49-F238E27FC236}">
                <a16:creationId xmlns:a16="http://schemas.microsoft.com/office/drawing/2014/main" id="{E34A7BF5-28F2-BD10-4D1C-25016DA3E5B8}"/>
              </a:ext>
            </a:extLst>
          </p:cNvPr>
          <p:cNvSpPr txBox="1"/>
          <p:nvPr/>
        </p:nvSpPr>
        <p:spPr>
          <a:xfrm>
            <a:off x="817330" y="1730326"/>
            <a:ext cx="9550559" cy="3170099"/>
          </a:xfrm>
          <a:prstGeom prst="rect">
            <a:avLst/>
          </a:prstGeom>
          <a:noFill/>
        </p:spPr>
        <p:txBody>
          <a:bodyPr wrap="square" rtlCol="0">
            <a:spAutoFit/>
          </a:bodyPr>
          <a:lstStyle/>
          <a:p>
            <a:pPr algn="l"/>
            <a:r>
              <a:rPr lang="en-US" sz="2000" b="0" i="0" dirty="0">
                <a:effectLst/>
                <a:latin typeface="Aptos Display" panose="020B0004020202020204" pitchFamily="34" charset="0"/>
              </a:rPr>
              <a:t>In the first part of this presentation, we will delve into our streamlined Domain Sale process designed to help potential buyers purchase domains immediately without the need for direct seller interaction. This efficient process benefits both sellers and buyers by facilitating quick and hassle-free transactions.</a:t>
            </a:r>
          </a:p>
          <a:p>
            <a:pPr algn="l"/>
            <a:r>
              <a:rPr lang="en-US" sz="2000" b="0" i="0" dirty="0">
                <a:effectLst/>
                <a:latin typeface="Aptos Display" panose="020B0004020202020204" pitchFamily="34" charset="0"/>
              </a:rPr>
              <a:t>In the second part, we will explore how we can leverage data from these sales to extract valuable insights. I will walk you through the steps of extracting key information such as sales figures, budget data, and customer details, and then show you how to use this data to build a comprehensive dashboard. This dashboard will help us visualize and analyze our performance, identify key metrics, and understand the relationships between various attributes.</a:t>
            </a:r>
          </a:p>
        </p:txBody>
      </p:sp>
      <p:sp>
        <p:nvSpPr>
          <p:cNvPr id="8" name="Subtitle 2">
            <a:extLst>
              <a:ext uri="{FF2B5EF4-FFF2-40B4-BE49-F238E27FC236}">
                <a16:creationId xmlns:a16="http://schemas.microsoft.com/office/drawing/2014/main" id="{BE239A16-CE7C-9910-99B2-0F229A29C56C}"/>
              </a:ext>
            </a:extLst>
          </p:cNvPr>
          <p:cNvSpPr txBox="1">
            <a:spLocks/>
          </p:cNvSpPr>
          <p:nvPr/>
        </p:nvSpPr>
        <p:spPr>
          <a:xfrm>
            <a:off x="969730" y="3131234"/>
            <a:ext cx="9803777" cy="2403703"/>
          </a:xfrm>
          <a:prstGeom prst="rect">
            <a:avLst/>
          </a:prstGeom>
        </p:spPr>
        <p:txBody>
          <a:bodyPr vert="horz" lIns="91440" tIns="45720" rIns="91440" bIns="45720" rtlCol="0" anchor="t">
            <a:normAutofit fontScale="92500" lnSpcReduction="100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br>
              <a:rPr lang="en-US" sz="6600"/>
            </a:br>
            <a:r>
              <a:rPr lang="en-US" sz="11200">
                <a:solidFill>
                  <a:schemeClr val="tx2"/>
                </a:solidFill>
                <a:latin typeface="Calibri" panose="020F0502020204030204" pitchFamily="34" charset="0"/>
                <a:cs typeface="Calibri" panose="020F0502020204030204" pitchFamily="34" charset="0"/>
              </a:rPr>
              <a:t>  </a:t>
            </a:r>
            <a:endParaRPr lang="en-IN" sz="28800"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30906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4D163-5838-4DCE-6BAC-D3010C23794F}"/>
              </a:ext>
            </a:extLst>
          </p:cNvPr>
          <p:cNvSpPr>
            <a:spLocks noGrp="1"/>
          </p:cNvSpPr>
          <p:nvPr>
            <p:ph type="title"/>
          </p:nvPr>
        </p:nvSpPr>
        <p:spPr>
          <a:xfrm>
            <a:off x="152625" y="528651"/>
            <a:ext cx="9404723" cy="679396"/>
          </a:xfrm>
        </p:spPr>
        <p:txBody>
          <a:bodyPr/>
          <a:lstStyle/>
          <a:p>
            <a:pPr marL="571500" indent="-571500">
              <a:buFont typeface="Wingdings" panose="05000000000000000000" pitchFamily="2" charset="2"/>
              <a:buChar char="Ø"/>
            </a:pPr>
            <a:r>
              <a:rPr lang="en-US" sz="4400" dirty="0">
                <a:latin typeface="Aparajita" panose="02020603050405020304" pitchFamily="18" charset="0"/>
                <a:cs typeface="Aparajita" panose="02020603050405020304" pitchFamily="18" charset="0"/>
              </a:rPr>
              <a:t>Total Sales Orders By Country</a:t>
            </a:r>
            <a:endParaRPr lang="en-IN" sz="4400" dirty="0">
              <a:latin typeface="Aparajita" panose="02020603050405020304" pitchFamily="18" charset="0"/>
              <a:cs typeface="Aparajita" panose="02020603050405020304" pitchFamily="18" charset="0"/>
            </a:endParaRPr>
          </a:p>
        </p:txBody>
      </p:sp>
      <p:pic>
        <p:nvPicPr>
          <p:cNvPr id="4" name="Picture 3">
            <a:extLst>
              <a:ext uri="{FF2B5EF4-FFF2-40B4-BE49-F238E27FC236}">
                <a16:creationId xmlns:a16="http://schemas.microsoft.com/office/drawing/2014/main" id="{767062C3-24B9-0261-29AA-6BB5685DB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8019" y="1649000"/>
            <a:ext cx="6847619" cy="4285714"/>
          </a:xfrm>
          <a:prstGeom prst="rect">
            <a:avLst/>
          </a:prstGeom>
        </p:spPr>
      </p:pic>
      <p:sp>
        <p:nvSpPr>
          <p:cNvPr id="5" name="TextBox 4">
            <a:extLst>
              <a:ext uri="{FF2B5EF4-FFF2-40B4-BE49-F238E27FC236}">
                <a16:creationId xmlns:a16="http://schemas.microsoft.com/office/drawing/2014/main" id="{7DDCCF25-7788-3572-BE8B-D653AA7EAB82}"/>
              </a:ext>
            </a:extLst>
          </p:cNvPr>
          <p:cNvSpPr txBox="1"/>
          <p:nvPr/>
        </p:nvSpPr>
        <p:spPr>
          <a:xfrm>
            <a:off x="306362" y="1714620"/>
            <a:ext cx="4193067" cy="3364704"/>
          </a:xfrm>
          <a:prstGeom prst="rect">
            <a:avLst/>
          </a:prstGeom>
          <a:noFill/>
        </p:spPr>
        <p:txBody>
          <a:bodyPr wrap="square" rtlCol="0">
            <a:spAutoFit/>
          </a:bodyPr>
          <a:lstStyle/>
          <a:p>
            <a:pPr>
              <a:lnSpc>
                <a:spcPct val="150000"/>
              </a:lnSpc>
            </a:pPr>
            <a:r>
              <a:rPr lang="en-US" sz="3600" dirty="0">
                <a:latin typeface="Aptos Display" panose="020B0004020202020204" pitchFamily="34" charset="0"/>
              </a:rPr>
              <a:t>Insight: </a:t>
            </a:r>
          </a:p>
          <a:p>
            <a:pPr marL="285750" indent="-285750" algn="l">
              <a:lnSpc>
                <a:spcPct val="150000"/>
              </a:lnSpc>
              <a:buFont typeface="Arial" panose="020B0604020202020204" pitchFamily="34" charset="0"/>
              <a:buChar char="•"/>
            </a:pPr>
            <a:r>
              <a:rPr lang="en-US" dirty="0">
                <a:latin typeface="Aptos Display" panose="020B0004020202020204" pitchFamily="34" charset="0"/>
              </a:rPr>
              <a:t> </a:t>
            </a:r>
            <a:r>
              <a:rPr lang="en-US" dirty="0">
                <a:latin typeface="Segoe UI" panose="020B0502040204020203" pitchFamily="34" charset="0"/>
              </a:rPr>
              <a:t>Mostly, sales orders come from the United States, accounting for 35.27% of total sales, which is 21K.</a:t>
            </a:r>
          </a:p>
          <a:p>
            <a:pPr marL="285750" indent="-285750" algn="l">
              <a:lnSpc>
                <a:spcPct val="150000"/>
              </a:lnSpc>
              <a:buFont typeface="Arial" panose="020B0604020202020204" pitchFamily="34" charset="0"/>
              <a:buChar char="•"/>
            </a:pPr>
            <a:r>
              <a:rPr lang="en-US" dirty="0">
                <a:latin typeface="Segoe UI" panose="020B0502040204020203" pitchFamily="34" charset="0"/>
              </a:rPr>
              <a:t>Fewer sales orders come from France, accounting for 9.25% of total sales, which is 5K.</a:t>
            </a:r>
          </a:p>
        </p:txBody>
      </p:sp>
    </p:spTree>
    <p:extLst>
      <p:ext uri="{BB962C8B-B14F-4D97-AF65-F5344CB8AC3E}">
        <p14:creationId xmlns:p14="http://schemas.microsoft.com/office/powerpoint/2010/main" val="3382012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4D163-5838-4DCE-6BAC-D3010C23794F}"/>
              </a:ext>
            </a:extLst>
          </p:cNvPr>
          <p:cNvSpPr>
            <a:spLocks noGrp="1"/>
          </p:cNvSpPr>
          <p:nvPr>
            <p:ph type="title"/>
          </p:nvPr>
        </p:nvSpPr>
        <p:spPr>
          <a:xfrm>
            <a:off x="1011872" y="2492533"/>
            <a:ext cx="9404723" cy="936467"/>
          </a:xfrm>
        </p:spPr>
        <p:txBody>
          <a:bodyPr/>
          <a:lstStyle/>
          <a:p>
            <a:r>
              <a:rPr lang="en-US" sz="7200" dirty="0">
                <a:latin typeface="Aparajita" panose="02020603050405020304" pitchFamily="18" charset="0"/>
                <a:cs typeface="Aparajita" panose="02020603050405020304" pitchFamily="18" charset="0"/>
              </a:rPr>
              <a:t>Thank You</a:t>
            </a:r>
            <a:endParaRPr lang="en-IN" sz="7200" dirty="0">
              <a:latin typeface="Aparajita" panose="02020603050405020304" pitchFamily="18" charset="0"/>
              <a:cs typeface="Aparajita" panose="02020603050405020304" pitchFamily="18" charset="0"/>
            </a:endParaRPr>
          </a:p>
        </p:txBody>
      </p:sp>
      <p:sp>
        <p:nvSpPr>
          <p:cNvPr id="3" name="TextBox 2">
            <a:extLst>
              <a:ext uri="{FF2B5EF4-FFF2-40B4-BE49-F238E27FC236}">
                <a16:creationId xmlns:a16="http://schemas.microsoft.com/office/drawing/2014/main" id="{C356078C-56BF-C5C3-EFAC-42EB1819443E}"/>
              </a:ext>
            </a:extLst>
          </p:cNvPr>
          <p:cNvSpPr txBox="1"/>
          <p:nvPr/>
        </p:nvSpPr>
        <p:spPr>
          <a:xfrm>
            <a:off x="1011872" y="3429000"/>
            <a:ext cx="7455888" cy="434221"/>
          </a:xfrm>
          <a:prstGeom prst="rect">
            <a:avLst/>
          </a:prstGeom>
        </p:spPr>
        <p:txBody>
          <a:bodyPr wrap="square" lIns="0" tIns="0" rIns="0" bIns="0" rtlCol="0" anchor="t">
            <a:spAutoFit/>
          </a:bodyPr>
          <a:lstStyle/>
          <a:p>
            <a:pPr>
              <a:lnSpc>
                <a:spcPts val="3640"/>
              </a:lnSpc>
            </a:pPr>
            <a:r>
              <a:rPr lang="en-US" sz="2600" spc="-26" dirty="0">
                <a:solidFill>
                  <a:srgbClr val="FFFFFF"/>
                </a:solidFill>
                <a:latin typeface="Graphik Regular" panose="020B0503030202060203" pitchFamily="34" charset="0"/>
              </a:rPr>
              <a:t>Your thoughts &amp; suggestions are highly appreciated!</a:t>
            </a:r>
          </a:p>
        </p:txBody>
      </p:sp>
    </p:spTree>
    <p:extLst>
      <p:ext uri="{BB962C8B-B14F-4D97-AF65-F5344CB8AC3E}">
        <p14:creationId xmlns:p14="http://schemas.microsoft.com/office/powerpoint/2010/main" val="287794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51A53-BE3A-AA26-7AC2-A5FB15DEDDB1}"/>
              </a:ext>
            </a:extLst>
          </p:cNvPr>
          <p:cNvSpPr>
            <a:spLocks noGrp="1"/>
          </p:cNvSpPr>
          <p:nvPr>
            <p:ph type="title"/>
          </p:nvPr>
        </p:nvSpPr>
        <p:spPr/>
        <p:txBody>
          <a:bodyPr/>
          <a:lstStyle/>
          <a:p>
            <a:r>
              <a:rPr lang="en-US" sz="6000" u="sng" dirty="0">
                <a:latin typeface="Aparajita" panose="02020603050405020304" pitchFamily="18" charset="0"/>
                <a:cs typeface="Aparajita" panose="02020603050405020304" pitchFamily="18" charset="0"/>
              </a:rPr>
              <a:t>Main KPIs</a:t>
            </a:r>
            <a:endParaRPr lang="en-IN" sz="6000" u="sng" dirty="0">
              <a:latin typeface="Aparajita" panose="02020603050405020304" pitchFamily="18" charset="0"/>
              <a:cs typeface="Aparajita" panose="02020603050405020304" pitchFamily="18" charset="0"/>
            </a:endParaRPr>
          </a:p>
        </p:txBody>
      </p:sp>
      <p:sp>
        <p:nvSpPr>
          <p:cNvPr id="4" name="TextBox 3">
            <a:extLst>
              <a:ext uri="{FF2B5EF4-FFF2-40B4-BE49-F238E27FC236}">
                <a16:creationId xmlns:a16="http://schemas.microsoft.com/office/drawing/2014/main" id="{29F4A28D-9C53-A849-228F-D3829315A366}"/>
              </a:ext>
            </a:extLst>
          </p:cNvPr>
          <p:cNvSpPr txBox="1"/>
          <p:nvPr/>
        </p:nvSpPr>
        <p:spPr>
          <a:xfrm>
            <a:off x="431800" y="1993900"/>
            <a:ext cx="5803900" cy="2930610"/>
          </a:xfrm>
          <a:prstGeom prst="rect">
            <a:avLst/>
          </a:prstGeom>
          <a:noFill/>
        </p:spPr>
        <p:txBody>
          <a:bodyPr wrap="square" rtlCol="0">
            <a:spAutoFit/>
          </a:bodyPr>
          <a:lstStyle/>
          <a:p>
            <a:pPr>
              <a:lnSpc>
                <a:spcPct val="200000"/>
              </a:lnSpc>
            </a:pPr>
            <a:r>
              <a:rPr lang="en-US" sz="2400" dirty="0">
                <a:latin typeface="Segoe UI" panose="020B0502040204020203" pitchFamily="34" charset="0"/>
                <a:cs typeface="Segoe UI" panose="020B0502040204020203" pitchFamily="34" charset="0"/>
              </a:rPr>
              <a:t>Total Sales Orders	–  	58k </a:t>
            </a:r>
          </a:p>
          <a:p>
            <a:pPr>
              <a:lnSpc>
                <a:spcPct val="200000"/>
              </a:lnSpc>
            </a:pPr>
            <a:r>
              <a:rPr lang="en-US" sz="2400" dirty="0">
                <a:latin typeface="Segoe UI" panose="020B0502040204020203" pitchFamily="34" charset="0"/>
                <a:cs typeface="Segoe UI" panose="020B0502040204020203" pitchFamily="34" charset="0"/>
              </a:rPr>
              <a:t>Total Order lines 		–	27k</a:t>
            </a:r>
          </a:p>
          <a:p>
            <a:pPr>
              <a:lnSpc>
                <a:spcPct val="200000"/>
              </a:lnSpc>
            </a:pPr>
            <a:r>
              <a:rPr lang="en-IN" sz="2400" dirty="0">
                <a:latin typeface="Segoe UI" panose="020B0502040204020203" pitchFamily="34" charset="0"/>
                <a:cs typeface="Segoe UI" panose="020B0502040204020203" pitchFamily="34" charset="0"/>
              </a:rPr>
              <a:t>Total Revenue 		– 	31.65M</a:t>
            </a:r>
          </a:p>
          <a:p>
            <a:pPr>
              <a:lnSpc>
                <a:spcPct val="200000"/>
              </a:lnSpc>
            </a:pPr>
            <a:r>
              <a:rPr lang="en-IN" sz="2400" dirty="0">
                <a:latin typeface="Segoe UI" panose="020B0502040204020203" pitchFamily="34" charset="0"/>
                <a:cs typeface="Segoe UI" panose="020B0502040204020203" pitchFamily="34" charset="0"/>
              </a:rPr>
              <a:t>Sold Unit 				– 	91k</a:t>
            </a:r>
          </a:p>
        </p:txBody>
      </p:sp>
    </p:spTree>
    <p:extLst>
      <p:ext uri="{BB962C8B-B14F-4D97-AF65-F5344CB8AC3E}">
        <p14:creationId xmlns:p14="http://schemas.microsoft.com/office/powerpoint/2010/main" val="1648105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C6195DD-4B37-4C45-713A-F4F18E08D2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9037" y="551875"/>
            <a:ext cx="9123809" cy="5333333"/>
          </a:xfrm>
          <a:prstGeom prst="rect">
            <a:avLst/>
          </a:prstGeom>
        </p:spPr>
      </p:pic>
    </p:spTree>
    <p:extLst>
      <p:ext uri="{BB962C8B-B14F-4D97-AF65-F5344CB8AC3E}">
        <p14:creationId xmlns:p14="http://schemas.microsoft.com/office/powerpoint/2010/main" val="2434318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D6D135-CE2D-3123-1F54-0E76A5CCA065}"/>
              </a:ext>
            </a:extLst>
          </p:cNvPr>
          <p:cNvPicPr>
            <a:picLocks noChangeAspect="1"/>
          </p:cNvPicPr>
          <p:nvPr/>
        </p:nvPicPr>
        <p:blipFill rotWithShape="1">
          <a:blip r:embed="rId2">
            <a:extLst>
              <a:ext uri="{28A0092B-C50C-407E-A947-70E740481C1C}">
                <a14:useLocalDpi xmlns:a14="http://schemas.microsoft.com/office/drawing/2010/main" val="0"/>
              </a:ext>
            </a:extLst>
          </a:blip>
          <a:srcRect t="29369" b="45766"/>
          <a:stretch/>
        </p:blipFill>
        <p:spPr>
          <a:xfrm>
            <a:off x="4480132" y="2299268"/>
            <a:ext cx="4135595" cy="2891703"/>
          </a:xfrm>
          <a:prstGeom prst="rect">
            <a:avLst/>
          </a:prstGeom>
        </p:spPr>
      </p:pic>
      <p:pic>
        <p:nvPicPr>
          <p:cNvPr id="5" name="Picture 4">
            <a:extLst>
              <a:ext uri="{FF2B5EF4-FFF2-40B4-BE49-F238E27FC236}">
                <a16:creationId xmlns:a16="http://schemas.microsoft.com/office/drawing/2014/main" id="{1D98740D-29AF-3F7D-7945-7BD3B55A9B99}"/>
              </a:ext>
            </a:extLst>
          </p:cNvPr>
          <p:cNvPicPr>
            <a:picLocks noChangeAspect="1"/>
          </p:cNvPicPr>
          <p:nvPr/>
        </p:nvPicPr>
        <p:blipFill rotWithShape="1">
          <a:blip r:embed="rId3">
            <a:extLst>
              <a:ext uri="{28A0092B-C50C-407E-A947-70E740481C1C}">
                <a14:useLocalDpi xmlns:a14="http://schemas.microsoft.com/office/drawing/2010/main" val="0"/>
              </a:ext>
            </a:extLst>
          </a:blip>
          <a:srcRect t="55495"/>
          <a:stretch/>
        </p:blipFill>
        <p:spPr>
          <a:xfrm>
            <a:off x="8728790" y="2299268"/>
            <a:ext cx="3387003" cy="3994160"/>
          </a:xfrm>
          <a:prstGeom prst="rect">
            <a:avLst/>
          </a:prstGeom>
        </p:spPr>
      </p:pic>
      <p:pic>
        <p:nvPicPr>
          <p:cNvPr id="7" name="Picture 6">
            <a:extLst>
              <a:ext uri="{FF2B5EF4-FFF2-40B4-BE49-F238E27FC236}">
                <a16:creationId xmlns:a16="http://schemas.microsoft.com/office/drawing/2014/main" id="{E0A141C9-C80A-3ECA-D250-ED0003B7444F}"/>
              </a:ext>
            </a:extLst>
          </p:cNvPr>
          <p:cNvPicPr>
            <a:picLocks noChangeAspect="1"/>
          </p:cNvPicPr>
          <p:nvPr/>
        </p:nvPicPr>
        <p:blipFill rotWithShape="1">
          <a:blip r:embed="rId3">
            <a:extLst>
              <a:ext uri="{28A0092B-C50C-407E-A947-70E740481C1C}">
                <a14:useLocalDpi xmlns:a14="http://schemas.microsoft.com/office/drawing/2010/main" val="0"/>
              </a:ext>
            </a:extLst>
          </a:blip>
          <a:srcRect b="70877"/>
          <a:stretch/>
        </p:blipFill>
        <p:spPr>
          <a:xfrm>
            <a:off x="189270" y="2299268"/>
            <a:ext cx="4135595" cy="3191370"/>
          </a:xfrm>
          <a:prstGeom prst="rect">
            <a:avLst/>
          </a:prstGeom>
        </p:spPr>
      </p:pic>
      <p:sp>
        <p:nvSpPr>
          <p:cNvPr id="8" name="TextBox 7">
            <a:extLst>
              <a:ext uri="{FF2B5EF4-FFF2-40B4-BE49-F238E27FC236}">
                <a16:creationId xmlns:a16="http://schemas.microsoft.com/office/drawing/2014/main" id="{A9A2C6B6-FBA9-57B7-C8D0-8265F0570C81}"/>
              </a:ext>
            </a:extLst>
          </p:cNvPr>
          <p:cNvSpPr txBox="1"/>
          <p:nvPr/>
        </p:nvSpPr>
        <p:spPr>
          <a:xfrm>
            <a:off x="189270" y="239151"/>
            <a:ext cx="6858644" cy="1015663"/>
          </a:xfrm>
          <a:prstGeom prst="rect">
            <a:avLst/>
          </a:prstGeom>
          <a:noFill/>
        </p:spPr>
        <p:txBody>
          <a:bodyPr wrap="square" rtlCol="0">
            <a:spAutoFit/>
          </a:bodyPr>
          <a:lstStyle/>
          <a:p>
            <a:r>
              <a:rPr lang="en-US" sz="6000" u="sng" dirty="0">
                <a:solidFill>
                  <a:schemeClr val="tx2"/>
                </a:solidFill>
                <a:latin typeface="Aparajita" panose="02020603050405020304" pitchFamily="18" charset="0"/>
                <a:ea typeface="+mj-ea"/>
                <a:cs typeface="Aparajita" panose="02020603050405020304" pitchFamily="18" charset="0"/>
              </a:rPr>
              <a:t>Dashboard</a:t>
            </a:r>
            <a:endParaRPr lang="en-IN" sz="6000" u="sng" dirty="0">
              <a:solidFill>
                <a:schemeClr val="tx2"/>
              </a:solidFill>
              <a:latin typeface="Aparajita" panose="02020603050405020304" pitchFamily="18" charset="0"/>
              <a:ea typeface="+mj-ea"/>
              <a:cs typeface="Aparajita" panose="02020603050405020304" pitchFamily="18" charset="0"/>
            </a:endParaRPr>
          </a:p>
        </p:txBody>
      </p:sp>
    </p:spTree>
    <p:extLst>
      <p:ext uri="{BB962C8B-B14F-4D97-AF65-F5344CB8AC3E}">
        <p14:creationId xmlns:p14="http://schemas.microsoft.com/office/powerpoint/2010/main" val="1684357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4D163-5838-4DCE-6BAC-D3010C23794F}"/>
              </a:ext>
            </a:extLst>
          </p:cNvPr>
          <p:cNvSpPr>
            <a:spLocks noGrp="1"/>
          </p:cNvSpPr>
          <p:nvPr>
            <p:ph type="title"/>
          </p:nvPr>
        </p:nvSpPr>
        <p:spPr>
          <a:xfrm>
            <a:off x="646111" y="452718"/>
            <a:ext cx="9404723" cy="802767"/>
          </a:xfrm>
        </p:spPr>
        <p:txBody>
          <a:bodyPr/>
          <a:lstStyle/>
          <a:p>
            <a:pPr marL="571500" indent="-571500">
              <a:buFont typeface="Wingdings" panose="05000000000000000000" pitchFamily="2" charset="2"/>
              <a:buChar char="Ø"/>
            </a:pPr>
            <a:r>
              <a:rPr lang="en-US" sz="4400" dirty="0">
                <a:latin typeface="Aparajita" panose="02020603050405020304" pitchFamily="18" charset="0"/>
                <a:cs typeface="Aparajita" panose="02020603050405020304" pitchFamily="18" charset="0"/>
              </a:rPr>
              <a:t>Variance b/w Budget vs Actual Sales</a:t>
            </a:r>
            <a:endParaRPr lang="en-IN" sz="4400" dirty="0">
              <a:latin typeface="Aparajita" panose="02020603050405020304" pitchFamily="18" charset="0"/>
              <a:cs typeface="Aparajita" panose="02020603050405020304" pitchFamily="18" charset="0"/>
            </a:endParaRPr>
          </a:p>
        </p:txBody>
      </p:sp>
      <p:pic>
        <p:nvPicPr>
          <p:cNvPr id="4" name="Picture 3">
            <a:extLst>
              <a:ext uri="{FF2B5EF4-FFF2-40B4-BE49-F238E27FC236}">
                <a16:creationId xmlns:a16="http://schemas.microsoft.com/office/drawing/2014/main" id="{24BBF473-4EE0-9C6C-387B-70D3227157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992" y="1596573"/>
            <a:ext cx="7646797" cy="3889829"/>
          </a:xfrm>
          <a:prstGeom prst="rect">
            <a:avLst/>
          </a:prstGeom>
        </p:spPr>
      </p:pic>
      <p:sp>
        <p:nvSpPr>
          <p:cNvPr id="5" name="TextBox 4">
            <a:extLst>
              <a:ext uri="{FF2B5EF4-FFF2-40B4-BE49-F238E27FC236}">
                <a16:creationId xmlns:a16="http://schemas.microsoft.com/office/drawing/2014/main" id="{F8F76BB0-B8F5-6D0F-FA48-B8812ACBFA1B}"/>
              </a:ext>
            </a:extLst>
          </p:cNvPr>
          <p:cNvSpPr txBox="1"/>
          <p:nvPr/>
        </p:nvSpPr>
        <p:spPr>
          <a:xfrm>
            <a:off x="0" y="2505670"/>
            <a:ext cx="4078515" cy="1945213"/>
          </a:xfrm>
          <a:prstGeom prst="rect">
            <a:avLst/>
          </a:prstGeom>
          <a:noFill/>
        </p:spPr>
        <p:txBody>
          <a:bodyPr wrap="square" rtlCol="0">
            <a:spAutoFit/>
          </a:bodyPr>
          <a:lstStyle/>
          <a:p>
            <a:pPr>
              <a:lnSpc>
                <a:spcPct val="150000"/>
              </a:lnSpc>
            </a:pPr>
            <a:r>
              <a:rPr lang="en-US" sz="2800" dirty="0">
                <a:latin typeface="Aptos Display" panose="020B0004020202020204" pitchFamily="34" charset="0"/>
              </a:rPr>
              <a:t>Insight:  </a:t>
            </a:r>
          </a:p>
          <a:p>
            <a:pPr marL="285750" indent="-285750">
              <a:lnSpc>
                <a:spcPct val="150000"/>
              </a:lnSpc>
              <a:buFont typeface="Arial" panose="020B0604020202020204" pitchFamily="34" charset="0"/>
              <a:buChar char="•"/>
            </a:pPr>
            <a:r>
              <a:rPr lang="en-US" dirty="0">
                <a:latin typeface="Aptos Display" panose="020B0004020202020204" pitchFamily="34" charset="0"/>
              </a:rPr>
              <a:t>Actual Sales higher than budget</a:t>
            </a:r>
          </a:p>
          <a:p>
            <a:pPr marL="285750" indent="-285750">
              <a:lnSpc>
                <a:spcPct val="150000"/>
              </a:lnSpc>
              <a:buFont typeface="Arial" panose="020B0604020202020204" pitchFamily="34" charset="0"/>
              <a:buChar char="•"/>
            </a:pPr>
            <a:r>
              <a:rPr lang="en-US" dirty="0">
                <a:latin typeface="Aptos Display" panose="020B0004020202020204" pitchFamily="34" charset="0"/>
              </a:rPr>
              <a:t>FY2017 in the Year 2016 made up 59.69% of Budget.</a:t>
            </a:r>
          </a:p>
        </p:txBody>
      </p:sp>
    </p:spTree>
    <p:extLst>
      <p:ext uri="{BB962C8B-B14F-4D97-AF65-F5344CB8AC3E}">
        <p14:creationId xmlns:p14="http://schemas.microsoft.com/office/powerpoint/2010/main" val="1572182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4D163-5838-4DCE-6BAC-D3010C23794F}"/>
              </a:ext>
            </a:extLst>
          </p:cNvPr>
          <p:cNvSpPr>
            <a:spLocks noGrp="1"/>
          </p:cNvSpPr>
          <p:nvPr>
            <p:ph type="title"/>
          </p:nvPr>
        </p:nvSpPr>
        <p:spPr/>
        <p:txBody>
          <a:bodyPr/>
          <a:lstStyle/>
          <a:p>
            <a:r>
              <a:rPr lang="en-US" sz="4400" dirty="0">
                <a:latin typeface="Aparajita" panose="02020603050405020304" pitchFamily="18" charset="0"/>
                <a:cs typeface="Aparajita" panose="02020603050405020304" pitchFamily="18" charset="0"/>
              </a:rPr>
              <a:t>Comparison b/w Sold Unit &amp; Sales Amt</a:t>
            </a:r>
            <a:endParaRPr lang="en-IN" sz="4400" dirty="0">
              <a:latin typeface="Aparajita" panose="02020603050405020304" pitchFamily="18" charset="0"/>
              <a:cs typeface="Aparajita" panose="02020603050405020304" pitchFamily="18" charset="0"/>
            </a:endParaRPr>
          </a:p>
        </p:txBody>
      </p:sp>
      <p:pic>
        <p:nvPicPr>
          <p:cNvPr id="4" name="Picture 3">
            <a:extLst>
              <a:ext uri="{FF2B5EF4-FFF2-40B4-BE49-F238E27FC236}">
                <a16:creationId xmlns:a16="http://schemas.microsoft.com/office/drawing/2014/main" id="{24AB5900-557D-2754-BC55-A3C7A1AE56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5359" y="2035035"/>
            <a:ext cx="6749270" cy="3748456"/>
          </a:xfrm>
          <a:prstGeom prst="rect">
            <a:avLst/>
          </a:prstGeom>
        </p:spPr>
      </p:pic>
      <p:sp>
        <p:nvSpPr>
          <p:cNvPr id="5" name="TextBox 4">
            <a:extLst>
              <a:ext uri="{FF2B5EF4-FFF2-40B4-BE49-F238E27FC236}">
                <a16:creationId xmlns:a16="http://schemas.microsoft.com/office/drawing/2014/main" id="{9D83E94F-7461-0EA9-A5BB-FDD8E684B18C}"/>
              </a:ext>
            </a:extLst>
          </p:cNvPr>
          <p:cNvSpPr txBox="1"/>
          <p:nvPr/>
        </p:nvSpPr>
        <p:spPr>
          <a:xfrm>
            <a:off x="246742" y="1566952"/>
            <a:ext cx="4630058" cy="4616648"/>
          </a:xfrm>
          <a:prstGeom prst="rect">
            <a:avLst/>
          </a:prstGeom>
          <a:noFill/>
        </p:spPr>
        <p:txBody>
          <a:bodyPr wrap="square" rtlCol="0">
            <a:spAutoFit/>
          </a:bodyPr>
          <a:lstStyle/>
          <a:p>
            <a:r>
              <a:rPr lang="en-US" sz="2800" dirty="0">
                <a:latin typeface="Aptos Display" panose="020B0004020202020204" pitchFamily="34" charset="0"/>
              </a:rPr>
              <a:t>Insight: </a:t>
            </a:r>
            <a:endParaRPr lang="en-US" sz="800" dirty="0">
              <a:latin typeface="Aptos Display" panose="020B0004020202020204" pitchFamily="34" charset="0"/>
            </a:endParaRPr>
          </a:p>
          <a:p>
            <a:endParaRPr lang="en-US" sz="800" dirty="0">
              <a:latin typeface="Aptos Display" panose="020B0004020202020204" pitchFamily="34" charset="0"/>
            </a:endParaRPr>
          </a:p>
          <a:p>
            <a:pPr marL="285750" indent="-285750" algn="l">
              <a:buFont typeface="Arial" panose="020B0604020202020204" pitchFamily="34" charset="0"/>
              <a:buChar char="•"/>
            </a:pPr>
            <a:r>
              <a:rPr lang="en-US" dirty="0">
                <a:latin typeface="Aptos Display" panose="020B0004020202020204" pitchFamily="34" charset="0"/>
              </a:rPr>
              <a:t> Total sales amount and sold units both trended up between January 2014 and December 2016.</a:t>
            </a:r>
            <a:endParaRPr lang="en-US" sz="800" dirty="0">
              <a:latin typeface="Aptos Display" panose="020B0004020202020204" pitchFamily="34" charset="0"/>
            </a:endParaRPr>
          </a:p>
          <a:p>
            <a:pPr marL="171450" indent="-171450" algn="l">
              <a:buFont typeface="Arial" panose="020B0604020202020204" pitchFamily="34" charset="0"/>
              <a:buChar char="•"/>
            </a:pPr>
            <a:endParaRPr lang="en-US" sz="800" dirty="0">
              <a:latin typeface="Aptos Display" panose="020B0004020202020204" pitchFamily="34" charset="0"/>
            </a:endParaRPr>
          </a:p>
          <a:p>
            <a:pPr marL="285750" indent="-285750" algn="l">
              <a:buFont typeface="Arial" panose="020B0604020202020204" pitchFamily="34" charset="0"/>
              <a:buChar char="•"/>
            </a:pPr>
            <a:r>
              <a:rPr lang="en-US" dirty="0">
                <a:latin typeface="Aptos Display" panose="020B0004020202020204" pitchFamily="34" charset="0"/>
              </a:rPr>
              <a:t> Sold units started trending up in July 2016, rising by 32.18% (2,207 units) in 5 months.</a:t>
            </a:r>
          </a:p>
          <a:p>
            <a:pPr marL="171450" indent="-171450" algn="l">
              <a:buFont typeface="Arial" panose="020B0604020202020204" pitchFamily="34" charset="0"/>
              <a:buChar char="•"/>
            </a:pPr>
            <a:endParaRPr lang="en-US" sz="800" dirty="0">
              <a:latin typeface="Aptos Display" panose="020B0004020202020204" pitchFamily="34" charset="0"/>
            </a:endParaRPr>
          </a:p>
          <a:p>
            <a:pPr marL="285750" indent="-285750" algn="l">
              <a:buFont typeface="Arial" panose="020B0604020202020204" pitchFamily="34" charset="0"/>
              <a:buChar char="•"/>
            </a:pPr>
            <a:r>
              <a:rPr lang="en-US" dirty="0">
                <a:latin typeface="Aptos Display" panose="020B0004020202020204" pitchFamily="34" charset="0"/>
              </a:rPr>
              <a:t> Sold units jumped from 497 to 8,465 during its steepest incline between November 2015 and June 2016.</a:t>
            </a:r>
          </a:p>
          <a:p>
            <a:pPr marL="171450" indent="-171450" algn="l">
              <a:buFont typeface="Arial" panose="020B0604020202020204" pitchFamily="34" charset="0"/>
              <a:buChar char="•"/>
            </a:pPr>
            <a:endParaRPr lang="en-US" sz="800" dirty="0">
              <a:latin typeface="Aptos Display" panose="020B0004020202020204" pitchFamily="34" charset="0"/>
            </a:endParaRPr>
          </a:p>
          <a:p>
            <a:pPr marL="285750" indent="-285750" algn="l">
              <a:buFont typeface="Arial" panose="020B0604020202020204" pitchFamily="34" charset="0"/>
              <a:buChar char="•"/>
            </a:pPr>
            <a:r>
              <a:rPr lang="en-US" dirty="0">
                <a:latin typeface="Aptos Display" panose="020B0004020202020204" pitchFamily="34" charset="0"/>
              </a:rPr>
              <a:t> Total sales amount jumped from $506,399.27 to $1,949,361.11 during its steepest incline between October 2015 and December 2016.</a:t>
            </a:r>
          </a:p>
          <a:p>
            <a:endParaRPr lang="en-IN" dirty="0">
              <a:latin typeface="Aptos Display" panose="020B0004020202020204" pitchFamily="34" charset="0"/>
            </a:endParaRPr>
          </a:p>
        </p:txBody>
      </p:sp>
    </p:spTree>
    <p:extLst>
      <p:ext uri="{BB962C8B-B14F-4D97-AF65-F5344CB8AC3E}">
        <p14:creationId xmlns:p14="http://schemas.microsoft.com/office/powerpoint/2010/main" val="1285644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4D163-5838-4DCE-6BAC-D3010C23794F}"/>
              </a:ext>
            </a:extLst>
          </p:cNvPr>
          <p:cNvSpPr>
            <a:spLocks noGrp="1"/>
          </p:cNvSpPr>
          <p:nvPr>
            <p:ph type="title"/>
          </p:nvPr>
        </p:nvSpPr>
        <p:spPr>
          <a:xfrm>
            <a:off x="646111" y="452718"/>
            <a:ext cx="9404723" cy="868082"/>
          </a:xfrm>
        </p:spPr>
        <p:txBody>
          <a:bodyPr/>
          <a:lstStyle/>
          <a:p>
            <a:pPr marL="571500" indent="-571500">
              <a:buFont typeface="Wingdings" panose="05000000000000000000" pitchFamily="2" charset="2"/>
              <a:buChar char="Ø"/>
            </a:pPr>
            <a:r>
              <a:rPr lang="en-US" sz="4400" dirty="0">
                <a:latin typeface="Aparajita" panose="02020603050405020304" pitchFamily="18" charset="0"/>
                <a:cs typeface="Aparajita" panose="02020603050405020304" pitchFamily="18" charset="0"/>
              </a:rPr>
              <a:t>Average Days Taken For Order Delivery</a:t>
            </a:r>
            <a:br>
              <a:rPr lang="en-US" sz="2000" b="1" i="0" dirty="0">
                <a:solidFill>
                  <a:srgbClr val="0D0D0D"/>
                </a:solidFill>
                <a:effectLst/>
                <a:highlight>
                  <a:srgbClr val="FFFFFF"/>
                </a:highlight>
                <a:latin typeface="ui-sans-serif"/>
              </a:rPr>
            </a:br>
            <a:endParaRPr lang="en-IN" sz="4400" dirty="0">
              <a:latin typeface="Aparajita" panose="02020603050405020304" pitchFamily="18" charset="0"/>
              <a:cs typeface="Aparajita" panose="02020603050405020304" pitchFamily="18" charset="0"/>
            </a:endParaRPr>
          </a:p>
        </p:txBody>
      </p:sp>
      <p:sp>
        <p:nvSpPr>
          <p:cNvPr id="5" name="TextBox 4">
            <a:extLst>
              <a:ext uri="{FF2B5EF4-FFF2-40B4-BE49-F238E27FC236}">
                <a16:creationId xmlns:a16="http://schemas.microsoft.com/office/drawing/2014/main" id="{D988DF8C-D988-1DD1-037A-B64D89E6F746}"/>
              </a:ext>
            </a:extLst>
          </p:cNvPr>
          <p:cNvSpPr txBox="1"/>
          <p:nvPr/>
        </p:nvSpPr>
        <p:spPr>
          <a:xfrm>
            <a:off x="189105" y="2613392"/>
            <a:ext cx="5515429" cy="2446824"/>
          </a:xfrm>
          <a:prstGeom prst="rect">
            <a:avLst/>
          </a:prstGeom>
          <a:noFill/>
        </p:spPr>
        <p:txBody>
          <a:bodyPr wrap="square" rtlCol="0">
            <a:spAutoFit/>
          </a:bodyPr>
          <a:lstStyle/>
          <a:p>
            <a:pPr>
              <a:lnSpc>
                <a:spcPct val="150000"/>
              </a:lnSpc>
            </a:pPr>
            <a:r>
              <a:rPr lang="en-US" sz="3600" dirty="0">
                <a:latin typeface="Aptos Display" panose="020B0004020202020204" pitchFamily="34" charset="0"/>
              </a:rPr>
              <a:t>Insight: </a:t>
            </a:r>
          </a:p>
          <a:p>
            <a:pPr marL="285750" indent="-285750" algn="l">
              <a:lnSpc>
                <a:spcPct val="150000"/>
              </a:lnSpc>
              <a:buFont typeface="Arial" panose="020B0604020202020204" pitchFamily="34" charset="0"/>
              <a:buChar char="•"/>
            </a:pPr>
            <a:r>
              <a:rPr lang="en-US" dirty="0">
                <a:latin typeface="Aptos Display" panose="020B0004020202020204" pitchFamily="34" charset="0"/>
              </a:rPr>
              <a:t>In 7 days, the highest number of orders were delivered,         totaling 46,373.</a:t>
            </a:r>
          </a:p>
          <a:p>
            <a:pPr marL="285750" indent="-285750" algn="l">
              <a:lnSpc>
                <a:spcPct val="150000"/>
              </a:lnSpc>
              <a:buFont typeface="Arial" panose="020B0604020202020204" pitchFamily="34" charset="0"/>
              <a:buChar char="•"/>
            </a:pPr>
            <a:r>
              <a:rPr lang="en-US" dirty="0">
                <a:latin typeface="Aptos Display" panose="020B0004020202020204" pitchFamily="34" charset="0"/>
              </a:rPr>
              <a:t>This accounted for 79.69% of the total sales orders.</a:t>
            </a:r>
          </a:p>
          <a:p>
            <a:pPr algn="l">
              <a:buFont typeface="Arial" panose="020B0604020202020204" pitchFamily="34" charset="0"/>
              <a:buChar char="•"/>
            </a:pPr>
            <a:endParaRPr lang="en-US" dirty="0">
              <a:latin typeface="Aptos Display" panose="020B0004020202020204" pitchFamily="34" charset="0"/>
            </a:endParaRPr>
          </a:p>
        </p:txBody>
      </p:sp>
      <p:pic>
        <p:nvPicPr>
          <p:cNvPr id="7" name="Picture 6">
            <a:extLst>
              <a:ext uri="{FF2B5EF4-FFF2-40B4-BE49-F238E27FC236}">
                <a16:creationId xmlns:a16="http://schemas.microsoft.com/office/drawing/2014/main" id="{E77AFC98-97AB-6703-14A9-AF5D06A31A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0297" y="1490996"/>
            <a:ext cx="6302598" cy="4619518"/>
          </a:xfrm>
          <a:prstGeom prst="rect">
            <a:avLst/>
          </a:prstGeom>
        </p:spPr>
      </p:pic>
    </p:spTree>
    <p:extLst>
      <p:ext uri="{BB962C8B-B14F-4D97-AF65-F5344CB8AC3E}">
        <p14:creationId xmlns:p14="http://schemas.microsoft.com/office/powerpoint/2010/main" val="316929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4D163-5838-4DCE-6BAC-D3010C23794F}"/>
              </a:ext>
            </a:extLst>
          </p:cNvPr>
          <p:cNvSpPr>
            <a:spLocks noGrp="1"/>
          </p:cNvSpPr>
          <p:nvPr>
            <p:ph type="title"/>
          </p:nvPr>
        </p:nvSpPr>
        <p:spPr>
          <a:xfrm>
            <a:off x="646111" y="452718"/>
            <a:ext cx="9404723" cy="722939"/>
          </a:xfrm>
        </p:spPr>
        <p:txBody>
          <a:bodyPr/>
          <a:lstStyle/>
          <a:p>
            <a:pPr marL="571500" indent="-571500">
              <a:buFont typeface="Wingdings" panose="05000000000000000000" pitchFamily="2" charset="2"/>
              <a:buChar char="Ø"/>
            </a:pPr>
            <a:r>
              <a:rPr lang="en-US" sz="4400" dirty="0">
                <a:latin typeface="Aparajita" panose="02020603050405020304" pitchFamily="18" charset="0"/>
                <a:cs typeface="Aparajita" panose="02020603050405020304" pitchFamily="18" charset="0"/>
              </a:rPr>
              <a:t> Total Revenue by Fiscal Year</a:t>
            </a:r>
            <a:endParaRPr lang="en-IN" sz="4400" dirty="0">
              <a:latin typeface="Aparajita" panose="02020603050405020304" pitchFamily="18" charset="0"/>
              <a:cs typeface="Aparajita" panose="02020603050405020304" pitchFamily="18" charset="0"/>
            </a:endParaRPr>
          </a:p>
        </p:txBody>
      </p:sp>
      <p:sp>
        <p:nvSpPr>
          <p:cNvPr id="6" name="TextBox 5">
            <a:extLst>
              <a:ext uri="{FF2B5EF4-FFF2-40B4-BE49-F238E27FC236}">
                <a16:creationId xmlns:a16="http://schemas.microsoft.com/office/drawing/2014/main" id="{DBDF525E-2C25-4717-36BD-2136C175498A}"/>
              </a:ext>
            </a:extLst>
          </p:cNvPr>
          <p:cNvSpPr txBox="1"/>
          <p:nvPr/>
        </p:nvSpPr>
        <p:spPr>
          <a:xfrm>
            <a:off x="189105" y="1757049"/>
            <a:ext cx="5515429" cy="4622869"/>
          </a:xfrm>
          <a:prstGeom prst="rect">
            <a:avLst/>
          </a:prstGeom>
          <a:noFill/>
        </p:spPr>
        <p:txBody>
          <a:bodyPr wrap="square" rtlCol="0">
            <a:spAutoFit/>
          </a:bodyPr>
          <a:lstStyle/>
          <a:p>
            <a:pPr>
              <a:lnSpc>
                <a:spcPct val="150000"/>
              </a:lnSpc>
            </a:pPr>
            <a:r>
              <a:rPr lang="en-US" sz="3600" dirty="0">
                <a:latin typeface="Aptos Display" panose="020B0004020202020204" pitchFamily="34" charset="0"/>
              </a:rPr>
              <a:t>Insight: </a:t>
            </a:r>
          </a:p>
          <a:p>
            <a:pPr marL="285750" indent="-285750" algn="l">
              <a:lnSpc>
                <a:spcPct val="150000"/>
              </a:lnSpc>
              <a:buFont typeface="Arial" panose="020B0604020202020204" pitchFamily="34" charset="0"/>
              <a:buChar char="•"/>
            </a:pPr>
            <a:r>
              <a:rPr lang="en-US" dirty="0">
                <a:latin typeface="Aptos Display" panose="020B0004020202020204" pitchFamily="34" charset="0"/>
              </a:rPr>
              <a:t>The financial years FY2016 and FY2017 earned the highest revenue.</a:t>
            </a:r>
          </a:p>
          <a:p>
            <a:pPr marL="285750" indent="-285750" algn="l">
              <a:lnSpc>
                <a:spcPct val="150000"/>
              </a:lnSpc>
              <a:buFont typeface="Arial" panose="020B0604020202020204" pitchFamily="34" charset="0"/>
              <a:buChar char="•"/>
            </a:pPr>
            <a:r>
              <a:rPr lang="en-US" dirty="0">
                <a:latin typeface="Aptos Display" panose="020B0004020202020204" pitchFamily="34" charset="0"/>
              </a:rPr>
              <a:t>In FY2016, the revenue was 10.57 million, and in FY2017, it was 10.50 million</a:t>
            </a:r>
          </a:p>
          <a:p>
            <a:pPr marL="285750" indent="-285750" algn="l">
              <a:lnSpc>
                <a:spcPct val="150000"/>
              </a:lnSpc>
              <a:buFont typeface="Arial" panose="020B0604020202020204" pitchFamily="34" charset="0"/>
              <a:buChar char="•"/>
            </a:pPr>
            <a:r>
              <a:rPr lang="en-US" dirty="0">
                <a:latin typeface="Aptos Display" panose="020B0004020202020204" pitchFamily="34" charset="0"/>
              </a:rPr>
              <a:t>Total Sales Amt was higher for Weekdays (20.81 million) than for Weekend (8.50 million).﻿﻿ ﻿﻿ </a:t>
            </a:r>
          </a:p>
          <a:p>
            <a:pPr marL="285750" indent="-285750" algn="l">
              <a:lnSpc>
                <a:spcPct val="150000"/>
              </a:lnSpc>
              <a:buFont typeface="Arial" panose="020B0604020202020204" pitchFamily="34" charset="0"/>
              <a:buChar char="•"/>
            </a:pPr>
            <a:r>
              <a:rPr lang="en-US" dirty="0">
                <a:latin typeface="Aptos Display" panose="020B0004020202020204" pitchFamily="34" charset="0"/>
              </a:rPr>
              <a:t>﻿﻿In FY2017 Weekday made up 23.74% of Total Sales Amt.﻿</a:t>
            </a:r>
            <a:br>
              <a:rPr lang="en-US" dirty="0">
                <a:latin typeface="Aptos Display" panose="020B0004020202020204" pitchFamily="34" charset="0"/>
              </a:rPr>
            </a:br>
            <a:endParaRPr lang="en-US" dirty="0">
              <a:latin typeface="Aptos Display" panose="020B0004020202020204" pitchFamily="34" charset="0"/>
            </a:endParaRPr>
          </a:p>
        </p:txBody>
      </p:sp>
      <p:pic>
        <p:nvPicPr>
          <p:cNvPr id="7" name="Picture 6">
            <a:extLst>
              <a:ext uri="{FF2B5EF4-FFF2-40B4-BE49-F238E27FC236}">
                <a16:creationId xmlns:a16="http://schemas.microsoft.com/office/drawing/2014/main" id="{73103310-0B0F-5F77-EB5C-FABA6AB65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3835" y="1175657"/>
            <a:ext cx="6289060" cy="4512256"/>
          </a:xfrm>
          <a:prstGeom prst="rect">
            <a:avLst/>
          </a:prstGeom>
        </p:spPr>
      </p:pic>
    </p:spTree>
    <p:extLst>
      <p:ext uri="{BB962C8B-B14F-4D97-AF65-F5344CB8AC3E}">
        <p14:creationId xmlns:p14="http://schemas.microsoft.com/office/powerpoint/2010/main" val="1845191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5344</TotalTime>
  <Words>1076</Words>
  <Application>Microsoft Office PowerPoint</Application>
  <PresentationFormat>Widescreen</PresentationFormat>
  <Paragraphs>93</Paragraphs>
  <Slides>21</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Aparajita</vt:lpstr>
      <vt:lpstr>Aptos Display</vt:lpstr>
      <vt:lpstr>Arial</vt:lpstr>
      <vt:lpstr>Calibri</vt:lpstr>
      <vt:lpstr>Century Gothic</vt:lpstr>
      <vt:lpstr>Graphik Regular</vt:lpstr>
      <vt:lpstr>Segoe UI</vt:lpstr>
      <vt:lpstr>ui-sans-serif</vt:lpstr>
      <vt:lpstr>Wingdings</vt:lpstr>
      <vt:lpstr>Wingdings 3</vt:lpstr>
      <vt:lpstr>Ion</vt:lpstr>
      <vt:lpstr>Data Analysis</vt:lpstr>
      <vt:lpstr>INTRODUCTION</vt:lpstr>
      <vt:lpstr>Main KPIs</vt:lpstr>
      <vt:lpstr>PowerPoint Presentation</vt:lpstr>
      <vt:lpstr>PowerPoint Presentation</vt:lpstr>
      <vt:lpstr>Variance b/w Budget vs Actual Sales</vt:lpstr>
      <vt:lpstr>Comparison b/w Sold Unit &amp; Sales Amt</vt:lpstr>
      <vt:lpstr>Average Days Taken For Order Delivery </vt:lpstr>
      <vt:lpstr> Total Revenue by Fiscal Year</vt:lpstr>
      <vt:lpstr>Sold Unit by Sub-Category</vt:lpstr>
      <vt:lpstr>Sales Order Vs Sales Amount by Category</vt:lpstr>
      <vt:lpstr>Table Chart </vt:lpstr>
      <vt:lpstr>Sold Unit By Age</vt:lpstr>
      <vt:lpstr>Total Sales Orders By Yearly Income</vt:lpstr>
      <vt:lpstr>Total Sales Orders by Total Children</vt:lpstr>
      <vt:lpstr>Total Sales Orders By Number Of Cars Owned</vt:lpstr>
      <vt:lpstr>Total Sales Orders By Education</vt:lpstr>
      <vt:lpstr>Total Sales Orders By Occupation</vt:lpstr>
      <vt:lpstr>Total Sales Orders by Commute Distance</vt:lpstr>
      <vt:lpstr>Total Sales Orders By Country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abhi.kum7291@gmail.com</dc:creator>
  <cp:lastModifiedBy>abhi.kum7291@gmail.com</cp:lastModifiedBy>
  <cp:revision>9</cp:revision>
  <dcterms:created xsi:type="dcterms:W3CDTF">2024-05-17T14:21:47Z</dcterms:created>
  <dcterms:modified xsi:type="dcterms:W3CDTF">2024-06-06T03:54:38Z</dcterms:modified>
</cp:coreProperties>
</file>