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70" r:id="rId13"/>
    <p:sldId id="267" r:id="rId14"/>
    <p:sldId id="265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1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8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57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0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3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3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1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5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7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DE2A30D-C620-4080-80D4-CE517CA1EA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BC6484A-7FD7-4CAB-AED4-63373014D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0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BE148-92B8-5CC7-C15B-CB061776196A}"/>
              </a:ext>
            </a:extLst>
          </p:cNvPr>
          <p:cNvSpPr txBox="1"/>
          <p:nvPr/>
        </p:nvSpPr>
        <p:spPr>
          <a:xfrm>
            <a:off x="6609805" y="1239455"/>
            <a:ext cx="3953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Display" panose="020B0004020202020204" pitchFamily="34" charset="0"/>
              </a:rPr>
              <a:t>		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</a:rPr>
              <a:t>Atliq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</a:rPr>
              <a:t> Hardware</a:t>
            </a:r>
            <a:endParaRPr lang="en-US" sz="2400" dirty="0">
              <a:latin typeface="Aptos Display" panose="020B0004020202020204" pitchFamily="34" charset="0"/>
            </a:endParaRPr>
          </a:p>
          <a:p>
            <a:r>
              <a:rPr lang="en-US" sz="3600" b="1" dirty="0">
                <a:latin typeface="Aptos Display" panose="020B0004020202020204" pitchFamily="34" charset="0"/>
              </a:rPr>
              <a:t>Consumer Good </a:t>
            </a:r>
          </a:p>
          <a:p>
            <a:r>
              <a:rPr lang="en-US" sz="3600" b="1" dirty="0">
                <a:latin typeface="Aptos Display" panose="020B0004020202020204" pitchFamily="34" charset="0"/>
              </a:rPr>
              <a:t>Ad hoc Insights </a:t>
            </a:r>
            <a:endParaRPr lang="en-IN" sz="3600" b="1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3A595-C6F1-2CD0-502E-2F319FC95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4" y="907986"/>
            <a:ext cx="803617" cy="803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9CF114-273C-233E-FF62-A83090129D0F}"/>
              </a:ext>
            </a:extLst>
          </p:cNvPr>
          <p:cNvSpPr txBox="1"/>
          <p:nvPr/>
        </p:nvSpPr>
        <p:spPr>
          <a:xfrm>
            <a:off x="6609804" y="3013501"/>
            <a:ext cx="420825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Abhishek Kumar</a:t>
            </a:r>
            <a:endParaRPr lang="en-IN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BD654-8EA8-3230-E30D-E4C63257CB49}"/>
              </a:ext>
            </a:extLst>
          </p:cNvPr>
          <p:cNvSpPr txBox="1"/>
          <p:nvPr/>
        </p:nvSpPr>
        <p:spPr>
          <a:xfrm>
            <a:off x="9805182" y="6328284"/>
            <a:ext cx="238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Project Challenge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F63AD-F0F6-4AD1-E862-B198B8B79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640" y="6208179"/>
            <a:ext cx="609542" cy="609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AC2432-D736-34FB-8945-BC9954F49EB8}"/>
              </a:ext>
            </a:extLst>
          </p:cNvPr>
          <p:cNvSpPr txBox="1"/>
          <p:nvPr/>
        </p:nvSpPr>
        <p:spPr>
          <a:xfrm>
            <a:off x="520504" y="3198167"/>
            <a:ext cx="5176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Data </a:t>
            </a:r>
          </a:p>
          <a:p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445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83522-097A-B78D-8690-B33E89B1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960030"/>
            <a:ext cx="11550316" cy="54402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B72EEE-1D69-EDEA-B14C-B6FF0C3ED355}"/>
              </a:ext>
            </a:extLst>
          </p:cNvPr>
          <p:cNvCxnSpPr>
            <a:cxnSpLocks/>
          </p:cNvCxnSpPr>
          <p:nvPr/>
        </p:nvCxnSpPr>
        <p:spPr>
          <a:xfrm flipV="1">
            <a:off x="5852160" y="1181686"/>
            <a:ext cx="0" cy="39811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F827EA-5284-7012-DB4E-7DE795FA6367}"/>
              </a:ext>
            </a:extLst>
          </p:cNvPr>
          <p:cNvSpPr txBox="1"/>
          <p:nvPr/>
        </p:nvSpPr>
        <p:spPr>
          <a:xfrm>
            <a:off x="2250830" y="14670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</a:rPr>
              <a:t>2020</a:t>
            </a:r>
            <a:endParaRPr lang="en-IN" b="1" dirty="0">
              <a:solidFill>
                <a:srgbClr val="FF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B6471-5A1F-622B-E195-09953FF134E6}"/>
              </a:ext>
            </a:extLst>
          </p:cNvPr>
          <p:cNvSpPr txBox="1"/>
          <p:nvPr/>
        </p:nvSpPr>
        <p:spPr>
          <a:xfrm>
            <a:off x="9692640" y="1427871"/>
            <a:ext cx="773722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</a:rPr>
              <a:t>2021</a:t>
            </a:r>
            <a:endParaRPr lang="en-IN" b="1" dirty="0">
              <a:solidFill>
                <a:srgbClr val="FF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3DE314-FBA0-DB5F-3BAF-AAC1D463D6DF}"/>
              </a:ext>
            </a:extLst>
          </p:cNvPr>
          <p:cNvSpPr/>
          <p:nvPr/>
        </p:nvSpPr>
        <p:spPr>
          <a:xfrm>
            <a:off x="6939754" y="960029"/>
            <a:ext cx="664693" cy="6155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B1D9B-17AA-3C7B-C333-24501CA29FCC}"/>
              </a:ext>
            </a:extLst>
          </p:cNvPr>
          <p:cNvSpPr txBox="1"/>
          <p:nvPr/>
        </p:nvSpPr>
        <p:spPr>
          <a:xfrm>
            <a:off x="7899010" y="1467026"/>
            <a:ext cx="17022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Highest growth sales </a:t>
            </a:r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</a:rPr>
              <a:t>32.2M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65722E-0430-8A3F-365D-FEF4CA65B108}"/>
              </a:ext>
            </a:extLst>
          </p:cNvPr>
          <p:cNvCxnSpPr>
            <a:cxnSpLocks/>
          </p:cNvCxnSpPr>
          <p:nvPr/>
        </p:nvCxnSpPr>
        <p:spPr>
          <a:xfrm>
            <a:off x="7604448" y="1181686"/>
            <a:ext cx="1128936" cy="285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DAA008-7A3F-2096-7AC8-B9A63FBA8A07}"/>
              </a:ext>
            </a:extLst>
          </p:cNvPr>
          <p:cNvSpPr/>
          <p:nvPr/>
        </p:nvSpPr>
        <p:spPr>
          <a:xfrm>
            <a:off x="3142769" y="4652210"/>
            <a:ext cx="662537" cy="6585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0498C-94B6-BC37-6487-FD14960C9A9A}"/>
              </a:ext>
            </a:extLst>
          </p:cNvPr>
          <p:cNvCxnSpPr>
            <a:cxnSpLocks/>
          </p:cNvCxnSpPr>
          <p:nvPr/>
        </p:nvCxnSpPr>
        <p:spPr>
          <a:xfrm flipV="1">
            <a:off x="3481137" y="2728910"/>
            <a:ext cx="0" cy="1923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BA2E81-CB74-3013-7842-7AD296807B51}"/>
              </a:ext>
            </a:extLst>
          </p:cNvPr>
          <p:cNvSpPr txBox="1"/>
          <p:nvPr/>
        </p:nvSpPr>
        <p:spPr>
          <a:xfrm>
            <a:off x="2534653" y="2082579"/>
            <a:ext cx="203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Lowest growth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Sales </a:t>
            </a:r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</a:rPr>
              <a:t>0.77M</a:t>
            </a:r>
            <a:endParaRPr lang="en-IN" b="1" dirty="0">
              <a:solidFill>
                <a:srgbClr val="FF0000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0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8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In which quarter of 2020, got the maximum </a:t>
            </a:r>
            <a:r>
              <a:rPr lang="en-US" sz="2500" dirty="0" err="1">
                <a:latin typeface="Aptos Display" panose="020B0004020202020204" pitchFamily="34" charset="0"/>
              </a:rPr>
              <a:t>total_sold_quantity</a:t>
            </a:r>
            <a:r>
              <a:rPr lang="en-US" sz="2500" dirty="0">
                <a:latin typeface="Aptos Display" panose="020B0004020202020204" pitchFamily="34" charset="0"/>
              </a:rPr>
              <a:t>? The final output contains these fields sorted by the </a:t>
            </a:r>
            <a:r>
              <a:rPr lang="en-US" sz="2500" dirty="0" err="1">
                <a:latin typeface="Aptos Display" panose="020B0004020202020204" pitchFamily="34" charset="0"/>
              </a:rPr>
              <a:t>total_sold_quantity</a:t>
            </a:r>
            <a:r>
              <a:rPr lang="en-US" sz="2500" dirty="0">
                <a:latin typeface="Aptos Display" panose="020B0004020202020204" pitchFamily="34" charset="0"/>
              </a:rPr>
              <a:t>,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CC87F-AAA2-6A0C-C95E-9F5445F4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5" y="2169546"/>
            <a:ext cx="3822553" cy="2518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EE1C9-0966-FE9C-8DA6-A1ACE82A4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91" y="1809134"/>
            <a:ext cx="4756225" cy="4254782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DE1226B4-9B86-717A-A774-2735CA9E605B}"/>
              </a:ext>
            </a:extLst>
          </p:cNvPr>
          <p:cNvSpPr/>
          <p:nvPr/>
        </p:nvSpPr>
        <p:spPr>
          <a:xfrm>
            <a:off x="6400800" y="2679030"/>
            <a:ext cx="512073" cy="657728"/>
          </a:xfrm>
          <a:prstGeom prst="leftBrace">
            <a:avLst/>
          </a:prstGeom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11EC56-D791-9E6C-812C-3BD721AD1141}"/>
              </a:ext>
            </a:extLst>
          </p:cNvPr>
          <p:cNvCxnSpPr>
            <a:cxnSpLocks/>
          </p:cNvCxnSpPr>
          <p:nvPr/>
        </p:nvCxnSpPr>
        <p:spPr>
          <a:xfrm flipV="1">
            <a:off x="3207836" y="2408127"/>
            <a:ext cx="3787655" cy="40123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64B7F36-001A-067A-DBD5-2A394AB3D407}"/>
              </a:ext>
            </a:extLst>
          </p:cNvPr>
          <p:cNvSpPr/>
          <p:nvPr/>
        </p:nvSpPr>
        <p:spPr>
          <a:xfrm>
            <a:off x="6419250" y="3607661"/>
            <a:ext cx="512073" cy="657728"/>
          </a:xfrm>
          <a:prstGeom prst="leftBrace">
            <a:avLst/>
          </a:prstGeom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13760-33B1-156C-D544-16EE46D6FB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94892" y="3007894"/>
            <a:ext cx="3305908" cy="20849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968055-AF3F-77DA-EF90-D7DBE2A0E45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094892" y="3603446"/>
            <a:ext cx="3324358" cy="33307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8A76DFEA-10C9-2030-045B-A8B52CFA3A42}"/>
              </a:ext>
            </a:extLst>
          </p:cNvPr>
          <p:cNvSpPr/>
          <p:nvPr/>
        </p:nvSpPr>
        <p:spPr>
          <a:xfrm>
            <a:off x="6400800" y="5549132"/>
            <a:ext cx="530524" cy="486648"/>
          </a:xfrm>
          <a:prstGeom prst="leftBrace">
            <a:avLst/>
          </a:prstGeom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B08E22-FCAA-4949-445E-47D71C966ACB}"/>
              </a:ext>
            </a:extLst>
          </p:cNvPr>
          <p:cNvCxnSpPr>
            <a:cxnSpLocks/>
          </p:cNvCxnSpPr>
          <p:nvPr/>
        </p:nvCxnSpPr>
        <p:spPr>
          <a:xfrm>
            <a:off x="3207836" y="4426188"/>
            <a:ext cx="3192964" cy="137357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85F45-E94A-5172-FBD9-C7067FD1FA5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95540" y="3841081"/>
            <a:ext cx="3323710" cy="105949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AD8AEB6E-3FE6-C52C-EA96-17BFC4B989B4}"/>
              </a:ext>
            </a:extLst>
          </p:cNvPr>
          <p:cNvSpPr/>
          <p:nvPr/>
        </p:nvSpPr>
        <p:spPr>
          <a:xfrm>
            <a:off x="6419250" y="4571707"/>
            <a:ext cx="512073" cy="657728"/>
          </a:xfrm>
          <a:prstGeom prst="leftBrace">
            <a:avLst/>
          </a:prstGeom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814341-E58E-A560-8F7D-505A8D4E0FE9}"/>
              </a:ext>
            </a:extLst>
          </p:cNvPr>
          <p:cNvCxnSpPr>
            <a:cxnSpLocks/>
          </p:cNvCxnSpPr>
          <p:nvPr/>
        </p:nvCxnSpPr>
        <p:spPr>
          <a:xfrm>
            <a:off x="6995491" y="2544731"/>
            <a:ext cx="475622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5A1D7E-6A4B-40A0-0104-9823F02221D7}"/>
              </a:ext>
            </a:extLst>
          </p:cNvPr>
          <p:cNvCxnSpPr>
            <a:cxnSpLocks/>
          </p:cNvCxnSpPr>
          <p:nvPr/>
        </p:nvCxnSpPr>
        <p:spPr>
          <a:xfrm>
            <a:off x="6993143" y="3442722"/>
            <a:ext cx="475622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E0DD23-9BCA-94A3-FCE3-2B47CAF0D654}"/>
              </a:ext>
            </a:extLst>
          </p:cNvPr>
          <p:cNvCxnSpPr>
            <a:cxnSpLocks/>
          </p:cNvCxnSpPr>
          <p:nvPr/>
        </p:nvCxnSpPr>
        <p:spPr>
          <a:xfrm>
            <a:off x="6993143" y="4426188"/>
            <a:ext cx="475622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73FA5F-93BA-3A82-77CC-AFF5212B38F9}"/>
              </a:ext>
            </a:extLst>
          </p:cNvPr>
          <p:cNvCxnSpPr>
            <a:cxnSpLocks/>
          </p:cNvCxnSpPr>
          <p:nvPr/>
        </p:nvCxnSpPr>
        <p:spPr>
          <a:xfrm>
            <a:off x="6993143" y="5388333"/>
            <a:ext cx="475622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5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71C9C-DF68-2D0F-31D8-696630C2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75" y="315653"/>
            <a:ext cx="4971429" cy="5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3A047-E7D2-9E9F-11F7-B972ED7B1356}"/>
              </a:ext>
            </a:extLst>
          </p:cNvPr>
          <p:cNvSpPr txBox="1"/>
          <p:nvPr/>
        </p:nvSpPr>
        <p:spPr>
          <a:xfrm>
            <a:off x="336883" y="1716505"/>
            <a:ext cx="58714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Insight:</a:t>
            </a:r>
            <a:endParaRPr lang="en-IN" sz="2400" b="1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The highest total sold quantity of Quarters 4 (Q4 (2019))  of FY 2020 is 8.4 M</a:t>
            </a:r>
          </a:p>
          <a:p>
            <a:endParaRPr lang="en-US" sz="24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Quarter 4 (2019) account for approximately 40.56% of total sold quantity</a:t>
            </a:r>
          </a:p>
        </p:txBody>
      </p:sp>
    </p:spTree>
    <p:extLst>
      <p:ext uri="{BB962C8B-B14F-4D97-AF65-F5344CB8AC3E}">
        <p14:creationId xmlns:p14="http://schemas.microsoft.com/office/powerpoint/2010/main" val="48943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605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9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Which channel helped to bring more gross sales in the fiscal year 2021 and the percentage of contribution?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43876-7A10-7FC1-0FA0-CB86D701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10" y="2314191"/>
            <a:ext cx="4262663" cy="1317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50B52-B01F-81A3-0871-82913B5307A8}"/>
              </a:ext>
            </a:extLst>
          </p:cNvPr>
          <p:cNvSpPr txBox="1"/>
          <p:nvPr/>
        </p:nvSpPr>
        <p:spPr>
          <a:xfrm>
            <a:off x="731521" y="4106779"/>
            <a:ext cx="55286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 Channel “Retailers” bring the highest gross sales to the company with  73.22%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Channel “Distributor ” makes the least contribution at a percentage of 11.31%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200D9-6543-3979-22BC-2B0B492E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95" y="1658620"/>
            <a:ext cx="5252443" cy="394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166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388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10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Get the Top 3 products in each division that have a high </a:t>
            </a:r>
            <a:r>
              <a:rPr lang="en-US" sz="2500" dirty="0" err="1">
                <a:latin typeface="Aptos Display" panose="020B0004020202020204" pitchFamily="34" charset="0"/>
              </a:rPr>
              <a:t>total_sold_quantity</a:t>
            </a:r>
            <a:r>
              <a:rPr lang="en-US" sz="2500" dirty="0">
                <a:latin typeface="Aptos Display" panose="020B0004020202020204" pitchFamily="34" charset="0"/>
              </a:rPr>
              <a:t> in the </a:t>
            </a:r>
            <a:r>
              <a:rPr lang="en-US" sz="2500" dirty="0" err="1">
                <a:latin typeface="Aptos Display" panose="020B0004020202020204" pitchFamily="34" charset="0"/>
              </a:rPr>
              <a:t>fiscal_year</a:t>
            </a:r>
            <a:r>
              <a:rPr lang="en-US" sz="2500" dirty="0">
                <a:latin typeface="Aptos Display" panose="020B0004020202020204" pitchFamily="34" charset="0"/>
              </a:rPr>
              <a:t> 2021?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55DAE-067F-5B52-F3CA-151AFD95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2087419"/>
            <a:ext cx="7005711" cy="31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78FB7-5E34-F698-9A66-375B6A75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33" y="2533456"/>
            <a:ext cx="3259935" cy="409242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29938-A662-33E4-5192-60C9A2DB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2" y="212290"/>
            <a:ext cx="3259935" cy="409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30161-55BB-363C-795E-3711AEC95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33" y="1534653"/>
            <a:ext cx="3259935" cy="409242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6031A-ABE8-9104-E96E-5DE7A3C13B0B}"/>
              </a:ext>
            </a:extLst>
          </p:cNvPr>
          <p:cNvSpPr txBox="1"/>
          <p:nvPr/>
        </p:nvSpPr>
        <p:spPr>
          <a:xfrm>
            <a:off x="638032" y="4919191"/>
            <a:ext cx="160746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Aptos Display" panose="020B0004020202020204" pitchFamily="34" charset="0"/>
              </a:rPr>
              <a:t>Highest sold product </a:t>
            </a:r>
            <a:endParaRPr lang="en-IN" sz="2000" b="1" dirty="0">
              <a:latin typeface="Aptos Display" panose="020B00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FE7632-3489-F480-D4E8-94AF8EC04187}"/>
              </a:ext>
            </a:extLst>
          </p:cNvPr>
          <p:cNvCxnSpPr/>
          <p:nvPr/>
        </p:nvCxnSpPr>
        <p:spPr>
          <a:xfrm flipV="1">
            <a:off x="1237957" y="4093698"/>
            <a:ext cx="0" cy="8018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E0D057-159E-5D42-4F0C-50766F74A87E}"/>
              </a:ext>
            </a:extLst>
          </p:cNvPr>
          <p:cNvSpPr txBox="1"/>
          <p:nvPr/>
        </p:nvSpPr>
        <p:spPr>
          <a:xfrm>
            <a:off x="10150311" y="1374133"/>
            <a:ext cx="160746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Aptos Display" panose="020B0004020202020204" pitchFamily="34" charset="0"/>
              </a:rPr>
              <a:t>Lowest sold product </a:t>
            </a:r>
            <a:endParaRPr lang="en-IN" sz="2000" b="1" dirty="0">
              <a:latin typeface="Aptos Display" panose="020B00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D5D3E1-B578-6979-0B4B-DBC0715CF738}"/>
              </a:ext>
            </a:extLst>
          </p:cNvPr>
          <p:cNvSpPr/>
          <p:nvPr/>
        </p:nvSpPr>
        <p:spPr>
          <a:xfrm>
            <a:off x="844062" y="3685735"/>
            <a:ext cx="984738" cy="393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433A01-A107-06A0-0FD6-49FF83AF1BDB}"/>
              </a:ext>
            </a:extLst>
          </p:cNvPr>
          <p:cNvSpPr/>
          <p:nvPr/>
        </p:nvSpPr>
        <p:spPr>
          <a:xfrm>
            <a:off x="10410091" y="5917994"/>
            <a:ext cx="984738" cy="550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DD3FF5-CDBE-C3F3-0448-C6EA97AD1F74}"/>
              </a:ext>
            </a:extLst>
          </p:cNvPr>
          <p:cNvCxnSpPr>
            <a:stCxn id="7" idx="3"/>
          </p:cNvCxnSpPr>
          <p:nvPr/>
        </p:nvCxnSpPr>
        <p:spPr>
          <a:xfrm>
            <a:off x="11757775" y="1728076"/>
            <a:ext cx="241967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219FA-28B8-950C-A388-C53B56A261A6}"/>
              </a:ext>
            </a:extLst>
          </p:cNvPr>
          <p:cNvCxnSpPr>
            <a:cxnSpLocks/>
          </p:cNvCxnSpPr>
          <p:nvPr/>
        </p:nvCxnSpPr>
        <p:spPr>
          <a:xfrm>
            <a:off x="11999742" y="1728076"/>
            <a:ext cx="0" cy="44653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D3B53E-732C-F746-D1C0-E889AE5BC8BC}"/>
              </a:ext>
            </a:extLst>
          </p:cNvPr>
          <p:cNvCxnSpPr/>
          <p:nvPr/>
        </p:nvCxnSpPr>
        <p:spPr>
          <a:xfrm flipH="1">
            <a:off x="11394829" y="6193439"/>
            <a:ext cx="604913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0BB9D-00B0-82B3-181D-0E5173259C7C}"/>
              </a:ext>
            </a:extLst>
          </p:cNvPr>
          <p:cNvSpPr txBox="1"/>
          <p:nvPr/>
        </p:nvSpPr>
        <p:spPr>
          <a:xfrm>
            <a:off x="0" y="2180492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	you</a:t>
            </a:r>
            <a:endParaRPr lang="en-IN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C91D-9DF1-C8C5-8801-D99FD238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ED27-AA87-C47E-4D04-F49C27E1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Manrope"/>
              </a:rPr>
              <a:t>Atliq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Manrope"/>
              </a:rPr>
              <a:t> Hardware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anrope"/>
              </a:rPr>
              <a:t>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Manrope"/>
              </a:rPr>
              <a:t>(imaginary company) is one of the leading computer hardware producers in India and well expanded in other countries too.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Manrope"/>
              </a:rPr>
              <a:t>However, the management noticed that they do not get enough insights to make quick and smart data-informed decisions.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Manrope"/>
              </a:rPr>
              <a:t>They want to expand their data analytics team by adding several junior data analysts. 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Manrope"/>
              </a:rPr>
              <a:t>Tony Sharma, their data analytics director wanted to hire someone, who is good at both tech and soft skills. 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6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1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Provide the list of markets in which customer "</a:t>
            </a:r>
            <a:r>
              <a:rPr lang="en-US" sz="2500" dirty="0" err="1">
                <a:latin typeface="Aptos Display" panose="020B0004020202020204" pitchFamily="34" charset="0"/>
              </a:rPr>
              <a:t>Atliq</a:t>
            </a:r>
            <a:r>
              <a:rPr lang="en-US" sz="2500" dirty="0">
                <a:latin typeface="Aptos Display" panose="020B0004020202020204" pitchFamily="34" charset="0"/>
              </a:rPr>
              <a:t> Exclusive" operates its business in the APAC region. 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0D493-D529-A1D2-664A-A5F50711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2" y="2245526"/>
            <a:ext cx="1665947" cy="337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69D19-C13C-3E00-F946-7CC4A74F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00" y="1451219"/>
            <a:ext cx="6258651" cy="5177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620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2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What is the percentage of unique product increase in 2021 vs. 2020? 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64509-588F-35E7-FC9D-9D9D1DEC4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" y="2107566"/>
            <a:ext cx="6118433" cy="705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D2AF9-0F6D-0594-3020-C43F460FF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11" y="1950739"/>
            <a:ext cx="1716726" cy="3725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E8912-0EAE-5A66-A571-B179B0820F5B}"/>
              </a:ext>
            </a:extLst>
          </p:cNvPr>
          <p:cNvSpPr txBox="1"/>
          <p:nvPr/>
        </p:nvSpPr>
        <p:spPr>
          <a:xfrm>
            <a:off x="1318928" y="3570607"/>
            <a:ext cx="4121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Demand and  production both increase by 36.33% in  2021 compare to 2020</a:t>
            </a:r>
          </a:p>
        </p:txBody>
      </p:sp>
    </p:spTree>
    <p:extLst>
      <p:ext uri="{BB962C8B-B14F-4D97-AF65-F5344CB8AC3E}">
        <p14:creationId xmlns:p14="http://schemas.microsoft.com/office/powerpoint/2010/main" val="236046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389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3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Provide a report with all the unique product counts for each segment and sort them in descending order of product counts.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E2B7E-0A1B-31C0-78FF-D9DA1EFA9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2" y="1940358"/>
            <a:ext cx="3005284" cy="239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0DA27-7A91-50C7-FBDD-60A6944F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99" y="1817750"/>
            <a:ext cx="4137220" cy="322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4164B-2AB2-155E-ACF9-A590DE5B8CB9}"/>
              </a:ext>
            </a:extLst>
          </p:cNvPr>
          <p:cNvSpPr txBox="1"/>
          <p:nvPr/>
        </p:nvSpPr>
        <p:spPr>
          <a:xfrm>
            <a:off x="838200" y="4492327"/>
            <a:ext cx="62279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Segment notebook, accessories and peripherals show significant manufacturing growth and  contributing  83% to the total manufacturing product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9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253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4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Follow-up: Which segment had the most increase in unique products in 2021 vs 2020?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BF208-A3CE-90DC-98DA-35AB2ABA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" y="1833650"/>
            <a:ext cx="5173774" cy="1884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776CC-D7C6-819B-6635-B3F41BAE7E60}"/>
              </a:ext>
            </a:extLst>
          </p:cNvPr>
          <p:cNvSpPr txBox="1"/>
          <p:nvPr/>
        </p:nvSpPr>
        <p:spPr>
          <a:xfrm>
            <a:off x="838199" y="4586068"/>
            <a:ext cx="7799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ptos Display" panose="020B0004020202020204" pitchFamily="34" charset="0"/>
              </a:rPr>
              <a:t>Accessories has largest increase in 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ptos Display" panose="020B0004020202020204" pitchFamily="34" charset="0"/>
              </a:rPr>
              <a:t>Storage and networking are experiencing slower production growth than other segment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FA9D9-6312-3265-B839-7B35905B3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6" y="1833650"/>
            <a:ext cx="5547868" cy="2006830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C6FA4A4C-D1E0-7F90-DD5E-351402EFD5EF}"/>
              </a:ext>
            </a:extLst>
          </p:cNvPr>
          <p:cNvSpPr/>
          <p:nvPr/>
        </p:nvSpPr>
        <p:spPr>
          <a:xfrm>
            <a:off x="7793502" y="3428999"/>
            <a:ext cx="98473" cy="330903"/>
          </a:xfrm>
          <a:prstGeom prst="rightBracket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AE35B-F8E9-7B85-459F-8CDCD55126CF}"/>
              </a:ext>
            </a:extLst>
          </p:cNvPr>
          <p:cNvSpPr/>
          <p:nvPr/>
        </p:nvSpPr>
        <p:spPr>
          <a:xfrm>
            <a:off x="8932984" y="3305909"/>
            <a:ext cx="3060574" cy="51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0CBBD-C9A0-3014-3EB4-A13F56C47171}"/>
              </a:ext>
            </a:extLst>
          </p:cNvPr>
          <p:cNvCxnSpPr/>
          <p:nvPr/>
        </p:nvCxnSpPr>
        <p:spPr>
          <a:xfrm>
            <a:off x="7891975" y="3593260"/>
            <a:ext cx="1041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5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5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Get the products that have the highest and lowest manufacturing costs. 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7E6FE-1BCF-60CB-55EF-5F24FA08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564"/>
            <a:ext cx="5111579" cy="922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2B51B-1E6A-3D8B-510C-552CD2C8C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66" y="4346114"/>
            <a:ext cx="3019048" cy="1885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0607E-A172-4BF3-E40E-0CDB5A88F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66" y="1569029"/>
            <a:ext cx="2971429" cy="1942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BFADC-FEC2-7E72-DDB7-902E0B37E2A0}"/>
              </a:ext>
            </a:extLst>
          </p:cNvPr>
          <p:cNvSpPr txBox="1"/>
          <p:nvPr/>
        </p:nvSpPr>
        <p:spPr>
          <a:xfrm>
            <a:off x="838200" y="3927164"/>
            <a:ext cx="68489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Mouse: AQ Master wired x1 Ms (</a:t>
            </a:r>
            <a:r>
              <a:rPr lang="en-IN" sz="2400" b="1" dirty="0">
                <a:latin typeface="Aptos Display" panose="020B0004020202020204" pitchFamily="34" charset="0"/>
              </a:rPr>
              <a:t>Variant: Standard1</a:t>
            </a:r>
            <a:r>
              <a:rPr lang="en-IN" sz="2400" dirty="0">
                <a:latin typeface="Aptos Display" panose="020B0004020202020204" pitchFamily="34" charset="0"/>
              </a:rPr>
              <a:t>) has the lowest manufacturing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Personal Desktop: AQ Home Allin 1 Gen 2 (</a:t>
            </a:r>
            <a:r>
              <a:rPr lang="en-IN" sz="2400" b="1" dirty="0">
                <a:latin typeface="Aptos Display" panose="020B0004020202020204" pitchFamily="34" charset="0"/>
              </a:rPr>
              <a:t>Variant: Plus 3</a:t>
            </a:r>
            <a:r>
              <a:rPr lang="en-IN" sz="2400" dirty="0">
                <a:latin typeface="Aptos Display" panose="020B0004020202020204" pitchFamily="34" charset="0"/>
              </a:rPr>
              <a:t>) has the highest manufacturing cost</a:t>
            </a:r>
          </a:p>
        </p:txBody>
      </p:sp>
    </p:spTree>
    <p:extLst>
      <p:ext uri="{BB962C8B-B14F-4D97-AF65-F5344CB8AC3E}">
        <p14:creationId xmlns:p14="http://schemas.microsoft.com/office/powerpoint/2010/main" val="305178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2321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6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500" dirty="0">
                <a:latin typeface="Aptos Display" panose="020B0004020202020204" pitchFamily="34" charset="0"/>
              </a:rPr>
              <a:t>Generate a report which contains the top 5 customers who received an average high </a:t>
            </a:r>
            <a:r>
              <a:rPr lang="en-US" sz="2500" dirty="0" err="1">
                <a:latin typeface="Aptos Display" panose="020B0004020202020204" pitchFamily="34" charset="0"/>
              </a:rPr>
              <a:t>pre_invoice_discount_pct</a:t>
            </a:r>
            <a:r>
              <a:rPr lang="en-US" sz="2500" dirty="0">
                <a:latin typeface="Aptos Display" panose="020B0004020202020204" pitchFamily="34" charset="0"/>
              </a:rPr>
              <a:t> for the fiscal year 2021 and in the Indian market</a:t>
            </a:r>
            <a:endParaRPr lang="en-IN" sz="25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B4607-3531-D0AE-B9C3-66AEAF9BD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8571"/>
            <a:ext cx="3518202" cy="1868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73C50-83AC-A2AA-4BE6-CDCB3624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1690616"/>
            <a:ext cx="4404360" cy="3900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E439F-295A-6806-A5E5-2A838B43961F}"/>
              </a:ext>
            </a:extLst>
          </p:cNvPr>
          <p:cNvSpPr txBox="1"/>
          <p:nvPr/>
        </p:nvSpPr>
        <p:spPr>
          <a:xfrm>
            <a:off x="838199" y="4492327"/>
            <a:ext cx="56748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Insight:</a:t>
            </a:r>
            <a:endParaRPr lang="en-IN" sz="2800" b="1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The </a:t>
            </a:r>
            <a:r>
              <a:rPr lang="en-IN" sz="2400" b="1" dirty="0">
                <a:latin typeface="Aptos Display" panose="020B0004020202020204" pitchFamily="34" charset="0"/>
              </a:rPr>
              <a:t>highest </a:t>
            </a:r>
            <a:r>
              <a:rPr lang="en-IN" sz="2400" dirty="0">
                <a:latin typeface="Aptos Display" panose="020B0004020202020204" pitchFamily="34" charset="0"/>
              </a:rPr>
              <a:t>average pre invoice discount was given to </a:t>
            </a:r>
            <a:r>
              <a:rPr lang="en-IN" sz="2400" b="1" dirty="0">
                <a:latin typeface="Aptos Display" panose="020B0004020202020204" pitchFamily="34" charset="0"/>
              </a:rPr>
              <a:t>Flipkart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The </a:t>
            </a:r>
            <a:r>
              <a:rPr lang="en-US" sz="2400" b="1" dirty="0">
                <a:latin typeface="Aptos Display" panose="020B0004020202020204" pitchFamily="34" charset="0"/>
              </a:rPr>
              <a:t>lowest </a:t>
            </a:r>
            <a:r>
              <a:rPr lang="en-IN" sz="2400" dirty="0">
                <a:latin typeface="Aptos Display" panose="020B0004020202020204" pitchFamily="34" charset="0"/>
              </a:rPr>
              <a:t>average pre invoice discount was given to </a:t>
            </a:r>
            <a:r>
              <a:rPr lang="en-IN" sz="2400" b="1" dirty="0">
                <a:latin typeface="Aptos Display" panose="020B0004020202020204" pitchFamily="34" charset="0"/>
              </a:rPr>
              <a:t>Amazon</a:t>
            </a:r>
            <a:endParaRPr lang="en-US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F82-35FA-8578-B82D-7FB4D28D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Request 7</a:t>
            </a:r>
            <a:br>
              <a:rPr lang="en-US" sz="25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Get the complete report of the Gross sales amount for the customer “</a:t>
            </a:r>
            <a:r>
              <a:rPr lang="en-US" sz="2800" dirty="0" err="1">
                <a:latin typeface="Aptos Display" panose="020B0004020202020204" pitchFamily="34" charset="0"/>
              </a:rPr>
              <a:t>Atliq</a:t>
            </a:r>
            <a:r>
              <a:rPr lang="en-US" sz="2800" dirty="0">
                <a:latin typeface="Aptos Display" panose="020B0004020202020204" pitchFamily="34" charset="0"/>
              </a:rPr>
              <a:t> Exclusive” for each month. This analysis helps to get an idea of low and high-performing months and take strategic decisions.</a:t>
            </a:r>
            <a:endParaRPr lang="en-IN" sz="28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D33E4-2BC7-34AD-8C35-95B54957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9" y="1671810"/>
            <a:ext cx="3235568" cy="3527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C4FF1-B68B-E70E-3489-E0812FC5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8" y="4974078"/>
            <a:ext cx="3235567" cy="145624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EFC89A-07CD-3865-89B5-E7F05368EF0A}"/>
              </a:ext>
            </a:extLst>
          </p:cNvPr>
          <p:cNvCxnSpPr>
            <a:cxnSpLocks/>
          </p:cNvCxnSpPr>
          <p:nvPr/>
        </p:nvCxnSpPr>
        <p:spPr>
          <a:xfrm>
            <a:off x="7363327" y="4192146"/>
            <a:ext cx="345306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D67489-1CDE-FC70-B28B-6016AD17213A}"/>
              </a:ext>
            </a:extLst>
          </p:cNvPr>
          <p:cNvSpPr txBox="1"/>
          <p:nvPr/>
        </p:nvSpPr>
        <p:spPr>
          <a:xfrm>
            <a:off x="10816389" y="2454442"/>
            <a:ext cx="108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Display" panose="020B0004020202020204" pitchFamily="34" charset="0"/>
              </a:rPr>
              <a:t>FY 2020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79.5 M</a:t>
            </a:r>
            <a:endParaRPr lang="en-IN" sz="2000" dirty="0"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93AA9-9C67-305E-4E30-3F3B50B274ED}"/>
              </a:ext>
            </a:extLst>
          </p:cNvPr>
          <p:cNvSpPr txBox="1"/>
          <p:nvPr/>
        </p:nvSpPr>
        <p:spPr>
          <a:xfrm>
            <a:off x="10908631" y="4994313"/>
            <a:ext cx="1283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Display" panose="020B0004020202020204" pitchFamily="34" charset="0"/>
              </a:rPr>
              <a:t>FY 2021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224.4 M</a:t>
            </a:r>
            <a:endParaRPr lang="en-IN" sz="2000" dirty="0">
              <a:latin typeface="Aptos Display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C551C-8719-61A3-213B-D19C91FBAB76}"/>
              </a:ext>
            </a:extLst>
          </p:cNvPr>
          <p:cNvSpPr txBox="1"/>
          <p:nvPr/>
        </p:nvSpPr>
        <p:spPr>
          <a:xfrm>
            <a:off x="882005" y="2962989"/>
            <a:ext cx="5085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The </a:t>
            </a:r>
            <a:r>
              <a:rPr lang="en-US" sz="2000" b="1" dirty="0">
                <a:latin typeface="Aptos Display" panose="020B0004020202020204" pitchFamily="34" charset="0"/>
              </a:rPr>
              <a:t>lowest</a:t>
            </a:r>
            <a:r>
              <a:rPr lang="en-US" sz="2000" dirty="0">
                <a:latin typeface="Aptos Display" panose="020B0004020202020204" pitchFamily="34" charset="0"/>
              </a:rPr>
              <a:t> Gross sales total for both fiscal year is in </a:t>
            </a:r>
            <a:r>
              <a:rPr lang="en-US" sz="2000" b="1" dirty="0">
                <a:latin typeface="Aptos Display" panose="020B0004020202020204" pitchFamily="34" charset="0"/>
              </a:rPr>
              <a:t>March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The </a:t>
            </a:r>
            <a:r>
              <a:rPr lang="en-US" sz="2000" b="1" dirty="0">
                <a:latin typeface="Aptos Display" panose="020B0004020202020204" pitchFamily="34" charset="0"/>
              </a:rPr>
              <a:t>highest</a:t>
            </a:r>
            <a:r>
              <a:rPr lang="en-US" sz="2000" dirty="0">
                <a:latin typeface="Aptos Display" panose="020B0004020202020204" pitchFamily="34" charset="0"/>
              </a:rPr>
              <a:t> Gross sales total for both fiscal year is in </a:t>
            </a:r>
            <a:r>
              <a:rPr lang="en-US" sz="2000" b="1" dirty="0">
                <a:latin typeface="Aptos Display" panose="020B0004020202020204" pitchFamily="34" charset="0"/>
              </a:rPr>
              <a:t>November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ptos Display" panose="020B0004020202020204" pitchFamily="34" charset="0"/>
              </a:rPr>
              <a:t>73.8%  of Total Gross sales figure in FY 2021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5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2973</TotalTime>
  <Words>607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Aptos Display</vt:lpstr>
      <vt:lpstr>Arial</vt:lpstr>
      <vt:lpstr>Corbel</vt:lpstr>
      <vt:lpstr>Manrope</vt:lpstr>
      <vt:lpstr>Depth</vt:lpstr>
      <vt:lpstr>PowerPoint Presentation</vt:lpstr>
      <vt:lpstr>Project Overview </vt:lpstr>
      <vt:lpstr>Request 1 Provide the list of markets in which customer "Atliq Exclusive" operates its business in the APAC region. </vt:lpstr>
      <vt:lpstr>Request 2 What is the percentage of unique product increase in 2021 vs. 2020? </vt:lpstr>
      <vt:lpstr>Request 3 Provide a report with all the unique product counts for each segment and sort them in descending order of product counts.</vt:lpstr>
      <vt:lpstr>Request 4 Follow-up: Which segment had the most increase in unique products in 2021 vs 2020?</vt:lpstr>
      <vt:lpstr>Request 5 Get the products that have the highest and lowest manufacturing costs. </vt:lpstr>
      <vt:lpstr>Request 6 Generate a report which contains the top 5 customers who received an average high pre_invoice_discount_pct for the fiscal year 2021 and in the Indian market</vt:lpstr>
      <vt:lpstr>Request 7 Get the complete report of the Gross sales amount for the customer “Atliq Exclusive” for each month. This analysis helps to get an idea of low and high-performing months and take strategic decisions.</vt:lpstr>
      <vt:lpstr>PowerPoint Presentation</vt:lpstr>
      <vt:lpstr>Request 8 In which quarter of 2020, got the maximum total_sold_quantity? The final output contains these fields sorted by the total_sold_quantity,</vt:lpstr>
      <vt:lpstr>PowerPoint Presentation</vt:lpstr>
      <vt:lpstr>Request 9 Which channel helped to bring more gross sales in the fiscal year 2021 and the percentage of contribution?</vt:lpstr>
      <vt:lpstr>Request 10 Get the Top 3 products in each division that have a high total_sold_quantity in the fiscal_year 2021?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</cp:lastModifiedBy>
  <cp:revision>13</cp:revision>
  <dcterms:created xsi:type="dcterms:W3CDTF">2024-03-28T13:37:20Z</dcterms:created>
  <dcterms:modified xsi:type="dcterms:W3CDTF">2024-04-05T14:01:34Z</dcterms:modified>
</cp:coreProperties>
</file>