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17"/>
  </p:notesMasterIdLst>
  <p:sldIdLst>
    <p:sldId id="257" r:id="rId2"/>
    <p:sldId id="258" r:id="rId3"/>
    <p:sldId id="271" r:id="rId4"/>
    <p:sldId id="272" r:id="rId5"/>
    <p:sldId id="276" r:id="rId6"/>
    <p:sldId id="275" r:id="rId7"/>
    <p:sldId id="274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69E42-3CA2-477B-BFD6-74A8C9F8906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8A740-069F-4C2B-BAB5-1A4E415F0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64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740-069F-4C2B-BAB5-1A4E415F035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3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B33F-91A3-42C8-B258-2754EE3124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CE1-8289-4EF8-A9B9-E116371A4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54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B33F-91A3-42C8-B258-2754EE3124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CE1-8289-4EF8-A9B9-E116371A4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4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B33F-91A3-42C8-B258-2754EE3124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CE1-8289-4EF8-A9B9-E116371A4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430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B33F-91A3-42C8-B258-2754EE3124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CE1-8289-4EF8-A9B9-E116371A411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333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B33F-91A3-42C8-B258-2754EE3124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CE1-8289-4EF8-A9B9-E116371A4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164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B33F-91A3-42C8-B258-2754EE3124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CE1-8289-4EF8-A9B9-E116371A4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218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B33F-91A3-42C8-B258-2754EE3124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CE1-8289-4EF8-A9B9-E116371A4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28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B33F-91A3-42C8-B258-2754EE3124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CE1-8289-4EF8-A9B9-E116371A4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845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B33F-91A3-42C8-B258-2754EE3124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CE1-8289-4EF8-A9B9-E116371A4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95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B33F-91A3-42C8-B258-2754EE3124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CE1-8289-4EF8-A9B9-E116371A4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96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B33F-91A3-42C8-B258-2754EE3124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CE1-8289-4EF8-A9B9-E116371A4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54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B33F-91A3-42C8-B258-2754EE3124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CE1-8289-4EF8-A9B9-E116371A4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19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B33F-91A3-42C8-B258-2754EE3124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CE1-8289-4EF8-A9B9-E116371A4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26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B33F-91A3-42C8-B258-2754EE3124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CE1-8289-4EF8-A9B9-E116371A4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72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B33F-91A3-42C8-B258-2754EE3124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CE1-8289-4EF8-A9B9-E116371A4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6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B33F-91A3-42C8-B258-2754EE3124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CE1-8289-4EF8-A9B9-E116371A4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14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B33F-91A3-42C8-B258-2754EE3124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CE1-8289-4EF8-A9B9-E116371A4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7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1D1B33F-91A3-42C8-B258-2754EE3124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1784CE1-8289-4EF8-A9B9-E116371A4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010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EE30-8CC7-98BA-FAAA-CB7D8D3AF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60318" y="1963795"/>
            <a:ext cx="9144000" cy="1641490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Data Analysis</a:t>
            </a:r>
            <a:endParaRPr lang="en-IN" sz="8000" b="1" dirty="0">
              <a:solidFill>
                <a:schemeClr val="bg2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CFCA6-3EC3-6BEA-CB05-1A4800D24864}"/>
              </a:ext>
            </a:extLst>
          </p:cNvPr>
          <p:cNvSpPr txBox="1"/>
          <p:nvPr/>
        </p:nvSpPr>
        <p:spPr>
          <a:xfrm>
            <a:off x="6963508" y="4869131"/>
            <a:ext cx="457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AtliQ Hospitality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3C4B6-BEF7-1CC8-2CC1-E26DD207553E}"/>
              </a:ext>
            </a:extLst>
          </p:cNvPr>
          <p:cNvSpPr txBox="1"/>
          <p:nvPr/>
        </p:nvSpPr>
        <p:spPr>
          <a:xfrm>
            <a:off x="7076050" y="5638572"/>
            <a:ext cx="3498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Display" panose="020B0004020202020204" pitchFamily="34" charset="0"/>
              </a:rPr>
              <a:t>Presented by Abhishek Kumar</a:t>
            </a:r>
            <a:endParaRPr lang="en-IN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9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FA14-91BE-9FC0-0CBC-5E7DF2CE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99" y="210381"/>
            <a:ext cx="10515600" cy="1196387"/>
          </a:xfrm>
        </p:spPr>
        <p:txBody>
          <a:bodyPr>
            <a:no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Booking Vs Cancelled Booking By Platform </a:t>
            </a:r>
            <a:endParaRPr lang="en-I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7CF36-1F7D-13E0-2333-9C35F705E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329" y="2067950"/>
            <a:ext cx="6749401" cy="31511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7E01D3-7BAB-F4DF-885E-97D94C9A51E8}"/>
              </a:ext>
            </a:extLst>
          </p:cNvPr>
          <p:cNvSpPr txBox="1"/>
          <p:nvPr/>
        </p:nvSpPr>
        <p:spPr>
          <a:xfrm>
            <a:off x="261425" y="1400416"/>
            <a:ext cx="5003904" cy="5457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Insight: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Most bookings come from MakeYourTrip at 27k, and the lowest bookings come from Direct Offline at 6.7k.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average cancellation % from all booking platforms is 24%.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platform with more bookings also has more cancellations, and the platform with the least bookings has the least cancellations accordingly.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Most cancellations come from MakeYourTrip at 6.7k, and the least cancellations come from Direct Offline at 1.6k.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50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FA14-91BE-9FC0-0CBC-5E7DF2CE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99" y="210381"/>
            <a:ext cx="10515600" cy="1196387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Revenue% by Category</a:t>
            </a:r>
            <a:endParaRPr lang="en-I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0513F-6887-8BDC-528A-FA8AD0C55D26}"/>
              </a:ext>
            </a:extLst>
          </p:cNvPr>
          <p:cNvSpPr txBox="1"/>
          <p:nvPr/>
        </p:nvSpPr>
        <p:spPr>
          <a:xfrm>
            <a:off x="745588" y="2547409"/>
            <a:ext cx="3390314" cy="277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0" dirty="0">
                <a:effectLst/>
                <a:latin typeface="Segoe UI" panose="020B0502040204020203" pitchFamily="34" charset="0"/>
              </a:rPr>
              <a:t>Insight:</a:t>
            </a:r>
            <a:endParaRPr lang="en-US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</a:rPr>
              <a:t>Re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venue for Luxury (1052.75M) was higher than Business (656.01M).﻿﻿ ﻿﻿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</a:rPr>
              <a:t>﻿﻿Luxury accounted for 61.61% of Revenue.﻿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DABC3-2713-9933-9542-E96AAFDDA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26" y="1295666"/>
            <a:ext cx="5529775" cy="45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8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FA14-91BE-9FC0-0CBC-5E7DF2CE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99" y="210381"/>
            <a:ext cx="10515600" cy="917299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Booking by Platforms</a:t>
            </a:r>
            <a:endParaRPr lang="en-I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A9912-3374-EF93-AA0A-556D2C317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90" y="1244560"/>
            <a:ext cx="7612673" cy="52195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CBDEA0-432F-8194-BADF-15BF9A066542}"/>
              </a:ext>
            </a:extLst>
          </p:cNvPr>
          <p:cNvSpPr txBox="1"/>
          <p:nvPr/>
        </p:nvSpPr>
        <p:spPr>
          <a:xfrm>
            <a:off x="618979" y="1900295"/>
            <a:ext cx="3545058" cy="3595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0" dirty="0">
                <a:effectLst/>
                <a:latin typeface="Segoe UI" panose="020B0502040204020203" pitchFamily="34" charset="0"/>
              </a:rPr>
              <a:t>Insight: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Most bookings come from the MakeYourTrip platform at 26.90k, which is 20% of the total bookings.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least bookings come from Direct Offline at 6.76k, which is 5% of the total bookings.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26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FA14-91BE-9FC0-0CBC-5E7DF2CE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99" y="210381"/>
            <a:ext cx="10515600" cy="1196387"/>
          </a:xfrm>
        </p:spPr>
        <p:txBody>
          <a:bodyPr>
            <a:noAutofit/>
          </a:bodyPr>
          <a:lstStyle/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Total Bookings by City and Property Name</a:t>
            </a:r>
            <a:endParaRPr lang="en-I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995E5-B225-3E33-8CD1-024D7717D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887" y="1699271"/>
            <a:ext cx="8249685" cy="4096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50641B-AE47-ADCF-D1CC-7E397D625082}"/>
              </a:ext>
            </a:extLst>
          </p:cNvPr>
          <p:cNvSpPr txBox="1"/>
          <p:nvPr/>
        </p:nvSpPr>
        <p:spPr>
          <a:xfrm>
            <a:off x="359899" y="1543978"/>
            <a:ext cx="3426988" cy="5103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Insight: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Mumbai city received the highest bookings at 43.45k, and Atliq Exotica in Mumbai received the highest bookings within the city at 13.48k.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Delhi city received the lowest bookings at 24.2k, and Atliq Grands in Delhi received the lowest bookings within the city at 3.15k.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789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FA14-91BE-9FC0-0CBC-5E7DF2CE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99" y="210381"/>
            <a:ext cx="10515600" cy="1196387"/>
          </a:xfrm>
        </p:spPr>
        <p:txBody>
          <a:bodyPr>
            <a:no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Revenue by City and Property Name</a:t>
            </a:r>
            <a:endParaRPr lang="en-I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8E8E1-0EC2-A620-3D7D-5FDE03838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887" y="1543978"/>
            <a:ext cx="8255570" cy="4107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4FDDFB-850B-36BC-ACC3-E527D40C5FE8}"/>
              </a:ext>
            </a:extLst>
          </p:cNvPr>
          <p:cNvSpPr txBox="1"/>
          <p:nvPr/>
        </p:nvSpPr>
        <p:spPr>
          <a:xfrm>
            <a:off x="359899" y="1543978"/>
            <a:ext cx="3426988" cy="468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Insight: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highest revenue collected from Mumbai city business is 420.4M, and Atliq Exotica in Mumbai received the highest revenue at 212.44M.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Delhi city received the lowest revenue at 294.5M, and Atliq Grands in Delhi received the minimum revenue at 36M.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8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FA14-91BE-9FC0-0CBC-5E7DF2CE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7822"/>
            <a:ext cx="10515600" cy="979276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Thank You</a:t>
            </a:r>
            <a:endParaRPr lang="en-IN" sz="8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105CD-F147-7B78-F9ED-6E93A9401760}"/>
              </a:ext>
            </a:extLst>
          </p:cNvPr>
          <p:cNvSpPr txBox="1"/>
          <p:nvPr/>
        </p:nvSpPr>
        <p:spPr>
          <a:xfrm>
            <a:off x="838200" y="3567098"/>
            <a:ext cx="7455888" cy="434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Your thoughts &amp; suggestions are highly appreciated!</a:t>
            </a:r>
          </a:p>
        </p:txBody>
      </p:sp>
    </p:spTree>
    <p:extLst>
      <p:ext uri="{BB962C8B-B14F-4D97-AF65-F5344CB8AC3E}">
        <p14:creationId xmlns:p14="http://schemas.microsoft.com/office/powerpoint/2010/main" val="90444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75F1-447A-3959-EC95-D84066B4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224"/>
            <a:ext cx="10515600" cy="1885705"/>
          </a:xfrm>
        </p:spPr>
        <p:txBody>
          <a:bodyPr>
            <a:normAutofit/>
          </a:bodyPr>
          <a:lstStyle/>
          <a:p>
            <a:r>
              <a:rPr lang="en-US" sz="8000" u="sng" dirty="0" err="1">
                <a:latin typeface="Aparajita" panose="02020603050405020304" pitchFamily="18" charset="0"/>
                <a:cs typeface="Aparajita" panose="02020603050405020304" pitchFamily="18" charset="0"/>
              </a:rPr>
              <a:t>AtliQ</a:t>
            </a:r>
            <a:r>
              <a:rPr lang="en-US" sz="8000" u="sng" dirty="0">
                <a:latin typeface="Aparajita" panose="02020603050405020304" pitchFamily="18" charset="0"/>
                <a:cs typeface="Aparajita" panose="02020603050405020304" pitchFamily="18" charset="0"/>
              </a:rPr>
              <a:t> Grands</a:t>
            </a:r>
            <a:endParaRPr lang="en-IN" sz="8000" u="sng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D25E6-B54D-5BE6-7C81-0B03838C60A3}"/>
              </a:ext>
            </a:extLst>
          </p:cNvPr>
          <p:cNvSpPr txBox="1"/>
          <p:nvPr/>
        </p:nvSpPr>
        <p:spPr>
          <a:xfrm>
            <a:off x="838200" y="3260579"/>
            <a:ext cx="4704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manrope"/>
              </a:rPr>
              <a:t>AtliQ Grands owns multiple five-star hotels across India. They have been in the hospitality industry for the past 20 years</a:t>
            </a:r>
            <a:endParaRPr lang="en-IN" sz="2400" dirty="0">
              <a:solidFill>
                <a:schemeClr val="tx1">
                  <a:lumMod val="9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75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A7C2-DC4D-FF3A-3C84-C2DF9D4E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53"/>
            <a:ext cx="10515600" cy="1325563"/>
          </a:xfrm>
        </p:spPr>
        <p:txBody>
          <a:bodyPr/>
          <a:lstStyle/>
          <a:p>
            <a:r>
              <a:rPr lang="en-US" sz="8000" u="sng" spc="300" dirty="0">
                <a:latin typeface="Aparajita" panose="02020603050405020304" pitchFamily="18" charset="0"/>
                <a:cs typeface="Aparajita" panose="02020603050405020304" pitchFamily="18" charset="0"/>
              </a:rPr>
              <a:t>Problem</a:t>
            </a:r>
            <a:endParaRPr lang="en-IN" sz="7200" u="sng" spc="3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E3F886-2D89-653E-58EC-B7B2430247C3}"/>
              </a:ext>
            </a:extLst>
          </p:cNvPr>
          <p:cNvSpPr txBox="1"/>
          <p:nvPr/>
        </p:nvSpPr>
        <p:spPr>
          <a:xfrm>
            <a:off x="838200" y="2848493"/>
            <a:ext cx="5661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anrope"/>
              </a:rPr>
              <a:t>Due to strategic moves from other competitors and ineffective decision-making in management, AtliQ Grands are losing its market share and revenue in the luxury/business hotels category.</a:t>
            </a:r>
            <a:endParaRPr lang="en-IN" sz="2400" dirty="0">
              <a:solidFill>
                <a:schemeClr val="tx1">
                  <a:lumMod val="95000"/>
                </a:schemeClr>
              </a:solidFill>
              <a:latin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406956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8576-EC6C-37E0-A64B-FC57739C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u="sng" dirty="0">
                <a:latin typeface="Aparajita" panose="02020603050405020304" pitchFamily="18" charset="0"/>
                <a:cs typeface="Aparajita" panose="02020603050405020304" pitchFamily="18" charset="0"/>
              </a:rPr>
              <a:t>Strategic Move</a:t>
            </a:r>
            <a:endParaRPr lang="en-IN" sz="7200" u="sng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11E31-6B48-E455-CCBB-A84024DF18F3}"/>
              </a:ext>
            </a:extLst>
          </p:cNvPr>
          <p:cNvSpPr txBox="1"/>
          <p:nvPr/>
        </p:nvSpPr>
        <p:spPr>
          <a:xfrm>
            <a:off x="838200" y="2518117"/>
            <a:ext cx="9937652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anrope"/>
              </a:rPr>
              <a:t>The managing director of AtliQ Grands wanted to incorporate “Business and Data Intelligence” to regain their market share and revenue. However, they do not have an in-house data analytics team to provide them with these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manrope"/>
              </a:rPr>
              <a:t>Their revenue management team had decided to hire a 3rd party service provider to provide them with insights from their historical data.</a:t>
            </a:r>
            <a:endParaRPr lang="en-IN" sz="2400" dirty="0">
              <a:solidFill>
                <a:schemeClr val="tx1">
                  <a:lumMod val="95000"/>
                </a:schemeClr>
              </a:solidFill>
              <a:latin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1622537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1E0A-5B72-0E25-B2DE-7FCF086C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18"/>
            <a:ext cx="10515600" cy="1096766"/>
          </a:xfrm>
        </p:spPr>
        <p:txBody>
          <a:bodyPr>
            <a:normAutofit fontScale="90000"/>
          </a:bodyPr>
          <a:lstStyle/>
          <a:p>
            <a:r>
              <a:rPr lang="en-US" sz="7200" u="sng" dirty="0">
                <a:latin typeface="Aparajita" panose="02020603050405020304" pitchFamily="18" charset="0"/>
                <a:cs typeface="Aparajita" panose="02020603050405020304" pitchFamily="18" charset="0"/>
              </a:rPr>
              <a:t>Data Modeling</a:t>
            </a:r>
            <a:endParaRPr lang="en-IN" sz="7200" u="sng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470D5-19A6-7D1F-0390-7FBCEC7BF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40" y="1368280"/>
            <a:ext cx="8651717" cy="548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4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FB7C-CA98-CE08-BA67-A102505A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6050"/>
          </a:xfrm>
        </p:spPr>
        <p:txBody>
          <a:bodyPr/>
          <a:lstStyle/>
          <a:p>
            <a:r>
              <a:rPr lang="en-US" sz="7200" u="sng" dirty="0">
                <a:latin typeface="Aparajita" panose="02020603050405020304" pitchFamily="18" charset="0"/>
                <a:cs typeface="Aparajita" panose="02020603050405020304" pitchFamily="18" charset="0"/>
              </a:rPr>
              <a:t>Main KPIs</a:t>
            </a:r>
            <a:endParaRPr lang="en-IN" sz="7200" u="sng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8748C-7EF3-0EE9-83AA-5A4D995A56EC}"/>
              </a:ext>
            </a:extLst>
          </p:cNvPr>
          <p:cNvSpPr txBox="1"/>
          <p:nvPr/>
        </p:nvSpPr>
        <p:spPr>
          <a:xfrm>
            <a:off x="351692" y="1688123"/>
            <a:ext cx="9580099" cy="453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1.69b		Revenue – 			Total of Revenue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7.34k		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RevPAR – 			Room per available room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57.79%	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Occupancy % – 	Total booking/total capacity 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12.70k	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ADR – 				Average Daily rate (Revenue/total 									bookings)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70.14%	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Realisation% – 	Total revenue collected excluding 									cancellations and no-shows.</a:t>
            </a:r>
            <a:endParaRPr lang="en-I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1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265D-E28C-E6C6-6C3F-E364B426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u="sng" dirty="0">
                <a:latin typeface="Aparajita" panose="02020603050405020304" pitchFamily="18" charset="0"/>
                <a:cs typeface="Aparajita" panose="02020603050405020304" pitchFamily="18" charset="0"/>
              </a:rPr>
              <a:t>Dashboard</a:t>
            </a:r>
            <a:endParaRPr lang="en-IN" sz="7200" u="sng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3CF800-6404-BFD2-6556-614B56597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3" y="2082501"/>
            <a:ext cx="5640806" cy="3861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AF9B5C-AFB2-5149-88AF-7E181373A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97989"/>
            <a:ext cx="5435917" cy="532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0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FA14-91BE-9FC0-0CBC-5E7DF2CE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2" y="210381"/>
            <a:ext cx="10515600" cy="985373"/>
          </a:xfrm>
        </p:spPr>
        <p:txBody>
          <a:bodyPr>
            <a:normAutofit/>
          </a:bodyPr>
          <a:lstStyle/>
          <a:p>
            <a:pPr marL="1028700" indent="-1028700">
              <a:buFont typeface="Wingdings" panose="05000000000000000000" pitchFamily="2" charset="2"/>
              <a:buChar char="Ø"/>
            </a:pP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Trends By Key Metrics</a:t>
            </a:r>
            <a:endParaRPr lang="en-I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93089-E85E-677D-DD57-638985CD2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995" y="1785526"/>
            <a:ext cx="7605928" cy="35883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EDE401-9E9C-B256-8EDB-51CCD417F8F4}"/>
              </a:ext>
            </a:extLst>
          </p:cNvPr>
          <p:cNvSpPr txBox="1"/>
          <p:nvPr/>
        </p:nvSpPr>
        <p:spPr>
          <a:xfrm>
            <a:off x="472442" y="1933087"/>
            <a:ext cx="36982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Insight: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all 14 weeks, ADR was almost always more than 12.5k.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highest RevPAR in week 32 was 8.31k.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highest Occupancy% in week 32 was 65.31%.</a:t>
            </a:r>
          </a:p>
          <a:p>
            <a:r>
              <a:rPr lang="en-US" dirty="0"/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39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FA14-91BE-9FC0-0CBC-5E7DF2CE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99" y="210382"/>
            <a:ext cx="10936458" cy="952500"/>
          </a:xfrm>
        </p:spPr>
        <p:txBody>
          <a:bodyPr>
            <a:no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Realisation% and ADR by Booking Platform</a:t>
            </a:r>
            <a:endParaRPr lang="en-I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EEF23-602D-7928-0460-07EC4D3B7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89" y="2291455"/>
            <a:ext cx="7077221" cy="35303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1963A4-99D6-DB1F-0388-3B45F0F33FB0}"/>
              </a:ext>
            </a:extLst>
          </p:cNvPr>
          <p:cNvSpPr txBox="1"/>
          <p:nvPr/>
        </p:nvSpPr>
        <p:spPr>
          <a:xfrm>
            <a:off x="359899" y="1779687"/>
            <a:ext cx="452159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Insight: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﻿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 70.59%, Logtrip had the highest Realisation%, and Tripster had the lowest Realisation % at 69.83%.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average Realisation % from all booking platforms is 70.6%.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 offline has the highest ADR at 12.8k, and direct online has the lowest ADR at 12.6k.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average ADR from all booking platforms is 12.5k.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88963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pth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</TotalTime>
  <Words>597</Words>
  <Application>Microsoft Office PowerPoint</Application>
  <PresentationFormat>Widescreen</PresentationFormat>
  <Paragraphs>55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Malgun Gothic</vt:lpstr>
      <vt:lpstr>Aparajita</vt:lpstr>
      <vt:lpstr>Aptos Display</vt:lpstr>
      <vt:lpstr>Arial</vt:lpstr>
      <vt:lpstr>Calibri</vt:lpstr>
      <vt:lpstr>Corbel</vt:lpstr>
      <vt:lpstr>Graphik Regular</vt:lpstr>
      <vt:lpstr>manrope</vt:lpstr>
      <vt:lpstr>Segoe UI</vt:lpstr>
      <vt:lpstr>Wingdings</vt:lpstr>
      <vt:lpstr>Depth</vt:lpstr>
      <vt:lpstr>Data Analysis</vt:lpstr>
      <vt:lpstr>AtliQ Grands</vt:lpstr>
      <vt:lpstr>Problem</vt:lpstr>
      <vt:lpstr>Strategic Move</vt:lpstr>
      <vt:lpstr>Data Modeling</vt:lpstr>
      <vt:lpstr>Main KPIs</vt:lpstr>
      <vt:lpstr>Dashboard</vt:lpstr>
      <vt:lpstr>Trends By Key Metrics</vt:lpstr>
      <vt:lpstr>Realisation% and ADR by Booking Platform</vt:lpstr>
      <vt:lpstr>Booking Vs Cancelled Booking By Platform </vt:lpstr>
      <vt:lpstr>Revenue% by Category</vt:lpstr>
      <vt:lpstr>Booking by Platforms</vt:lpstr>
      <vt:lpstr>Total Bookings by City and Property Name</vt:lpstr>
      <vt:lpstr>Revenue by City and Property Name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abhi.kum7291@gmail.com</dc:creator>
  <cp:lastModifiedBy>abhi.kum7291@gmail.com</cp:lastModifiedBy>
  <cp:revision>5</cp:revision>
  <dcterms:created xsi:type="dcterms:W3CDTF">2024-06-04T12:05:27Z</dcterms:created>
  <dcterms:modified xsi:type="dcterms:W3CDTF">2024-06-06T03:57:58Z</dcterms:modified>
</cp:coreProperties>
</file>