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2" r:id="rId4"/>
    <p:sldId id="261" r:id="rId5"/>
    <p:sldId id="263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6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82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587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541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005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858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843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326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37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84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25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50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000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58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61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36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53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D43095-C0E9-4180-9BDB-6DB5293B2E1D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5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AAB257-F099-EECD-44A4-856D75EE661F}"/>
              </a:ext>
            </a:extLst>
          </p:cNvPr>
          <p:cNvSpPr txBox="1"/>
          <p:nvPr/>
        </p:nvSpPr>
        <p:spPr>
          <a:xfrm>
            <a:off x="1731554" y="1879567"/>
            <a:ext cx="1018214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500" b="1" dirty="0">
                <a:latin typeface="Britannic Bold" panose="020B0903060703020204" pitchFamily="34" charset="0"/>
              </a:rPr>
              <a:t>Structures</a:t>
            </a:r>
          </a:p>
        </p:txBody>
      </p:sp>
    </p:spTree>
    <p:extLst>
      <p:ext uri="{BB962C8B-B14F-4D97-AF65-F5344CB8AC3E}">
        <p14:creationId xmlns:p14="http://schemas.microsoft.com/office/powerpoint/2010/main" val="265852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EEE9-B866-4B7F-8B41-B86581BB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68" y="0"/>
            <a:ext cx="10018713" cy="923056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IN" sz="4800" b="1" dirty="0">
                <a:solidFill>
                  <a:srgbClr val="25265E"/>
                </a:solidFill>
                <a:latin typeface="Britannic Bold" panose="020B0903060703020204" pitchFamily="34" charset="0"/>
                <a:ea typeface="+mn-ea"/>
                <a:cs typeface="+mn-cs"/>
              </a:rPr>
              <a:t>What is a structure?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3479-8D0A-318A-E7E3-180C33C02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850" y="809933"/>
            <a:ext cx="10018713" cy="5877672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Structure is a user-defined data type in C language which allows us to combine data of different types together.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Structure helps to construct a complex data type which is more meaningful.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is somewhat similar to an Array, but an array holds data of similar type only.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But structure, can store data of any type, which is practically more useful.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(or structure) is a collection of variables (can be of different types) under a single name.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structure, data is stored in form of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records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150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EEE9-B866-4B7F-8B41-B86581BB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139625"/>
            <a:ext cx="10018713" cy="923056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IN" sz="4800" b="1" dirty="0">
                <a:solidFill>
                  <a:srgbClr val="25265E"/>
                </a:solidFill>
                <a:latin typeface="Britannic Bold" panose="020B0903060703020204" pitchFamily="34" charset="0"/>
                <a:ea typeface="+mn-ea"/>
                <a:cs typeface="+mn-cs"/>
              </a:rPr>
              <a:t>Defining 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3479-8D0A-318A-E7E3-180C33C02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3632" y="783431"/>
            <a:ext cx="10018713" cy="2415944"/>
          </a:xfrm>
        </p:spPr>
        <p:txBody>
          <a:bodyPr>
            <a:no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keyword is used to define a structure. 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defines a new data type which is a collection of various data types.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closing curly brace in the structure type declaration must be followed by a semicolon(;)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B882D-A0BD-D1C7-6168-8E0AEA2BAA72}"/>
              </a:ext>
            </a:extLst>
          </p:cNvPr>
          <p:cNvSpPr txBox="1"/>
          <p:nvPr/>
        </p:nvSpPr>
        <p:spPr>
          <a:xfrm>
            <a:off x="1500897" y="3443278"/>
            <a:ext cx="499277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ln w="3175" cmpd="sng">
                  <a:noFill/>
                </a:ln>
                <a:solidFill>
                  <a:srgbClr val="2526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 –</a:t>
            </a:r>
            <a:endParaRPr lang="en-IN" sz="2600" b="1" dirty="0">
              <a:ln w="3175" cmpd="sng">
                <a:noFill/>
              </a:ln>
              <a:solidFill>
                <a:srgbClr val="25265E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fr-FR" sz="2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struct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structureName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 {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	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dataType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member variable1;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	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dataType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member variable2;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	...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	};</a:t>
            </a:r>
            <a:endParaRPr lang="en-IN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8E00B-0215-9B7F-7B1A-5D4D3DC4163F}"/>
              </a:ext>
            </a:extLst>
          </p:cNvPr>
          <p:cNvSpPr txBox="1"/>
          <p:nvPr/>
        </p:nvSpPr>
        <p:spPr>
          <a:xfrm>
            <a:off x="7510732" y="3393600"/>
            <a:ext cx="346057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ln w="3175" cmpd="sng">
                  <a:noFill/>
                </a:ln>
                <a:solidFill>
                  <a:srgbClr val="2526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Example–</a:t>
            </a:r>
            <a:endParaRPr lang="en-IN" sz="2600" b="1" dirty="0">
              <a:ln w="3175" cmpd="sng">
                <a:noFill/>
              </a:ln>
              <a:solidFill>
                <a:srgbClr val="25265E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fr-FR" sz="2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struct Person 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 {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	char name[50];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	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cityNo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	float salary;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	};</a:t>
            </a:r>
            <a:endParaRPr lang="en-IN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79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457A79-CE22-0F9D-133F-CDC6E6E2C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588" y="3318"/>
            <a:ext cx="10018713" cy="80506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i="0" dirty="0">
                <a:solidFill>
                  <a:srgbClr val="25265E"/>
                </a:solidFill>
                <a:effectLst/>
                <a:latin typeface="Britannic Bold" panose="020B0903060703020204" pitchFamily="34" charset="0"/>
              </a:rPr>
              <a:t>Creating structure </a:t>
            </a:r>
            <a:r>
              <a:rPr lang="en-US" sz="4800" b="1" dirty="0">
                <a:solidFill>
                  <a:srgbClr val="25265E"/>
                </a:solidFill>
                <a:latin typeface="Britannic Bold" panose="020B0903060703020204" pitchFamily="34" charset="0"/>
              </a:rPr>
              <a:t>v</a:t>
            </a:r>
            <a:r>
              <a:rPr lang="en-US" sz="4800" b="1" i="0" dirty="0">
                <a:solidFill>
                  <a:srgbClr val="25265E"/>
                </a:solidFill>
                <a:effectLst/>
                <a:latin typeface="Britannic Bold" panose="020B0903060703020204" pitchFamily="34" charset="0"/>
              </a:rPr>
              <a:t>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A5614-8DFB-ACC8-13DD-3B9965105F7B}"/>
              </a:ext>
            </a:extLst>
          </p:cNvPr>
          <p:cNvSpPr txBox="1"/>
          <p:nvPr/>
        </p:nvSpPr>
        <p:spPr>
          <a:xfrm>
            <a:off x="1484309" y="705301"/>
            <a:ext cx="10018713" cy="259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When a struct type is declared, no storage or memory is allocated.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allocate memory of a given structure type and work with it, we need to create variables.</a:t>
            </a:r>
            <a:endParaRPr lang="en-IN" sz="2800" b="1" i="0" dirty="0">
              <a:solidFill>
                <a:srgbClr val="25265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4D9E6-6069-7AD0-AE7D-BFBD3814717E}"/>
              </a:ext>
            </a:extLst>
          </p:cNvPr>
          <p:cNvSpPr txBox="1"/>
          <p:nvPr/>
        </p:nvSpPr>
        <p:spPr>
          <a:xfrm>
            <a:off x="2384320" y="3164681"/>
            <a:ext cx="59765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struct Person </a:t>
            </a:r>
          </a:p>
          <a:p>
            <a:r>
              <a:rPr lang="en-IN" sz="26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IN" sz="26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  // code for structure definition</a:t>
            </a:r>
          </a:p>
          <a:p>
            <a:r>
              <a:rPr lang="en-IN" sz="26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endParaRPr lang="en-IN" sz="2600" dirty="0">
              <a:ln w="3175" cmpd="sng"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6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void main() </a:t>
            </a:r>
          </a:p>
          <a:p>
            <a:r>
              <a:rPr lang="en-IN" sz="26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IN" sz="26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  struct Person person1, person2;</a:t>
            </a:r>
          </a:p>
          <a:p>
            <a:r>
              <a:rPr lang="en-IN" sz="26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IN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64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457A79-CE22-0F9D-133F-CDC6E6E2C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0"/>
            <a:ext cx="10018713" cy="79513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25265E"/>
                </a:solidFill>
                <a:latin typeface="Britannic Bold" panose="020B0903060703020204" pitchFamily="34" charset="0"/>
              </a:rPr>
              <a:t>Accessing </a:t>
            </a:r>
            <a:r>
              <a:rPr lang="en-US" sz="4800" b="1" i="0" dirty="0">
                <a:solidFill>
                  <a:srgbClr val="25265E"/>
                </a:solidFill>
                <a:effectLst/>
                <a:latin typeface="Britannic Bold" panose="020B0903060703020204" pitchFamily="34" charset="0"/>
              </a:rPr>
              <a:t>structure </a:t>
            </a:r>
            <a:r>
              <a:rPr lang="en-US" sz="4800" b="1" dirty="0">
                <a:solidFill>
                  <a:srgbClr val="25265E"/>
                </a:solidFill>
                <a:latin typeface="Britannic Bold" panose="020B0903060703020204" pitchFamily="34" charset="0"/>
              </a:rPr>
              <a:t>v</a:t>
            </a:r>
            <a:r>
              <a:rPr lang="en-US" sz="4800" b="1" i="0" dirty="0">
                <a:solidFill>
                  <a:srgbClr val="25265E"/>
                </a:solidFill>
                <a:effectLst/>
                <a:latin typeface="Britannic Bold" panose="020B0903060703020204" pitchFamily="34" charset="0"/>
              </a:rPr>
              <a:t>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A5614-8DFB-ACC8-13DD-3B9965105F7B}"/>
              </a:ext>
            </a:extLst>
          </p:cNvPr>
          <p:cNvSpPr txBox="1"/>
          <p:nvPr/>
        </p:nvSpPr>
        <p:spPr>
          <a:xfrm>
            <a:off x="1471057" y="935045"/>
            <a:ext cx="10018713" cy="3244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Structure members have no meaning individually without the structure.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order to assign a value to any structure member, the member name must be linked with the structure variable using a dot . operator.</a:t>
            </a:r>
            <a:endParaRPr lang="en-IN" sz="2800" b="1" i="0" dirty="0">
              <a:solidFill>
                <a:srgbClr val="25265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4D9E6-6069-7AD0-AE7D-BFBD3814717E}"/>
              </a:ext>
            </a:extLst>
          </p:cNvPr>
          <p:cNvSpPr txBox="1"/>
          <p:nvPr/>
        </p:nvSpPr>
        <p:spPr>
          <a:xfrm>
            <a:off x="5513227" y="4179203"/>
            <a:ext cx="59765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Examples-</a:t>
            </a:r>
          </a:p>
          <a:p>
            <a:endParaRPr lang="en-IN" sz="2800" dirty="0">
              <a:ln w="3175" cmpd="sng"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s1.name</a:t>
            </a:r>
          </a:p>
          <a:p>
            <a:endParaRPr lang="en-IN" sz="2800" dirty="0">
              <a:ln w="3175" cmpd="sng"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s1.city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36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457A79-CE22-0F9D-133F-CDC6E6E2C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172279"/>
            <a:ext cx="10018713" cy="9276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25265E"/>
                </a:solidFill>
                <a:latin typeface="Britannic Bold" panose="020B0903060703020204" pitchFamily="34" charset="0"/>
              </a:rPr>
              <a:t>Array of </a:t>
            </a:r>
            <a:r>
              <a:rPr lang="en-US" sz="4800" b="1" i="0" dirty="0">
                <a:solidFill>
                  <a:srgbClr val="25265E"/>
                </a:solidFill>
                <a:effectLst/>
                <a:latin typeface="Britannic Bold" panose="020B0903060703020204" pitchFamily="34" charset="0"/>
              </a:rPr>
              <a:t>structure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A5614-8DFB-ACC8-13DD-3B9965105F7B}"/>
              </a:ext>
            </a:extLst>
          </p:cNvPr>
          <p:cNvSpPr txBox="1"/>
          <p:nvPr/>
        </p:nvSpPr>
        <p:spPr>
          <a:xfrm>
            <a:off x="1510813" y="1323111"/>
            <a:ext cx="10018713" cy="369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 can also declare an array of structure variables, in which each element of the array will represent a structure variable.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Example :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employee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emp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[5];</a:t>
            </a:r>
            <a:endParaRPr lang="en-IN" sz="3200" b="1" i="0" dirty="0">
              <a:solidFill>
                <a:srgbClr val="25265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50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457A79-CE22-0F9D-133F-CDC6E6E2C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536" y="0"/>
            <a:ext cx="10018713" cy="6857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25265E"/>
                </a:solidFill>
                <a:latin typeface="Britannic Bold" panose="020B0903060703020204" pitchFamily="34" charset="0"/>
              </a:rPr>
              <a:t>Nested </a:t>
            </a:r>
            <a:r>
              <a:rPr lang="en-US" sz="4800" b="1" i="0" dirty="0">
                <a:solidFill>
                  <a:srgbClr val="25265E"/>
                </a:solidFill>
                <a:effectLst/>
                <a:latin typeface="Britannic Bold" panose="020B0903060703020204" pitchFamily="34" charset="0"/>
              </a:rPr>
              <a:t>structure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A5614-8DFB-ACC8-13DD-3B9965105F7B}"/>
              </a:ext>
            </a:extLst>
          </p:cNvPr>
          <p:cNvSpPr txBox="1"/>
          <p:nvPr/>
        </p:nvSpPr>
        <p:spPr>
          <a:xfrm>
            <a:off x="1338535" y="644044"/>
            <a:ext cx="10018713" cy="1218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Nested structures means, that one structure has another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stucture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as member variable.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49262" y="34129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0A5614-8DFB-ACC8-13DD-3B9965105F7B}"/>
              </a:ext>
            </a:extLst>
          </p:cNvPr>
          <p:cNvSpPr txBox="1"/>
          <p:nvPr/>
        </p:nvSpPr>
        <p:spPr>
          <a:xfrm>
            <a:off x="2385322" y="1843357"/>
            <a:ext cx="1001871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Example-</a:t>
            </a:r>
          </a:p>
          <a:p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Student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{   char name [30];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age;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  /* here Address is a structure */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Address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  {    char locality [50];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      char city [50];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pincode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;		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  };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1794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708</TotalTime>
  <Words>402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Britannic Bold</vt:lpstr>
      <vt:lpstr>Corbel</vt:lpstr>
      <vt:lpstr>Parallax</vt:lpstr>
      <vt:lpstr>PowerPoint Presentation</vt:lpstr>
      <vt:lpstr>What is a structure?</vt:lpstr>
      <vt:lpstr>Defining a structure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Shekharkumar</dc:creator>
  <cp:lastModifiedBy>Administrator</cp:lastModifiedBy>
  <cp:revision>172</cp:revision>
  <dcterms:created xsi:type="dcterms:W3CDTF">2022-08-20T05:57:51Z</dcterms:created>
  <dcterms:modified xsi:type="dcterms:W3CDTF">2023-02-22T12:39:15Z</dcterms:modified>
</cp:coreProperties>
</file>