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097F5-6631-49F7-987B-160BC2B7997F}">
  <a:tblStyle styleId="{D4F097F5-6631-49F7-987B-160BC2B799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c14b9985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c14b9985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c14b9985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c14b9985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c14b9985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c14b9985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14b9985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14b9985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14b9985a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c14b9985a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c14b9985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c14b9985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c14b9985a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c14b9985a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c14b9985a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c14b9985a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c14b9985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c14b9985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12978" y="1034158"/>
            <a:ext cx="5361300" cy="1448100"/>
          </a:xfrm>
          <a:prstGeom prst="rect">
            <a:avLst/>
          </a:prstGeom>
        </p:spPr>
        <p:txBody>
          <a:bodyPr anchorCtr="0" anchor="ctr"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2600" u="sng">
                <a:latin typeface="Lato"/>
                <a:ea typeface="Lato"/>
                <a:cs typeface="Lato"/>
                <a:sym typeface="Lato"/>
              </a:rPr>
              <a:t>NLP Based Analysis of SweCris to understand the dynamically changing trends in Research Fund distribution</a:t>
            </a:r>
            <a:endParaRPr b="1" sz="6300">
              <a:latin typeface="Lato"/>
              <a:ea typeface="Lato"/>
              <a:cs typeface="Lato"/>
              <a:sym typeface="Lato"/>
            </a:endParaRPr>
          </a:p>
        </p:txBody>
      </p:sp>
      <p:sp>
        <p:nvSpPr>
          <p:cNvPr id="129" name="Google Shape;129;p13"/>
          <p:cNvSpPr txBox="1"/>
          <p:nvPr>
            <p:ph idx="1" type="subTitle"/>
          </p:nvPr>
        </p:nvSpPr>
        <p:spPr>
          <a:xfrm>
            <a:off x="1812975" y="2337476"/>
            <a:ext cx="5361300" cy="45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852"/>
              <a:buFont typeface="Arial"/>
              <a:buNone/>
            </a:pPr>
            <a:r>
              <a:rPr b="1" lang="en" sz="1552">
                <a:latin typeface="Lato"/>
                <a:ea typeface="Lato"/>
                <a:cs typeface="Lato"/>
                <a:sym typeface="Lato"/>
              </a:rPr>
              <a:t>IP Summer Sem 2023</a:t>
            </a:r>
            <a:br>
              <a:rPr b="1" lang="en" sz="1552">
                <a:latin typeface="Lato"/>
                <a:ea typeface="Lato"/>
                <a:cs typeface="Lato"/>
                <a:sym typeface="Lato"/>
              </a:rPr>
            </a:br>
            <a:endParaRPr b="1" sz="1552">
              <a:latin typeface="Lato"/>
              <a:ea typeface="Lato"/>
              <a:cs typeface="Lato"/>
              <a:sym typeface="Lato"/>
            </a:endParaRPr>
          </a:p>
          <a:p>
            <a:pPr indent="0" lvl="0" marL="0" rtl="0" algn="l">
              <a:lnSpc>
                <a:spcPct val="95000"/>
              </a:lnSpc>
              <a:spcBef>
                <a:spcPts val="0"/>
              </a:spcBef>
              <a:spcAft>
                <a:spcPts val="0"/>
              </a:spcAft>
              <a:buClr>
                <a:schemeClr val="dk2"/>
              </a:buClr>
              <a:buSzPts val="852"/>
              <a:buFont typeface="Arial"/>
              <a:buNone/>
            </a:pPr>
            <a:r>
              <a:rPr b="1" lang="en" sz="1552">
                <a:latin typeface="Lato"/>
                <a:ea typeface="Lato"/>
                <a:cs typeface="Lato"/>
                <a:sym typeface="Lato"/>
              </a:rPr>
              <a:t>Guide: Dr. N Arul Murugan</a:t>
            </a:r>
            <a:br>
              <a:rPr b="1" lang="en" sz="1552">
                <a:latin typeface="Lato"/>
                <a:ea typeface="Lato"/>
                <a:cs typeface="Lato"/>
                <a:sym typeface="Lato"/>
              </a:rPr>
            </a:br>
            <a:endParaRPr b="1" sz="1552">
              <a:latin typeface="Lato"/>
              <a:ea typeface="Lato"/>
              <a:cs typeface="Lato"/>
              <a:sym typeface="Lato"/>
            </a:endParaRPr>
          </a:p>
          <a:p>
            <a:pPr indent="0" lvl="0" marL="0" rtl="0" algn="l">
              <a:lnSpc>
                <a:spcPct val="95000"/>
              </a:lnSpc>
              <a:spcBef>
                <a:spcPts val="0"/>
              </a:spcBef>
              <a:spcAft>
                <a:spcPts val="0"/>
              </a:spcAft>
              <a:buClr>
                <a:schemeClr val="dk2"/>
              </a:buClr>
              <a:buSzPts val="852"/>
              <a:buFont typeface="Arial"/>
              <a:buNone/>
            </a:pPr>
            <a:r>
              <a:rPr b="1" lang="en" sz="1552">
                <a:latin typeface="Lato"/>
                <a:ea typeface="Lato"/>
                <a:cs typeface="Lato"/>
                <a:sym typeface="Lato"/>
              </a:rPr>
              <a:t>Acknowledgement: K. Sibin</a:t>
            </a:r>
            <a:br>
              <a:rPr b="1" lang="en" sz="1552">
                <a:latin typeface="Lato"/>
                <a:ea typeface="Lato"/>
                <a:cs typeface="Lato"/>
                <a:sym typeface="Lato"/>
              </a:rPr>
            </a:br>
            <a:endParaRPr b="1" sz="1552">
              <a:latin typeface="Lato"/>
              <a:ea typeface="Lato"/>
              <a:cs typeface="Lato"/>
              <a:sym typeface="Lato"/>
            </a:endParaRPr>
          </a:p>
          <a:p>
            <a:pPr indent="0" lvl="0" marL="0" rtl="0" algn="l">
              <a:lnSpc>
                <a:spcPct val="95000"/>
              </a:lnSpc>
              <a:spcBef>
                <a:spcPts val="0"/>
              </a:spcBef>
              <a:spcAft>
                <a:spcPts val="0"/>
              </a:spcAft>
              <a:buSzPts val="852"/>
              <a:buNone/>
            </a:pPr>
            <a:r>
              <a:rPr b="1" lang="en" sz="1552">
                <a:latin typeface="Lato"/>
                <a:ea typeface="Lato"/>
                <a:cs typeface="Lato"/>
                <a:sym typeface="Lato"/>
              </a:rPr>
              <a:t>Students: Arha Samanta &amp; Abhishek Acharya</a:t>
            </a:r>
            <a:endParaRPr b="1" sz="2095">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7" name="Google Shape;187;p22"/>
          <p:cNvSpPr txBox="1"/>
          <p:nvPr>
            <p:ph idx="1" type="body"/>
          </p:nvPr>
        </p:nvSpPr>
        <p:spPr>
          <a:xfrm>
            <a:off x="819150" y="1671950"/>
            <a:ext cx="7850400" cy="30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conclusion, the analysis of research projects using SweCris API has provided valuable insights into various aspects of the data. By exploring project titles and abstracts, we were able to identify the most common and relevant words across different funding years. This allowed us to gain an understanding of the prevailing research trends and topics over time.</a:t>
            </a:r>
            <a:endParaRPr sz="1500"/>
          </a:p>
          <a:p>
            <a:pPr indent="0" lvl="0" marL="0" rtl="0" algn="l">
              <a:spcBef>
                <a:spcPts val="1200"/>
              </a:spcBef>
              <a:spcAft>
                <a:spcPts val="1200"/>
              </a:spcAft>
              <a:buNone/>
            </a:pPr>
            <a:r>
              <a:rPr lang="en" sz="1500"/>
              <a:t>Overall, this analysis has contributed to a deeper understanding of the research landscape and has the potential to assist researchers, institutions, and funding bodies in making informed decisions. The approach of combining data analysis, NLP techniques, text processing, and data visualization has proven to be a powerful method for extracting valuable insights from this complex dataset.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u="sng"/>
              <a:t>Dataset:</a:t>
            </a:r>
            <a:r>
              <a:rPr b="1" lang="en" sz="1800"/>
              <a:t> </a:t>
            </a:r>
            <a:r>
              <a:rPr lang="en" sz="1800"/>
              <a:t>Swecris is a national database, where you can see how the participating research funding bodies have distributed their funds to researchers in Sweden. The database contains data from both governmental and private research funding bodies – 11 in total. Swecris is administered by the Swedish Research Council on behalf of the Government.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aim of our Project is to interact with the Swecris API and get the current database. From this database, we utilize NLP techniques to gather useful information about the most popular topics across various domains. This will be extremely helpful for young researchers as they choose which study fields to focus on for their academic and research careers.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implementation fetches data from SweCris API, performs analysis on project titles and abstracts, and analyzes disease-related information. It identifies the most common words, top 10 words for each funding year, and plots graphs to visualize trends and patterns over time.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Additionally, it examines words before and after specific keywords like 'disease', 'virus', and 'infection' to find any discernible patterns.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Done</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Here</a:t>
            </a:r>
            <a:r>
              <a:rPr lang="en" sz="1700"/>
              <a:t>, we extended the work of K. Sibin by identifying the top 10 most relevant words from both the Title and Abstract of the data. The analysis of the Title proved more insightful, yielding conclusive results. We manually removed common words from the Abstract to obtain relevant words.</a:t>
            </a:r>
            <a:endParaRPr sz="1700"/>
          </a:p>
          <a:p>
            <a:pPr indent="0" lvl="0" marL="0" rtl="0" algn="l">
              <a:spcBef>
                <a:spcPts val="1200"/>
              </a:spcBef>
              <a:spcAft>
                <a:spcPts val="1200"/>
              </a:spcAft>
              <a:buNone/>
            </a:pPr>
            <a:r>
              <a:rPr lang="en" sz="1700"/>
              <a:t>Additionally, we conducted an analysis of the most common diseases over the years, identifying trends by counting their occurrences. Furthermore, we extracted words preceding and following 'disease', 'virus', and 'infection', providing valuable data for further processing and analysis.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59" name="Google Shape;159;p18"/>
          <p:cNvPicPr preferRelativeResize="0"/>
          <p:nvPr/>
        </p:nvPicPr>
        <p:blipFill rotWithShape="1">
          <a:blip r:embed="rId3">
            <a:alphaModFix/>
          </a:blip>
          <a:srcRect b="30769" l="5126" r="17311" t="45013"/>
          <a:stretch/>
        </p:blipFill>
        <p:spPr>
          <a:xfrm>
            <a:off x="366050" y="1111125"/>
            <a:ext cx="8343425" cy="1460625"/>
          </a:xfrm>
          <a:prstGeom prst="rect">
            <a:avLst/>
          </a:prstGeom>
          <a:noFill/>
          <a:ln>
            <a:noFill/>
          </a:ln>
        </p:spPr>
      </p:pic>
      <p:pic>
        <p:nvPicPr>
          <p:cNvPr id="160" name="Google Shape;160;p18"/>
          <p:cNvPicPr preferRelativeResize="0"/>
          <p:nvPr/>
        </p:nvPicPr>
        <p:blipFill rotWithShape="1">
          <a:blip r:embed="rId4">
            <a:alphaModFix/>
          </a:blip>
          <a:srcRect b="11397" l="6088" r="43591" t="24786"/>
          <a:stretch/>
        </p:blipFill>
        <p:spPr>
          <a:xfrm>
            <a:off x="457200" y="2571750"/>
            <a:ext cx="3180946" cy="2266950"/>
          </a:xfrm>
          <a:prstGeom prst="rect">
            <a:avLst/>
          </a:prstGeom>
          <a:noFill/>
          <a:ln>
            <a:noFill/>
          </a:ln>
        </p:spPr>
      </p:pic>
      <p:pic>
        <p:nvPicPr>
          <p:cNvPr id="161" name="Google Shape;161;p18"/>
          <p:cNvPicPr preferRelativeResize="0"/>
          <p:nvPr/>
        </p:nvPicPr>
        <p:blipFill rotWithShape="1">
          <a:blip r:embed="rId5">
            <a:alphaModFix/>
          </a:blip>
          <a:srcRect b="32856" l="4484" r="22115" t="44850"/>
          <a:stretch/>
        </p:blipFill>
        <p:spPr>
          <a:xfrm>
            <a:off x="3653775" y="2941325"/>
            <a:ext cx="5281524" cy="121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29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Results(Contd.)</a:t>
            </a:r>
            <a:endParaRPr/>
          </a:p>
        </p:txBody>
      </p:sp>
      <p:pic>
        <p:nvPicPr>
          <p:cNvPr id="167" name="Google Shape;167;p19"/>
          <p:cNvPicPr preferRelativeResize="0"/>
          <p:nvPr/>
        </p:nvPicPr>
        <p:blipFill rotWithShape="1">
          <a:blip r:embed="rId3">
            <a:alphaModFix/>
          </a:blip>
          <a:srcRect b="38292" l="4490" r="33490" t="39420"/>
          <a:stretch/>
        </p:blipFill>
        <p:spPr>
          <a:xfrm>
            <a:off x="323850" y="981075"/>
            <a:ext cx="5943600" cy="1200150"/>
          </a:xfrm>
          <a:prstGeom prst="rect">
            <a:avLst/>
          </a:prstGeom>
          <a:noFill/>
          <a:ln>
            <a:noFill/>
          </a:ln>
        </p:spPr>
      </p:pic>
      <p:pic>
        <p:nvPicPr>
          <p:cNvPr id="168" name="Google Shape;168;p19"/>
          <p:cNvPicPr preferRelativeResize="0"/>
          <p:nvPr/>
        </p:nvPicPr>
        <p:blipFill>
          <a:blip r:embed="rId4">
            <a:alphaModFix/>
          </a:blip>
          <a:stretch>
            <a:fillRect/>
          </a:stretch>
        </p:blipFill>
        <p:spPr>
          <a:xfrm>
            <a:off x="6267450" y="427475"/>
            <a:ext cx="2604524" cy="4411225"/>
          </a:xfrm>
          <a:prstGeom prst="rect">
            <a:avLst/>
          </a:prstGeom>
          <a:noFill/>
          <a:ln>
            <a:noFill/>
          </a:ln>
        </p:spPr>
      </p:pic>
      <p:pic>
        <p:nvPicPr>
          <p:cNvPr id="169" name="Google Shape;169;p19"/>
          <p:cNvPicPr preferRelativeResize="0"/>
          <p:nvPr/>
        </p:nvPicPr>
        <p:blipFill>
          <a:blip r:embed="rId5">
            <a:alphaModFix/>
          </a:blip>
          <a:stretch>
            <a:fillRect/>
          </a:stretch>
        </p:blipFill>
        <p:spPr>
          <a:xfrm>
            <a:off x="1143000" y="2257425"/>
            <a:ext cx="3875082"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Results(Contd…)</a:t>
            </a:r>
            <a:endParaRPr/>
          </a:p>
        </p:txBody>
      </p:sp>
      <p:pic>
        <p:nvPicPr>
          <p:cNvPr id="175" name="Google Shape;175;p20"/>
          <p:cNvPicPr preferRelativeResize="0"/>
          <p:nvPr/>
        </p:nvPicPr>
        <p:blipFill rotWithShape="1">
          <a:blip r:embed="rId3">
            <a:alphaModFix/>
          </a:blip>
          <a:srcRect b="9119" l="4325" r="2242" t="25924"/>
          <a:stretch/>
        </p:blipFill>
        <p:spPr>
          <a:xfrm>
            <a:off x="411150" y="1604775"/>
            <a:ext cx="8275649" cy="324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Contributions</a:t>
            </a:r>
            <a:endParaRPr/>
          </a:p>
        </p:txBody>
      </p:sp>
      <p:graphicFrame>
        <p:nvGraphicFramePr>
          <p:cNvPr id="181" name="Google Shape;181;p21"/>
          <p:cNvGraphicFramePr/>
          <p:nvPr/>
        </p:nvGraphicFramePr>
        <p:xfrm>
          <a:off x="541025" y="1543050"/>
          <a:ext cx="3000000" cy="3000000"/>
        </p:xfrm>
        <a:graphic>
          <a:graphicData uri="http://schemas.openxmlformats.org/drawingml/2006/table">
            <a:tbl>
              <a:tblPr>
                <a:noFill/>
                <a:tableStyleId>{D4F097F5-6631-49F7-987B-160BC2B7997F}</a:tableStyleId>
              </a:tblPr>
              <a:tblGrid>
                <a:gridCol w="3619500"/>
                <a:gridCol w="3619500"/>
              </a:tblGrid>
              <a:tr h="477200">
                <a:tc>
                  <a:txBody>
                    <a:bodyPr/>
                    <a:lstStyle/>
                    <a:p>
                      <a:pPr indent="0" lvl="0" marL="0" rtl="0" algn="ctr">
                        <a:spcBef>
                          <a:spcPts val="0"/>
                        </a:spcBef>
                        <a:spcAft>
                          <a:spcPts val="0"/>
                        </a:spcAft>
                        <a:buNone/>
                      </a:pPr>
                      <a:r>
                        <a:rPr b="1" lang="en" u="sng"/>
                        <a:t>Arha Samanta</a:t>
                      </a:r>
                      <a:endParaRPr b="1" u="sng"/>
                    </a:p>
                  </a:txBody>
                  <a:tcPr marT="91425" marB="91425" marR="91425" marL="91425"/>
                </a:tc>
                <a:tc>
                  <a:txBody>
                    <a:bodyPr/>
                    <a:lstStyle/>
                    <a:p>
                      <a:pPr indent="0" lvl="0" marL="0" rtl="0" algn="ctr">
                        <a:spcBef>
                          <a:spcPts val="0"/>
                        </a:spcBef>
                        <a:spcAft>
                          <a:spcPts val="0"/>
                        </a:spcAft>
                        <a:buNone/>
                      </a:pPr>
                      <a:r>
                        <a:rPr b="1" lang="en" u="sng"/>
                        <a:t>Abhishek Acharya</a:t>
                      </a:r>
                      <a:endParaRPr b="1" u="sng"/>
                    </a:p>
                  </a:txBody>
                  <a:tcPr marT="91425" marB="91425" marR="91425" marL="91425"/>
                </a:tc>
              </a:tr>
              <a:tr h="2532975">
                <a:tc>
                  <a:txBody>
                    <a:bodyPr/>
                    <a:lstStyle/>
                    <a:p>
                      <a:pPr indent="-317500" lvl="0" marL="457200" rtl="0" algn="l">
                        <a:spcBef>
                          <a:spcPts val="0"/>
                        </a:spcBef>
                        <a:spcAft>
                          <a:spcPts val="0"/>
                        </a:spcAft>
                        <a:buSzPts val="1400"/>
                        <a:buAutoNum type="arabicPeriod"/>
                      </a:pPr>
                      <a:r>
                        <a:rPr lang="en"/>
                        <a:t>Interacted with SweCris API and extracted the dataset.</a:t>
                      </a:r>
                      <a:endParaRPr/>
                    </a:p>
                    <a:p>
                      <a:pPr indent="-317500" lvl="0" marL="457200" rtl="0" algn="l">
                        <a:spcBef>
                          <a:spcPts val="0"/>
                        </a:spcBef>
                        <a:spcAft>
                          <a:spcPts val="0"/>
                        </a:spcAft>
                        <a:buSzPts val="1400"/>
                        <a:buAutoNum type="arabicPeriod"/>
                      </a:pPr>
                      <a:r>
                        <a:rPr lang="en"/>
                        <a:t>Preprocessed the dataset.</a:t>
                      </a:r>
                      <a:endParaRPr/>
                    </a:p>
                    <a:p>
                      <a:pPr indent="-317500" lvl="0" marL="457200" rtl="0" algn="l">
                        <a:spcBef>
                          <a:spcPts val="0"/>
                        </a:spcBef>
                        <a:spcAft>
                          <a:spcPts val="0"/>
                        </a:spcAft>
                        <a:buSzPts val="1400"/>
                        <a:buAutoNum type="arabicPeriod"/>
                      </a:pPr>
                      <a:r>
                        <a:rPr lang="en"/>
                        <a:t>Designed the various year wise bins, and grouped the dataset into them, for analysis.</a:t>
                      </a:r>
                      <a:endParaRPr/>
                    </a:p>
                    <a:p>
                      <a:pPr indent="-317500" lvl="0" marL="457200" rtl="0" algn="l">
                        <a:spcBef>
                          <a:spcPts val="0"/>
                        </a:spcBef>
                        <a:spcAft>
                          <a:spcPts val="0"/>
                        </a:spcAft>
                        <a:buSzPts val="1400"/>
                        <a:buAutoNum type="arabicPeriod"/>
                      </a:pPr>
                      <a:r>
                        <a:rPr lang="en"/>
                        <a:t>Tried to do TF-IDF analysis on Project Abstract, but not found to be of much help.</a:t>
                      </a:r>
                      <a:endParaRPr/>
                    </a:p>
                    <a:p>
                      <a:pPr indent="-317500" lvl="0" marL="457200" rtl="0" algn="l">
                        <a:spcBef>
                          <a:spcPts val="0"/>
                        </a:spcBef>
                        <a:spcAft>
                          <a:spcPts val="0"/>
                        </a:spcAft>
                        <a:buSzPts val="1400"/>
                        <a:buAutoNum type="arabicPeriod"/>
                      </a:pPr>
                      <a:r>
                        <a:rPr lang="en"/>
                        <a:t>Found the most common diseases.</a:t>
                      </a:r>
                      <a:endParaRPr/>
                    </a:p>
                  </a:txBody>
                  <a:tcPr marT="91425" marB="91425" marR="91425" marL="91425"/>
                </a:tc>
                <a:tc>
                  <a:txBody>
                    <a:bodyPr/>
                    <a:lstStyle/>
                    <a:p>
                      <a:pPr indent="-317500" lvl="0" marL="457200" rtl="0" algn="l">
                        <a:spcBef>
                          <a:spcPts val="0"/>
                        </a:spcBef>
                        <a:spcAft>
                          <a:spcPts val="0"/>
                        </a:spcAft>
                        <a:buSzPts val="1400"/>
                        <a:buAutoNum type="arabicPeriod"/>
                      </a:pPr>
                      <a:r>
                        <a:rPr lang="en"/>
                        <a:t>Fetched the top 10 words from Title.</a:t>
                      </a:r>
                      <a:endParaRPr/>
                    </a:p>
                    <a:p>
                      <a:pPr indent="-317500" lvl="0" marL="457200" rtl="0" algn="l">
                        <a:spcBef>
                          <a:spcPts val="0"/>
                        </a:spcBef>
                        <a:spcAft>
                          <a:spcPts val="0"/>
                        </a:spcAft>
                        <a:buSzPts val="1400"/>
                        <a:buAutoNum type="arabicPeriod"/>
                      </a:pPr>
                      <a:r>
                        <a:rPr lang="en"/>
                        <a:t>Extracted only most </a:t>
                      </a:r>
                      <a:r>
                        <a:rPr lang="en"/>
                        <a:t>relevant</a:t>
                      </a:r>
                      <a:r>
                        <a:rPr lang="en"/>
                        <a:t> top 10 words from Abstract, not all.</a:t>
                      </a:r>
                      <a:endParaRPr/>
                    </a:p>
                    <a:p>
                      <a:pPr indent="-317500" lvl="0" marL="457200" rtl="0" algn="l">
                        <a:spcBef>
                          <a:spcPts val="0"/>
                        </a:spcBef>
                        <a:spcAft>
                          <a:spcPts val="0"/>
                        </a:spcAft>
                        <a:buSzPts val="1400"/>
                        <a:buAutoNum type="arabicPeriod"/>
                      </a:pPr>
                      <a:r>
                        <a:rPr lang="en"/>
                        <a:t>Plotted all the relevant graphs.</a:t>
                      </a:r>
                      <a:endParaRPr/>
                    </a:p>
                    <a:p>
                      <a:pPr indent="-317500" lvl="0" marL="457200" rtl="0" algn="l">
                        <a:spcBef>
                          <a:spcPts val="0"/>
                        </a:spcBef>
                        <a:spcAft>
                          <a:spcPts val="0"/>
                        </a:spcAft>
                        <a:buSzPts val="1400"/>
                        <a:buAutoNum type="arabicPeriod"/>
                      </a:pPr>
                      <a:r>
                        <a:rPr lang="en"/>
                        <a:t>Analysed the diseases by their </a:t>
                      </a:r>
                      <a:r>
                        <a:rPr lang="en"/>
                        <a:t>occurrence</a:t>
                      </a:r>
                      <a:r>
                        <a:rPr lang="en"/>
                        <a:t> count and plotted their graph.</a:t>
                      </a:r>
                      <a:endParaRPr/>
                    </a:p>
                    <a:p>
                      <a:pPr indent="-317500" lvl="0" marL="457200" rtl="0" algn="l">
                        <a:spcBef>
                          <a:spcPts val="0"/>
                        </a:spcBef>
                        <a:spcAft>
                          <a:spcPts val="0"/>
                        </a:spcAft>
                        <a:buSzPts val="1400"/>
                        <a:buAutoNum type="arabicPeriod"/>
                      </a:pPr>
                      <a:r>
                        <a:rPr lang="en"/>
                        <a:t>Extracted </a:t>
                      </a:r>
                      <a:r>
                        <a:rPr lang="en"/>
                        <a:t>words before and after the words: 'disease', 'virus' and 'infection'.</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