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Montserrat"/>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26" roundtripDataSignature="AMtx7mgWIwipExNXGxv2mZfQ8VJ3cbjeJ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22" Type="http://schemas.openxmlformats.org/officeDocument/2006/relationships/font" Target="fonts/Lato-regular.fntdata"/><Relationship Id="rId21" Type="http://schemas.openxmlformats.org/officeDocument/2006/relationships/font" Target="fonts/Montserrat-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customschemas.google.com/relationships/presentationmetadata" Target="metadata"/><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bold.fntdata"/><Relationship Id="rId18" Type="http://schemas.openxmlformats.org/officeDocument/2006/relationships/font" Target="fonts/Montserra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6227245843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6227245843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6227245843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6227245843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2"/>
          <p:cNvSpPr/>
          <p:nvPr/>
        </p:nvSpPr>
        <p:spPr>
          <a:xfrm rot="5400000">
            <a:off x="7500300" y="505"/>
            <a:ext cx="1643700" cy="1643700"/>
          </a:xfrm>
          <a:prstGeom prst="diagStripe">
            <a:avLst>
              <a:gd fmla="val 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12"/>
          <p:cNvGrpSpPr/>
          <p:nvPr/>
        </p:nvGrpSpPr>
        <p:grpSpPr>
          <a:xfrm>
            <a:off x="0" y="490"/>
            <a:ext cx="5153705" cy="5134399"/>
            <a:chOff x="0" y="75"/>
            <a:chExt cx="5153705" cy="5152950"/>
          </a:xfrm>
        </p:grpSpPr>
        <p:sp>
          <p:nvSpPr>
            <p:cNvPr id="12" name="Google Shape;12;p12"/>
            <p:cNvSpPr/>
            <p:nvPr/>
          </p:nvSpPr>
          <p:spPr>
            <a:xfrm rot="-5400000">
              <a:off x="455" y="-225"/>
              <a:ext cx="5152800" cy="5153700"/>
            </a:xfrm>
            <a:prstGeom prst="diagStripe">
              <a:avLst>
                <a:gd fmla="val 5000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2"/>
            <p:cNvSpPr/>
            <p:nvPr/>
          </p:nvSpPr>
          <p:spPr>
            <a:xfrm rot="-5400000">
              <a:off x="150" y="1145825"/>
              <a:ext cx="3996600" cy="3996900"/>
            </a:xfrm>
            <a:prstGeom prst="diagStripe">
              <a:avLst>
                <a:gd fmla="val 58774"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1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1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p12"/>
          <p:cNvSpPr txBox="1"/>
          <p:nvPr>
            <p:ph type="ctrTitle"/>
          </p:nvPr>
        </p:nvSpPr>
        <p:spPr>
          <a:xfrm>
            <a:off x="3537150" y="1578400"/>
            <a:ext cx="5017500" cy="1578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17" name="Google Shape;17;p12"/>
          <p:cNvSpPr txBox="1"/>
          <p:nvPr>
            <p:ph idx="1" type="subTitle"/>
          </p:nvPr>
        </p:nvSpPr>
        <p:spPr>
          <a:xfrm>
            <a:off x="5083950" y="3924925"/>
            <a:ext cx="3470700" cy="506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18" name="Google Shape;18;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21"/>
          <p:cNvGrpSpPr/>
          <p:nvPr/>
        </p:nvGrpSpPr>
        <p:grpSpPr>
          <a:xfrm>
            <a:off x="4406400" y="0"/>
            <a:ext cx="4737600" cy="5143065"/>
            <a:chOff x="4406400" y="0"/>
            <a:chExt cx="4737600" cy="5143065"/>
          </a:xfrm>
        </p:grpSpPr>
        <p:sp>
          <p:nvSpPr>
            <p:cNvPr id="107" name="Google Shape;107;p21"/>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21"/>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21"/>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21"/>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21"/>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21"/>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21"/>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2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21"/>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21"/>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21"/>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21"/>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21"/>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2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21"/>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21"/>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21"/>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21"/>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5" name="Google Shape;125;p21"/>
          <p:cNvSpPr txBox="1"/>
          <p:nvPr>
            <p:ph hasCustomPrompt="1" type="title"/>
          </p:nvPr>
        </p:nvSpPr>
        <p:spPr>
          <a:xfrm>
            <a:off x="823850" y="1284675"/>
            <a:ext cx="4776000" cy="1300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8000"/>
              <a:buNone/>
              <a:defRPr sz="8000"/>
            </a:lvl1pPr>
            <a:lvl2pPr lvl="1" algn="l">
              <a:lnSpc>
                <a:spcPct val="100000"/>
              </a:lnSpc>
              <a:spcBef>
                <a:spcPts val="0"/>
              </a:spcBef>
              <a:spcAft>
                <a:spcPts val="0"/>
              </a:spcAft>
              <a:buSzPts val="8000"/>
              <a:buNone/>
              <a:defRPr sz="8000"/>
            </a:lvl2pPr>
            <a:lvl3pPr lvl="2" algn="l">
              <a:lnSpc>
                <a:spcPct val="100000"/>
              </a:lnSpc>
              <a:spcBef>
                <a:spcPts val="0"/>
              </a:spcBef>
              <a:spcAft>
                <a:spcPts val="0"/>
              </a:spcAft>
              <a:buSzPts val="8000"/>
              <a:buNone/>
              <a:defRPr sz="8000"/>
            </a:lvl3pPr>
            <a:lvl4pPr lvl="3" algn="l">
              <a:lnSpc>
                <a:spcPct val="100000"/>
              </a:lnSpc>
              <a:spcBef>
                <a:spcPts val="0"/>
              </a:spcBef>
              <a:spcAft>
                <a:spcPts val="0"/>
              </a:spcAft>
              <a:buSzPts val="8000"/>
              <a:buNone/>
              <a:defRPr sz="8000"/>
            </a:lvl4pPr>
            <a:lvl5pPr lvl="4" algn="l">
              <a:lnSpc>
                <a:spcPct val="100000"/>
              </a:lnSpc>
              <a:spcBef>
                <a:spcPts val="0"/>
              </a:spcBef>
              <a:spcAft>
                <a:spcPts val="0"/>
              </a:spcAft>
              <a:buSzPts val="8000"/>
              <a:buNone/>
              <a:defRPr sz="8000"/>
            </a:lvl5pPr>
            <a:lvl6pPr lvl="5" algn="l">
              <a:lnSpc>
                <a:spcPct val="100000"/>
              </a:lnSpc>
              <a:spcBef>
                <a:spcPts val="0"/>
              </a:spcBef>
              <a:spcAft>
                <a:spcPts val="0"/>
              </a:spcAft>
              <a:buSzPts val="8000"/>
              <a:buNone/>
              <a:defRPr sz="8000"/>
            </a:lvl6pPr>
            <a:lvl7pPr lvl="6" algn="l">
              <a:lnSpc>
                <a:spcPct val="100000"/>
              </a:lnSpc>
              <a:spcBef>
                <a:spcPts val="0"/>
              </a:spcBef>
              <a:spcAft>
                <a:spcPts val="0"/>
              </a:spcAft>
              <a:buSzPts val="8000"/>
              <a:buNone/>
              <a:defRPr sz="8000"/>
            </a:lvl7pPr>
            <a:lvl8pPr lvl="7" algn="l">
              <a:lnSpc>
                <a:spcPct val="100000"/>
              </a:lnSpc>
              <a:spcBef>
                <a:spcPts val="0"/>
              </a:spcBef>
              <a:spcAft>
                <a:spcPts val="0"/>
              </a:spcAft>
              <a:buSzPts val="8000"/>
              <a:buNone/>
              <a:defRPr sz="8000"/>
            </a:lvl8pPr>
            <a:lvl9pPr lvl="8" algn="l">
              <a:lnSpc>
                <a:spcPct val="100000"/>
              </a:lnSpc>
              <a:spcBef>
                <a:spcPts val="0"/>
              </a:spcBef>
              <a:spcAft>
                <a:spcPts val="0"/>
              </a:spcAft>
              <a:buSzPts val="8000"/>
              <a:buNone/>
              <a:defRPr sz="8000"/>
            </a:lvl9pPr>
          </a:lstStyle>
          <a:p>
            <a:r>
              <a:t>xx%</a:t>
            </a:r>
          </a:p>
        </p:txBody>
      </p:sp>
      <p:sp>
        <p:nvSpPr>
          <p:cNvPr id="126" name="Google Shape;126;p21"/>
          <p:cNvSpPr txBox="1"/>
          <p:nvPr>
            <p:ph idx="1" type="body"/>
          </p:nvPr>
        </p:nvSpPr>
        <p:spPr>
          <a:xfrm>
            <a:off x="823850" y="2643124"/>
            <a:ext cx="4776000" cy="12189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27" name="Google Shape;127;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grpSp>
        <p:nvGrpSpPr>
          <p:cNvPr id="20" name="Google Shape;20;p13"/>
          <p:cNvGrpSpPr/>
          <p:nvPr/>
        </p:nvGrpSpPr>
        <p:grpSpPr>
          <a:xfrm>
            <a:off x="0" y="381001"/>
            <a:ext cx="1037850" cy="1016288"/>
            <a:chOff x="0" y="381001"/>
            <a:chExt cx="1037850" cy="1016288"/>
          </a:xfrm>
        </p:grpSpPr>
        <p:sp>
          <p:nvSpPr>
            <p:cNvPr id="21" name="Google Shape;21;p1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13"/>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 name="Google Shape;23;p13"/>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4" name="Google Shape;24;p13"/>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5" name="Google Shape;25;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grpSp>
        <p:nvGrpSpPr>
          <p:cNvPr id="27" name="Google Shape;27;p14"/>
          <p:cNvGrpSpPr/>
          <p:nvPr/>
        </p:nvGrpSpPr>
        <p:grpSpPr>
          <a:xfrm>
            <a:off x="4406400" y="0"/>
            <a:ext cx="4737600" cy="5143065"/>
            <a:chOff x="4406400" y="0"/>
            <a:chExt cx="4737600" cy="5143065"/>
          </a:xfrm>
        </p:grpSpPr>
        <p:sp>
          <p:nvSpPr>
            <p:cNvPr id="28" name="Google Shape;28;p14"/>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14"/>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14"/>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14"/>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14"/>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14"/>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14"/>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1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14"/>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4"/>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14"/>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4"/>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14"/>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1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14"/>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14"/>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14"/>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14"/>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 name="Google Shape;46;p14"/>
          <p:cNvSpPr txBox="1"/>
          <p:nvPr>
            <p:ph type="title"/>
          </p:nvPr>
        </p:nvSpPr>
        <p:spPr>
          <a:xfrm>
            <a:off x="823850" y="2053000"/>
            <a:ext cx="4587000" cy="1148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7" name="Google Shape;47;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15"/>
          <p:cNvGrpSpPr/>
          <p:nvPr/>
        </p:nvGrpSpPr>
        <p:grpSpPr>
          <a:xfrm>
            <a:off x="0" y="381001"/>
            <a:ext cx="1037850" cy="1016288"/>
            <a:chOff x="0" y="381001"/>
            <a:chExt cx="1037850" cy="1016288"/>
          </a:xfrm>
        </p:grpSpPr>
        <p:sp>
          <p:nvSpPr>
            <p:cNvPr id="50" name="Google Shape;50;p1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1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15"/>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3" name="Google Shape;53;p15"/>
          <p:cNvSpPr txBox="1"/>
          <p:nvPr>
            <p:ph idx="1" type="body"/>
          </p:nvPr>
        </p:nvSpPr>
        <p:spPr>
          <a:xfrm>
            <a:off x="1297500" y="1567550"/>
            <a:ext cx="34032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4" name="Google Shape;54;p15"/>
          <p:cNvSpPr txBox="1"/>
          <p:nvPr>
            <p:ph idx="2" type="body"/>
          </p:nvPr>
        </p:nvSpPr>
        <p:spPr>
          <a:xfrm>
            <a:off x="4933221" y="1567550"/>
            <a:ext cx="34032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5" name="Google Shape;55;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16"/>
          <p:cNvGrpSpPr/>
          <p:nvPr/>
        </p:nvGrpSpPr>
        <p:grpSpPr>
          <a:xfrm>
            <a:off x="0" y="381001"/>
            <a:ext cx="1037850" cy="1016288"/>
            <a:chOff x="0" y="381001"/>
            <a:chExt cx="1037850" cy="1016288"/>
          </a:xfrm>
        </p:grpSpPr>
        <p:sp>
          <p:nvSpPr>
            <p:cNvPr id="58" name="Google Shape;58;p1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0" name="Google Shape;60;p16"/>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1" name="Google Shape;61;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17"/>
          <p:cNvGrpSpPr/>
          <p:nvPr/>
        </p:nvGrpSpPr>
        <p:grpSpPr>
          <a:xfrm>
            <a:off x="0" y="381001"/>
            <a:ext cx="1037850" cy="1016288"/>
            <a:chOff x="0" y="381001"/>
            <a:chExt cx="1037850" cy="1016288"/>
          </a:xfrm>
        </p:grpSpPr>
        <p:sp>
          <p:nvSpPr>
            <p:cNvPr id="64" name="Google Shape;64;p1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1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 name="Google Shape;66;p17"/>
          <p:cNvSpPr txBox="1"/>
          <p:nvPr>
            <p:ph type="title"/>
          </p:nvPr>
        </p:nvSpPr>
        <p:spPr>
          <a:xfrm>
            <a:off x="1297500" y="393750"/>
            <a:ext cx="3798900" cy="1493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7" name="Google Shape;67;p17"/>
          <p:cNvSpPr txBox="1"/>
          <p:nvPr>
            <p:ph idx="1" type="body"/>
          </p:nvPr>
        </p:nvSpPr>
        <p:spPr>
          <a:xfrm>
            <a:off x="1297500" y="1972550"/>
            <a:ext cx="3798900" cy="24159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8" name="Google Shape;68;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18"/>
          <p:cNvGrpSpPr/>
          <p:nvPr/>
        </p:nvGrpSpPr>
        <p:grpSpPr>
          <a:xfrm>
            <a:off x="4406400" y="0"/>
            <a:ext cx="4737600" cy="5143500"/>
            <a:chOff x="4406400" y="0"/>
            <a:chExt cx="4737600" cy="5143500"/>
          </a:xfrm>
        </p:grpSpPr>
        <p:sp>
          <p:nvSpPr>
            <p:cNvPr id="71" name="Google Shape;71;p18"/>
            <p:cNvSpPr/>
            <p:nvPr/>
          </p:nvSpPr>
          <p:spPr>
            <a:xfrm rot="5400000">
              <a:off x="4407900" y="-1500"/>
              <a:ext cx="47346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8"/>
            <p:cNvSpPr/>
            <p:nvPr/>
          </p:nvSpPr>
          <p:spPr>
            <a:xfrm rot="5400000">
              <a:off x="4840825" y="6000"/>
              <a:ext cx="42987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8"/>
            <p:cNvSpPr/>
            <p:nvPr/>
          </p:nvSpPr>
          <p:spPr>
            <a:xfrm rot="-5400000">
              <a:off x="5618399" y="123664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8"/>
            <p:cNvSpPr/>
            <p:nvPr/>
          </p:nvSpPr>
          <p:spPr>
            <a:xfrm flipH="1">
              <a:off x="5849857" y="144407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8"/>
            <p:cNvSpPr/>
            <p:nvPr/>
          </p:nvSpPr>
          <p:spPr>
            <a:xfrm rot="-5400000">
              <a:off x="5987081" y="246974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8"/>
            <p:cNvSpPr/>
            <p:nvPr/>
          </p:nvSpPr>
          <p:spPr>
            <a:xfrm flipH="1">
              <a:off x="6222115" y="2677179"/>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8"/>
            <p:cNvSpPr/>
            <p:nvPr/>
          </p:nvSpPr>
          <p:spPr>
            <a:xfrm rot="-5400000">
              <a:off x="6675341" y="186224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8"/>
            <p:cNvSpPr/>
            <p:nvPr/>
          </p:nvSpPr>
          <p:spPr>
            <a:xfrm rot="-5400000">
              <a:off x="6861141" y="247808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8"/>
            <p:cNvSpPr/>
            <p:nvPr/>
          </p:nvSpPr>
          <p:spPr>
            <a:xfrm flipH="1">
              <a:off x="7965266" y="269319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8"/>
            <p:cNvSpPr/>
            <p:nvPr/>
          </p:nvSpPr>
          <p:spPr>
            <a:xfrm flipH="1">
              <a:off x="8145082" y="330903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8"/>
            <p:cNvSpPr/>
            <p:nvPr/>
          </p:nvSpPr>
          <p:spPr>
            <a:xfrm rot="-5400000">
              <a:off x="7047599" y="309534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8"/>
            <p:cNvSpPr/>
            <p:nvPr/>
          </p:nvSpPr>
          <p:spPr>
            <a:xfrm flipH="1">
              <a:off x="7276649" y="330278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8"/>
            <p:cNvSpPr/>
            <p:nvPr/>
          </p:nvSpPr>
          <p:spPr>
            <a:xfrm flipH="1">
              <a:off x="7462448" y="391862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8"/>
            <p:cNvSpPr/>
            <p:nvPr/>
          </p:nvSpPr>
          <p:spPr>
            <a:xfrm rot="-5400000">
              <a:off x="8102491" y="37188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8"/>
            <p:cNvSpPr/>
            <p:nvPr/>
          </p:nvSpPr>
          <p:spPr>
            <a:xfrm flipH="1">
              <a:off x="8334533" y="392629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8"/>
            <p:cNvSpPr/>
            <p:nvPr/>
          </p:nvSpPr>
          <p:spPr>
            <a:xfrm rot="-5400000">
              <a:off x="8288290" y="433470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9" name="Google Shape;89;p18"/>
          <p:cNvSpPr txBox="1"/>
          <p:nvPr>
            <p:ph type="title"/>
          </p:nvPr>
        </p:nvSpPr>
        <p:spPr>
          <a:xfrm>
            <a:off x="823850" y="866775"/>
            <a:ext cx="4587000" cy="35211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0" name="Google Shape;90;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19"/>
          <p:cNvGrpSpPr/>
          <p:nvPr/>
        </p:nvGrpSpPr>
        <p:grpSpPr>
          <a:xfrm>
            <a:off x="0" y="381001"/>
            <a:ext cx="1037850" cy="1016288"/>
            <a:chOff x="0" y="381001"/>
            <a:chExt cx="1037850" cy="1016288"/>
          </a:xfrm>
        </p:grpSpPr>
        <p:sp>
          <p:nvSpPr>
            <p:cNvPr id="93" name="Google Shape;93;p1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5" name="Google Shape;95;p19"/>
          <p:cNvSpPr txBox="1"/>
          <p:nvPr>
            <p:ph type="title"/>
          </p:nvPr>
        </p:nvSpPr>
        <p:spPr>
          <a:xfrm>
            <a:off x="1297500" y="1658325"/>
            <a:ext cx="3036300" cy="1751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96" name="Google Shape;96;p19"/>
          <p:cNvSpPr txBox="1"/>
          <p:nvPr>
            <p:ph idx="1" type="subTitle"/>
          </p:nvPr>
        </p:nvSpPr>
        <p:spPr>
          <a:xfrm>
            <a:off x="1297500" y="3538000"/>
            <a:ext cx="3036300" cy="506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97" name="Google Shape;97;p19"/>
          <p:cNvSpPr txBox="1"/>
          <p:nvPr>
            <p:ph idx="2" type="body"/>
          </p:nvPr>
        </p:nvSpPr>
        <p:spPr>
          <a:xfrm>
            <a:off x="4648200" y="1696600"/>
            <a:ext cx="3676800" cy="2347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98" name="Google Shape;98;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20"/>
          <p:cNvGrpSpPr/>
          <p:nvPr/>
        </p:nvGrpSpPr>
        <p:grpSpPr>
          <a:xfrm>
            <a:off x="0" y="4128572"/>
            <a:ext cx="698925" cy="684657"/>
            <a:chOff x="0" y="3785672"/>
            <a:chExt cx="698925" cy="684657"/>
          </a:xfrm>
        </p:grpSpPr>
        <p:sp>
          <p:nvSpPr>
            <p:cNvPr id="101" name="Google Shape;101;p20"/>
            <p:cNvSpPr/>
            <p:nvPr/>
          </p:nvSpPr>
          <p:spPr>
            <a:xfrm rot="-5400000">
              <a:off x="0" y="3785672"/>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20"/>
            <p:cNvSpPr/>
            <p:nvPr/>
          </p:nvSpPr>
          <p:spPr>
            <a:xfrm flipH="1">
              <a:off x="154125" y="3925529"/>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3" name="Google Shape;103;p20"/>
          <p:cNvSpPr txBox="1"/>
          <p:nvPr>
            <p:ph idx="1" type="body"/>
          </p:nvPr>
        </p:nvSpPr>
        <p:spPr>
          <a:xfrm>
            <a:off x="812725" y="4305375"/>
            <a:ext cx="6936000" cy="523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104" name="Google Shape;104;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1pPr>
            <a:lvl2pPr lvl="1"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2pPr>
            <a:lvl3pPr lvl="2"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3pPr>
            <a:lvl4pPr lvl="3"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4pPr>
            <a:lvl5pPr lvl="4"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5pPr>
            <a:lvl6pPr lvl="5"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6pPr>
            <a:lvl7pPr lvl="6"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7pPr>
            <a:lvl8pPr lvl="7"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8pPr>
            <a:lvl9pPr lvl="8"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9pPr>
          </a:lstStyle>
          <a:p/>
        </p:txBody>
      </p:sp>
      <p:sp>
        <p:nvSpPr>
          <p:cNvPr id="7" name="Google Shape;7;p1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lt1"/>
              </a:buClr>
              <a:buSzPts val="1300"/>
              <a:buFont typeface="Lato"/>
              <a:buChar char="●"/>
              <a:defRPr b="0" i="0" sz="1300" u="none" cap="none" strike="noStrike">
                <a:solidFill>
                  <a:schemeClr val="lt1"/>
                </a:solidFill>
                <a:latin typeface="Lato"/>
                <a:ea typeface="Lato"/>
                <a:cs typeface="Lato"/>
                <a:sym typeface="Lato"/>
              </a:defRPr>
            </a:lvl1pPr>
            <a:lvl2pPr indent="-298450" lvl="1" marL="9144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2pPr>
            <a:lvl3pPr indent="-298450" lvl="2" marL="13716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3pPr>
            <a:lvl4pPr indent="-298450" lvl="3" marL="18288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4pPr>
            <a:lvl5pPr indent="-298450" lvl="4" marL="22860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5pPr>
            <a:lvl6pPr indent="-298450" lvl="5" marL="27432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6pPr>
            <a:lvl7pPr indent="-298450" lvl="6" marL="32004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7pPr>
            <a:lvl8pPr indent="-298450" lvl="7" marL="36576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8pPr>
            <a:lvl9pPr indent="-298450" lvl="8" marL="41148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9pPr>
          </a:lstStyle>
          <a:p/>
        </p:txBody>
      </p:sp>
      <p:sp>
        <p:nvSpPr>
          <p:cNvPr id="8" name="Google Shape;8;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colab.research.google.com/drive/1ffOY7Yw6tnZNnHm_T_8szeRPUrgJiomm?usp=sharing" TargetMode="External"/><Relationship Id="rId4" Type="http://schemas.openxmlformats.org/officeDocument/2006/relationships/hyperlink" Target="https://colab.research.google.com/drive/1osIf5akBiqfsV-pI2f44mkhwWj04G4VE" TargetMode="External"/><Relationship Id="rId5" Type="http://schemas.openxmlformats.org/officeDocument/2006/relationships/hyperlink" Target="https://colab.research.google.com/drive/1iIIuuDCQ0ayrB-sKM9yy2EwBMVZ6uR7A" TargetMode="External"/><Relationship Id="rId6" Type="http://schemas.openxmlformats.org/officeDocument/2006/relationships/hyperlink" Target="https://colab.research.google.com/drive/1XuQvQ_RihuC7ll8MMaZY9ESUwWy6MFwu?usp=sharin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
          <p:cNvSpPr txBox="1"/>
          <p:nvPr>
            <p:ph type="ctrTitle"/>
          </p:nvPr>
        </p:nvSpPr>
        <p:spPr>
          <a:xfrm>
            <a:off x="3537150" y="664000"/>
            <a:ext cx="5017500" cy="15789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NLP and Knowledge Graph Based Analysis of SWECRIS and ERC Database</a:t>
            </a:r>
            <a:endParaRPr/>
          </a:p>
        </p:txBody>
      </p:sp>
      <p:sp>
        <p:nvSpPr>
          <p:cNvPr id="135" name="Google Shape;135;p1"/>
          <p:cNvSpPr txBox="1"/>
          <p:nvPr>
            <p:ph idx="1" type="subTitle"/>
          </p:nvPr>
        </p:nvSpPr>
        <p:spPr>
          <a:xfrm>
            <a:off x="4572000" y="3262125"/>
            <a:ext cx="3982800" cy="11688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SzPts val="1300"/>
              <a:buNone/>
            </a:pPr>
            <a:r>
              <a:rPr lang="en" sz="1600"/>
              <a:t>Capstone- Odd Semester 2023</a:t>
            </a:r>
            <a:endParaRPr sz="1600"/>
          </a:p>
          <a:p>
            <a:pPr indent="0" lvl="0" marL="0" rtl="0" algn="l">
              <a:lnSpc>
                <a:spcPct val="90000"/>
              </a:lnSpc>
              <a:spcBef>
                <a:spcPts val="0"/>
              </a:spcBef>
              <a:spcAft>
                <a:spcPts val="0"/>
              </a:spcAft>
              <a:buSzPts val="1300"/>
              <a:buNone/>
            </a:pPr>
            <a:r>
              <a:t/>
            </a:r>
            <a:endParaRPr sz="1600"/>
          </a:p>
          <a:p>
            <a:pPr indent="0" lvl="0" marL="0" rtl="0" algn="l">
              <a:lnSpc>
                <a:spcPct val="90000"/>
              </a:lnSpc>
              <a:spcBef>
                <a:spcPts val="0"/>
              </a:spcBef>
              <a:spcAft>
                <a:spcPts val="0"/>
              </a:spcAft>
              <a:buSzPts val="1300"/>
              <a:buNone/>
            </a:pPr>
            <a:r>
              <a:rPr lang="en" sz="1600"/>
              <a:t>Guide: Dr. N Arul Murugan</a:t>
            </a:r>
            <a:endParaRPr sz="1600"/>
          </a:p>
          <a:p>
            <a:pPr indent="0" lvl="0" marL="0" rtl="0" algn="l">
              <a:lnSpc>
                <a:spcPct val="90000"/>
              </a:lnSpc>
              <a:spcBef>
                <a:spcPts val="0"/>
              </a:spcBef>
              <a:spcAft>
                <a:spcPts val="0"/>
              </a:spcAft>
              <a:buSzPts val="1300"/>
              <a:buNone/>
            </a:pPr>
            <a:r>
              <a:t/>
            </a:r>
            <a:endParaRPr sz="1600"/>
          </a:p>
          <a:p>
            <a:pPr indent="0" lvl="0" marL="0" rtl="0" algn="l">
              <a:lnSpc>
                <a:spcPct val="90000"/>
              </a:lnSpc>
              <a:spcBef>
                <a:spcPts val="0"/>
              </a:spcBef>
              <a:spcAft>
                <a:spcPts val="0"/>
              </a:spcAft>
              <a:buSzPts val="1300"/>
              <a:buNone/>
            </a:pPr>
            <a:r>
              <a:rPr lang="en" sz="1600"/>
              <a:t>Group 5: Abhishek Acharya (MT22004)</a:t>
            </a: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9"/>
          <p:cNvSpPr txBox="1"/>
          <p:nvPr>
            <p:ph type="title"/>
          </p:nvPr>
        </p:nvSpPr>
        <p:spPr>
          <a:xfrm>
            <a:off x="1297500" y="12750"/>
            <a:ext cx="7038900" cy="914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Problems faced in SERB PRISM Database</a:t>
            </a:r>
            <a:endParaRPr/>
          </a:p>
          <a:p>
            <a:pPr indent="0" lvl="0" marL="0" rtl="0" algn="l">
              <a:lnSpc>
                <a:spcPct val="100000"/>
              </a:lnSpc>
              <a:spcBef>
                <a:spcPts val="0"/>
              </a:spcBef>
              <a:spcAft>
                <a:spcPts val="0"/>
              </a:spcAft>
              <a:buSzPct val="111111"/>
              <a:buNone/>
            </a:pPr>
            <a:r>
              <a:t/>
            </a:r>
            <a:endParaRPr/>
          </a:p>
        </p:txBody>
      </p:sp>
      <p:sp>
        <p:nvSpPr>
          <p:cNvPr id="194" name="Google Shape;194;p9"/>
          <p:cNvSpPr txBox="1"/>
          <p:nvPr>
            <p:ph idx="1" type="body"/>
          </p:nvPr>
        </p:nvSpPr>
        <p:spPr>
          <a:xfrm>
            <a:off x="1297500" y="473200"/>
            <a:ext cx="7038900" cy="4480500"/>
          </a:xfrm>
          <a:prstGeom prst="rect">
            <a:avLst/>
          </a:prstGeom>
          <a:noFill/>
          <a:ln>
            <a:noFill/>
          </a:ln>
        </p:spPr>
        <p:txBody>
          <a:bodyPr anchorCtr="0" anchor="t" bIns="91425" lIns="91425" spcFirstLastPara="1" rIns="91425" wrap="square" tIns="91425">
            <a:normAutofit/>
          </a:bodyPr>
          <a:lstStyle/>
          <a:p>
            <a:pPr indent="-330200" lvl="0" marL="457200" rtl="0" algn="l">
              <a:lnSpc>
                <a:spcPct val="105000"/>
              </a:lnSpc>
              <a:spcBef>
                <a:spcPts val="0"/>
              </a:spcBef>
              <a:spcAft>
                <a:spcPts val="0"/>
              </a:spcAft>
              <a:buSzPts val="1600"/>
              <a:buAutoNum type="arabicPeriod"/>
            </a:pPr>
            <a:r>
              <a:rPr lang="en" sz="1600"/>
              <a:t>The SERB PRISM Database was not available readily, but required Web </a:t>
            </a:r>
            <a:r>
              <a:rPr lang="en" sz="1600"/>
              <a:t>Scraping</a:t>
            </a:r>
            <a:r>
              <a:rPr lang="en" sz="1600"/>
              <a:t> </a:t>
            </a:r>
            <a:r>
              <a:rPr lang="en" sz="1600"/>
              <a:t>using Selenium Automation and BeautifulSoup.</a:t>
            </a:r>
            <a:br>
              <a:rPr lang="en" sz="1600"/>
            </a:br>
            <a:endParaRPr sz="1600"/>
          </a:p>
          <a:p>
            <a:pPr indent="-330200" lvl="0" marL="457200" rtl="0" algn="l">
              <a:lnSpc>
                <a:spcPct val="105000"/>
              </a:lnSpc>
              <a:spcBef>
                <a:spcPts val="0"/>
              </a:spcBef>
              <a:spcAft>
                <a:spcPts val="0"/>
              </a:spcAft>
              <a:buSzPts val="1600"/>
              <a:buAutoNum type="arabicPeriod"/>
            </a:pPr>
            <a:r>
              <a:rPr lang="en" sz="1600"/>
              <a:t>Upon testing the techniques on a similar Census Government Database, it worked correctly. But it failed to work on the SERB PRISM Site. The major reasons for that are:-</a:t>
            </a:r>
            <a:endParaRPr sz="1600"/>
          </a:p>
          <a:p>
            <a:pPr indent="-330200" lvl="1" marL="914400" rtl="0" algn="l">
              <a:lnSpc>
                <a:spcPct val="105000"/>
              </a:lnSpc>
              <a:spcBef>
                <a:spcPts val="0"/>
              </a:spcBef>
              <a:spcAft>
                <a:spcPts val="0"/>
              </a:spcAft>
              <a:buSzPts val="1600"/>
              <a:buChar char="○"/>
            </a:pPr>
            <a:r>
              <a:rPr lang="en" sz="1600"/>
              <a:t>Dynamic site, resulting in options of a Drop down not being available to select unless a previous Drop down option has been selected. So, the options in Code gives no such element is present error.</a:t>
            </a:r>
            <a:endParaRPr sz="1600"/>
          </a:p>
          <a:p>
            <a:pPr indent="-330200" lvl="1" marL="914400" rtl="0" algn="l">
              <a:lnSpc>
                <a:spcPct val="105000"/>
              </a:lnSpc>
              <a:spcBef>
                <a:spcPts val="0"/>
              </a:spcBef>
              <a:spcAft>
                <a:spcPts val="0"/>
              </a:spcAft>
              <a:buSzPts val="1600"/>
              <a:buChar char="○"/>
            </a:pPr>
            <a:r>
              <a:rPr lang="en" sz="1600"/>
              <a:t>The Submit button has no ID to click. Hence, can't submit the button to actually see the tables.</a:t>
            </a:r>
            <a:endParaRPr sz="1600"/>
          </a:p>
          <a:p>
            <a:pPr indent="-330200" lvl="1" marL="914400" rtl="0" algn="l">
              <a:lnSpc>
                <a:spcPct val="105000"/>
              </a:lnSpc>
              <a:spcBef>
                <a:spcPts val="0"/>
              </a:spcBef>
              <a:spcAft>
                <a:spcPts val="0"/>
              </a:spcAft>
              <a:buSzPts val="1600"/>
              <a:buChar char="○"/>
            </a:pPr>
            <a:r>
              <a:rPr lang="en" sz="1600"/>
              <a:t>For some options, there are multiple pages of table, which couldn't be fetched properly.</a:t>
            </a:r>
            <a:endParaRPr sz="1600"/>
          </a:p>
          <a:p>
            <a:pPr indent="-330200" lvl="1" marL="914400" rtl="0" algn="l">
              <a:lnSpc>
                <a:spcPct val="105000"/>
              </a:lnSpc>
              <a:spcBef>
                <a:spcPts val="0"/>
              </a:spcBef>
              <a:spcAft>
                <a:spcPts val="0"/>
              </a:spcAft>
              <a:buSzPts val="1600"/>
              <a:buChar char="○"/>
            </a:pPr>
            <a:r>
              <a:rPr lang="en" sz="1600"/>
              <a:t>All Program options are not present for all years, causing some problems of reading blank tables/ no tables.</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g26227245843_1_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Future Work and Conclusion</a:t>
            </a:r>
            <a:endParaRPr/>
          </a:p>
        </p:txBody>
      </p:sp>
      <p:sp>
        <p:nvSpPr>
          <p:cNvPr id="200" name="Google Shape;200;g26227245843_1_2"/>
          <p:cNvSpPr txBox="1"/>
          <p:nvPr>
            <p:ph idx="1" type="body"/>
          </p:nvPr>
        </p:nvSpPr>
        <p:spPr>
          <a:xfrm>
            <a:off x="1297500" y="1307850"/>
            <a:ext cx="7038900" cy="3171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AutoNum type="arabicPeriod"/>
            </a:pPr>
            <a:r>
              <a:rPr lang="en" sz="1400"/>
              <a:t>Efforts must be made to extract the entire SERB PRISM Database using Selenium Automation and perform the deep analysis, like the one done for SWECRIS and ERC Databases.</a:t>
            </a:r>
            <a:endParaRPr sz="1400"/>
          </a:p>
          <a:p>
            <a:pPr indent="-317500" lvl="0" marL="457200" rtl="0" algn="l">
              <a:spcBef>
                <a:spcPts val="0"/>
              </a:spcBef>
              <a:spcAft>
                <a:spcPts val="0"/>
              </a:spcAft>
              <a:buSzPts val="1400"/>
              <a:buAutoNum type="arabicPeriod"/>
            </a:pPr>
            <a:r>
              <a:rPr lang="en" sz="1400"/>
              <a:t>Then, the 3 databases must be </a:t>
            </a:r>
            <a:r>
              <a:rPr lang="en" sz="1400"/>
              <a:t>compared</a:t>
            </a:r>
            <a:r>
              <a:rPr lang="en" sz="1400"/>
              <a:t> to get an understanding of the top diseases and the frequency word graph for each of them.</a:t>
            </a:r>
            <a:endParaRPr sz="1400"/>
          </a:p>
          <a:p>
            <a:pPr indent="-317500" lvl="0" marL="457200" rtl="0" algn="l">
              <a:spcBef>
                <a:spcPts val="0"/>
              </a:spcBef>
              <a:spcAft>
                <a:spcPts val="0"/>
              </a:spcAft>
              <a:buSzPts val="1400"/>
              <a:buAutoNum type="arabicPeriod"/>
            </a:pPr>
            <a:r>
              <a:rPr lang="en" sz="1400"/>
              <a:t>These will help to analyse the trends on the type of projects being done in the world, especially Europe and India. This can help future researchers to take up projects in those particular domains.</a:t>
            </a:r>
            <a:endParaRPr sz="1400"/>
          </a:p>
          <a:p>
            <a:pPr indent="-317500" lvl="0" marL="457200" rtl="0" algn="l">
              <a:spcBef>
                <a:spcPts val="0"/>
              </a:spcBef>
              <a:spcAft>
                <a:spcPts val="0"/>
              </a:spcAft>
              <a:buSzPts val="1400"/>
              <a:buAutoNum type="arabicPeriod"/>
            </a:pPr>
            <a:r>
              <a:rPr lang="en" sz="1400"/>
              <a:t>Also, the disease analysis (Knowledge Graph and Frequency Word Graph) </a:t>
            </a:r>
            <a:r>
              <a:rPr lang="en" sz="1400"/>
              <a:t>reveals</a:t>
            </a:r>
            <a:r>
              <a:rPr lang="en" sz="1400"/>
              <a:t> the major diseases around the globe and </a:t>
            </a:r>
            <a:r>
              <a:rPr lang="en" sz="1400"/>
              <a:t>specifically</a:t>
            </a:r>
            <a:r>
              <a:rPr lang="en" sz="1400"/>
              <a:t> Europe and India. This will help understand the trend of diseases and may also reveal some patterns to protect humans from future diseases, by trying to treat the existing ones.</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0"/>
          <p:cNvSpPr txBox="1"/>
          <p:nvPr>
            <p:ph type="title"/>
          </p:nvPr>
        </p:nvSpPr>
        <p:spPr>
          <a:xfrm>
            <a:off x="2720400" y="2114700"/>
            <a:ext cx="3703200" cy="1010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sz="5200"/>
              <a:t>Thank You</a:t>
            </a:r>
            <a:endParaRPr sz="5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Objective</a:t>
            </a:r>
            <a:endParaRPr/>
          </a:p>
        </p:txBody>
      </p:sp>
      <p:sp>
        <p:nvSpPr>
          <p:cNvPr id="141" name="Google Shape;141;p2"/>
          <p:cNvSpPr txBox="1"/>
          <p:nvPr>
            <p:ph idx="1" type="body"/>
          </p:nvPr>
        </p:nvSpPr>
        <p:spPr>
          <a:xfrm>
            <a:off x="1297500" y="1204725"/>
            <a:ext cx="7038900" cy="3273900"/>
          </a:xfrm>
          <a:prstGeom prst="rect">
            <a:avLst/>
          </a:prstGeom>
          <a:noFill/>
          <a:ln>
            <a:noFill/>
          </a:ln>
        </p:spPr>
        <p:txBody>
          <a:bodyPr anchorCtr="0" anchor="t" bIns="91425" lIns="91425" spcFirstLastPara="1" rIns="91425" wrap="square" tIns="91425">
            <a:normAutofit/>
          </a:bodyPr>
          <a:lstStyle/>
          <a:p>
            <a:pPr indent="-336550" lvl="0" marL="457200" rtl="0" algn="l">
              <a:lnSpc>
                <a:spcPct val="115000"/>
              </a:lnSpc>
              <a:spcBef>
                <a:spcPts val="0"/>
              </a:spcBef>
              <a:spcAft>
                <a:spcPts val="0"/>
              </a:spcAft>
              <a:buSzPts val="1700"/>
              <a:buAutoNum type="arabicPeriod"/>
            </a:pPr>
            <a:r>
              <a:rPr lang="en" sz="1700"/>
              <a:t>To extend the work done as IP in Summer Sem, and further analyse the data present in SweCris Database.</a:t>
            </a:r>
            <a:endParaRPr sz="1700"/>
          </a:p>
          <a:p>
            <a:pPr indent="-336550" lvl="0" marL="457200" rtl="0" algn="l">
              <a:lnSpc>
                <a:spcPct val="115000"/>
              </a:lnSpc>
              <a:spcBef>
                <a:spcPts val="0"/>
              </a:spcBef>
              <a:spcAft>
                <a:spcPts val="0"/>
              </a:spcAft>
              <a:buSzPts val="1700"/>
              <a:buAutoNum type="arabicPeriod"/>
            </a:pPr>
            <a:r>
              <a:rPr lang="en" sz="1700"/>
              <a:t>Draw conclusions from Knowledge Graphs of diseases, viruses and infections, by taking the words before and after them.</a:t>
            </a:r>
            <a:endParaRPr sz="1700"/>
          </a:p>
          <a:p>
            <a:pPr indent="-336550" lvl="0" marL="457200" rtl="0" algn="l">
              <a:lnSpc>
                <a:spcPct val="115000"/>
              </a:lnSpc>
              <a:spcBef>
                <a:spcPts val="0"/>
              </a:spcBef>
              <a:spcAft>
                <a:spcPts val="0"/>
              </a:spcAft>
              <a:buSzPts val="1700"/>
              <a:buAutoNum type="arabicPeriod"/>
            </a:pPr>
            <a:r>
              <a:rPr lang="en" sz="1700"/>
              <a:t>Calculate the frequencies of words associated with each keyword, assigns weights based on the frequencies, and then plot the top weighted words for each keyword.</a:t>
            </a:r>
            <a:endParaRPr sz="1700"/>
          </a:p>
          <a:p>
            <a:pPr indent="-336550" lvl="0" marL="457200" rtl="0" algn="l">
              <a:lnSpc>
                <a:spcPct val="115000"/>
              </a:lnSpc>
              <a:spcBef>
                <a:spcPts val="0"/>
              </a:spcBef>
              <a:spcAft>
                <a:spcPts val="0"/>
              </a:spcAft>
              <a:buSzPts val="1700"/>
              <a:buAutoNum type="arabicPeriod"/>
            </a:pPr>
            <a:r>
              <a:rPr lang="en" sz="1700"/>
              <a:t>After doing deep analysis of SweCris database, analyse the ERC database, and perform the same tasks done </a:t>
            </a:r>
            <a:r>
              <a:rPr lang="en" sz="1700"/>
              <a:t>earlier</a:t>
            </a:r>
            <a:r>
              <a:rPr lang="en" sz="1700"/>
              <a:t>. </a:t>
            </a:r>
            <a:endParaRPr sz="1700"/>
          </a:p>
          <a:p>
            <a:pPr indent="-336550" lvl="0" marL="457200" rtl="0" algn="l">
              <a:lnSpc>
                <a:spcPct val="115000"/>
              </a:lnSpc>
              <a:spcBef>
                <a:spcPts val="0"/>
              </a:spcBef>
              <a:spcAft>
                <a:spcPts val="0"/>
              </a:spcAft>
              <a:buSzPts val="1700"/>
              <a:buAutoNum type="arabicPeriod"/>
            </a:pPr>
            <a:r>
              <a:rPr lang="en" sz="1700"/>
              <a:t>Compare and analyse results from analysis from both databases.</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3"/>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Databases Used</a:t>
            </a:r>
            <a:endParaRPr/>
          </a:p>
        </p:txBody>
      </p:sp>
      <p:sp>
        <p:nvSpPr>
          <p:cNvPr id="147" name="Google Shape;147;p3"/>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p>
            <a:pPr indent="-381000" lvl="0" marL="457200" rtl="0" algn="l">
              <a:lnSpc>
                <a:spcPct val="115000"/>
              </a:lnSpc>
              <a:spcBef>
                <a:spcPts val="0"/>
              </a:spcBef>
              <a:spcAft>
                <a:spcPts val="0"/>
              </a:spcAft>
              <a:buSzPts val="2400"/>
              <a:buAutoNum type="arabicPeriod"/>
            </a:pPr>
            <a:r>
              <a:rPr lang="en" sz="2400"/>
              <a:t>SweCris database</a:t>
            </a:r>
            <a:endParaRPr sz="2400"/>
          </a:p>
          <a:p>
            <a:pPr indent="-381000" lvl="0" marL="457200" rtl="0" algn="l">
              <a:lnSpc>
                <a:spcPct val="115000"/>
              </a:lnSpc>
              <a:spcBef>
                <a:spcPts val="0"/>
              </a:spcBef>
              <a:spcAft>
                <a:spcPts val="0"/>
              </a:spcAft>
              <a:buSzPts val="2400"/>
              <a:buAutoNum type="arabicPeriod"/>
            </a:pPr>
            <a:r>
              <a:rPr lang="en" sz="2400"/>
              <a:t>ERC Database</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4"/>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Tools Used</a:t>
            </a:r>
            <a:endParaRPr/>
          </a:p>
        </p:txBody>
      </p:sp>
      <p:sp>
        <p:nvSpPr>
          <p:cNvPr id="153" name="Google Shape;153;p4"/>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p>
            <a:pPr indent="-349250" lvl="0" marL="457200" rtl="0" algn="l">
              <a:lnSpc>
                <a:spcPct val="115000"/>
              </a:lnSpc>
              <a:spcBef>
                <a:spcPts val="0"/>
              </a:spcBef>
              <a:spcAft>
                <a:spcPts val="0"/>
              </a:spcAft>
              <a:buSzPts val="1900"/>
              <a:buAutoNum type="arabicPeriod"/>
            </a:pPr>
            <a:r>
              <a:rPr lang="en" sz="1900"/>
              <a:t>Python Libraries: csv, requests, pandas, matplotlib, nltk, collections, string, networkx</a:t>
            </a:r>
            <a:endParaRPr sz="1900"/>
          </a:p>
          <a:p>
            <a:pPr indent="-349250" lvl="0" marL="457200" rtl="0" algn="l">
              <a:lnSpc>
                <a:spcPct val="115000"/>
              </a:lnSpc>
              <a:spcBef>
                <a:spcPts val="0"/>
              </a:spcBef>
              <a:spcAft>
                <a:spcPts val="0"/>
              </a:spcAft>
              <a:buSzPts val="1900"/>
              <a:buAutoNum type="arabicPeriod"/>
            </a:pPr>
            <a:r>
              <a:rPr lang="en" sz="1900"/>
              <a:t>Google Colab</a:t>
            </a:r>
            <a:endParaRPr sz="19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5"/>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Google Colab Notebooks</a:t>
            </a:r>
            <a:endParaRPr/>
          </a:p>
        </p:txBody>
      </p:sp>
      <p:sp>
        <p:nvSpPr>
          <p:cNvPr id="159" name="Google Shape;159;p5"/>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AutoNum type="arabicPeriod"/>
            </a:pPr>
            <a:r>
              <a:rPr lang="en" sz="1800" u="sng">
                <a:solidFill>
                  <a:schemeClr val="hlink"/>
                </a:solidFill>
                <a:hlinkClick r:id="rId3"/>
              </a:rPr>
              <a:t>https://colab.research.google.com/drive/1ffOY7Yw6tnZNnHm_T_8szeRPUrgJiomm?usp=sharing</a:t>
            </a:r>
            <a:endParaRPr sz="1800"/>
          </a:p>
          <a:p>
            <a:pPr indent="-342900" lvl="0" marL="457200" rtl="0" algn="l">
              <a:lnSpc>
                <a:spcPct val="115000"/>
              </a:lnSpc>
              <a:spcBef>
                <a:spcPts val="0"/>
              </a:spcBef>
              <a:spcAft>
                <a:spcPts val="0"/>
              </a:spcAft>
              <a:buSzPts val="1800"/>
              <a:buAutoNum type="arabicPeriod"/>
            </a:pPr>
            <a:r>
              <a:rPr lang="en" sz="1800" u="sng">
                <a:solidFill>
                  <a:schemeClr val="hlink"/>
                </a:solidFill>
                <a:hlinkClick r:id="rId4"/>
              </a:rPr>
              <a:t>https://colab.research.google.com/drive/1osIf5akBiqfsV-pI2f44mkhwWj04G4VE</a:t>
            </a:r>
            <a:endParaRPr sz="1800"/>
          </a:p>
          <a:p>
            <a:pPr indent="-342900" lvl="0" marL="457200" rtl="0" algn="l">
              <a:lnSpc>
                <a:spcPct val="115000"/>
              </a:lnSpc>
              <a:spcBef>
                <a:spcPts val="0"/>
              </a:spcBef>
              <a:spcAft>
                <a:spcPts val="0"/>
              </a:spcAft>
              <a:buSzPts val="1800"/>
              <a:buAutoNum type="arabicPeriod"/>
            </a:pPr>
            <a:r>
              <a:rPr lang="en" sz="1800" u="sng">
                <a:solidFill>
                  <a:schemeClr val="hlink"/>
                </a:solidFill>
                <a:hlinkClick r:id="rId5"/>
              </a:rPr>
              <a:t>https://colab.research.google.com/drive/1iIIuuDCQ0ayrB-sKM9yy2EwBMVZ6uR7A</a:t>
            </a:r>
            <a:endParaRPr sz="1800"/>
          </a:p>
          <a:p>
            <a:pPr indent="-342900" lvl="0" marL="457200" rtl="0" algn="l">
              <a:lnSpc>
                <a:spcPct val="115000"/>
              </a:lnSpc>
              <a:spcBef>
                <a:spcPts val="0"/>
              </a:spcBef>
              <a:spcAft>
                <a:spcPts val="0"/>
              </a:spcAft>
              <a:buSzPts val="1800"/>
              <a:buAutoNum type="arabicPeriod"/>
            </a:pPr>
            <a:r>
              <a:rPr lang="en" sz="1800" u="sng">
                <a:solidFill>
                  <a:schemeClr val="hlink"/>
                </a:solidFill>
                <a:hlinkClick r:id="rId6"/>
              </a:rPr>
              <a:t>https://colab.research.google.com/drive/1XuQvQ_RihuC7ll8MMaZY9ESUwWy6MFwu?usp=sharing</a:t>
            </a:r>
            <a:r>
              <a:rPr lang="en" sz="1800"/>
              <a:t> </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26227245843_1_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Work Done</a:t>
            </a:r>
            <a:endParaRPr/>
          </a:p>
        </p:txBody>
      </p:sp>
      <p:sp>
        <p:nvSpPr>
          <p:cNvPr id="165" name="Google Shape;165;g26227245843_1_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AutoNum type="arabicPeriod"/>
            </a:pPr>
            <a:r>
              <a:rPr lang="en" sz="1700"/>
              <a:t>Analysed deeply the SWECRIS Database.</a:t>
            </a:r>
            <a:endParaRPr sz="1700"/>
          </a:p>
          <a:p>
            <a:pPr indent="-336550" lvl="0" marL="457200" rtl="0" algn="l">
              <a:spcBef>
                <a:spcPts val="0"/>
              </a:spcBef>
              <a:spcAft>
                <a:spcPts val="0"/>
              </a:spcAft>
              <a:buSzPts val="1700"/>
              <a:buAutoNum type="arabicPeriod"/>
            </a:pPr>
            <a:r>
              <a:rPr lang="en" sz="1700"/>
              <a:t>Drawn conclusions from Knowledge Graphs of diseases, viruses and infections, by taking the words before and after them.</a:t>
            </a:r>
            <a:endParaRPr sz="1700"/>
          </a:p>
          <a:p>
            <a:pPr indent="-336550" lvl="0" marL="457200" rtl="0" algn="l">
              <a:spcBef>
                <a:spcPts val="0"/>
              </a:spcBef>
              <a:spcAft>
                <a:spcPts val="0"/>
              </a:spcAft>
              <a:buSzPts val="1700"/>
              <a:buAutoNum type="arabicPeriod"/>
            </a:pPr>
            <a:r>
              <a:rPr lang="en" sz="1700"/>
              <a:t>Calculate the frequencies word graphs for the database.</a:t>
            </a:r>
            <a:endParaRPr sz="1700"/>
          </a:p>
          <a:p>
            <a:pPr indent="-336550" lvl="0" marL="457200" rtl="0" algn="l">
              <a:spcBef>
                <a:spcPts val="0"/>
              </a:spcBef>
              <a:spcAft>
                <a:spcPts val="0"/>
              </a:spcAft>
              <a:buSzPts val="1700"/>
              <a:buAutoNum type="arabicPeriod"/>
            </a:pPr>
            <a:r>
              <a:rPr lang="en" sz="1700"/>
              <a:t>Analysed the ERC database deeply, and performed all the same tasks done earlier for SWECRIS Database.</a:t>
            </a:r>
            <a:endParaRPr sz="1700"/>
          </a:p>
          <a:p>
            <a:pPr indent="-336550" lvl="0" marL="457200" rtl="0" algn="l">
              <a:spcBef>
                <a:spcPts val="0"/>
              </a:spcBef>
              <a:spcAft>
                <a:spcPts val="0"/>
              </a:spcAft>
              <a:buSzPts val="1700"/>
              <a:buAutoNum type="arabicPeriod"/>
            </a:pPr>
            <a:r>
              <a:rPr lang="en" sz="1700"/>
              <a:t>Compare and analyse results from both the databases.</a:t>
            </a:r>
            <a:endParaRPr sz="1700"/>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6"/>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Results</a:t>
            </a:r>
            <a:endParaRPr/>
          </a:p>
        </p:txBody>
      </p:sp>
      <p:sp>
        <p:nvSpPr>
          <p:cNvPr id="171" name="Google Shape;171;p6"/>
          <p:cNvSpPr txBox="1"/>
          <p:nvPr>
            <p:ph idx="1" type="body"/>
          </p:nvPr>
        </p:nvSpPr>
        <p:spPr>
          <a:xfrm>
            <a:off x="1388950" y="916050"/>
            <a:ext cx="2202300" cy="4716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AutoNum type="arabicPeriod"/>
            </a:pPr>
            <a:r>
              <a:rPr lang="en"/>
              <a:t>Knowledge Graph</a:t>
            </a:r>
            <a:endParaRPr/>
          </a:p>
        </p:txBody>
      </p:sp>
      <p:pic>
        <p:nvPicPr>
          <p:cNvPr id="172" name="Google Shape;172;p6"/>
          <p:cNvPicPr preferRelativeResize="0"/>
          <p:nvPr/>
        </p:nvPicPr>
        <p:blipFill rotWithShape="1">
          <a:blip r:embed="rId3">
            <a:alphaModFix/>
          </a:blip>
          <a:srcRect b="6800" l="6823" r="5808" t="7655"/>
          <a:stretch/>
        </p:blipFill>
        <p:spPr>
          <a:xfrm>
            <a:off x="4981950" y="1602330"/>
            <a:ext cx="4009651" cy="3305171"/>
          </a:xfrm>
          <a:prstGeom prst="rect">
            <a:avLst/>
          </a:prstGeom>
          <a:noFill/>
          <a:ln>
            <a:noFill/>
          </a:ln>
        </p:spPr>
      </p:pic>
      <p:pic>
        <p:nvPicPr>
          <p:cNvPr id="173" name="Google Shape;173;p6"/>
          <p:cNvPicPr preferRelativeResize="0"/>
          <p:nvPr/>
        </p:nvPicPr>
        <p:blipFill rotWithShape="1">
          <a:blip r:embed="rId4">
            <a:alphaModFix/>
          </a:blip>
          <a:srcRect b="4351" l="0" r="1505" t="0"/>
          <a:stretch/>
        </p:blipFill>
        <p:spPr>
          <a:xfrm>
            <a:off x="91325" y="1616200"/>
            <a:ext cx="4815575" cy="3227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7"/>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Results (Contd.)</a:t>
            </a:r>
            <a:endParaRPr/>
          </a:p>
        </p:txBody>
      </p:sp>
      <p:sp>
        <p:nvSpPr>
          <p:cNvPr id="179" name="Google Shape;179;p7"/>
          <p:cNvSpPr txBox="1"/>
          <p:nvPr>
            <p:ph idx="1" type="body"/>
          </p:nvPr>
        </p:nvSpPr>
        <p:spPr>
          <a:xfrm>
            <a:off x="1297500" y="973200"/>
            <a:ext cx="2728200" cy="7803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rPr lang="en"/>
              <a:t>2. Frequency word Graph</a:t>
            </a:r>
            <a:endParaRPr/>
          </a:p>
        </p:txBody>
      </p:sp>
      <p:pic>
        <p:nvPicPr>
          <p:cNvPr id="180" name="Google Shape;180;p7"/>
          <p:cNvPicPr preferRelativeResize="0"/>
          <p:nvPr/>
        </p:nvPicPr>
        <p:blipFill rotWithShape="1">
          <a:blip r:embed="rId3">
            <a:alphaModFix/>
          </a:blip>
          <a:srcRect b="8629" l="5130" r="33651" t="21499"/>
          <a:stretch/>
        </p:blipFill>
        <p:spPr>
          <a:xfrm>
            <a:off x="1714775" y="1407550"/>
            <a:ext cx="5659850" cy="3623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8"/>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Results (Contd.)</a:t>
            </a:r>
            <a:endParaRPr/>
          </a:p>
          <a:p>
            <a:pPr indent="0" lvl="0" marL="0" rtl="0" algn="l">
              <a:lnSpc>
                <a:spcPct val="100000"/>
              </a:lnSpc>
              <a:spcBef>
                <a:spcPts val="0"/>
              </a:spcBef>
              <a:spcAft>
                <a:spcPts val="0"/>
              </a:spcAft>
              <a:buSzPct val="111111"/>
              <a:buNone/>
            </a:pPr>
            <a:r>
              <a:t/>
            </a:r>
            <a:endParaRPr/>
          </a:p>
        </p:txBody>
      </p:sp>
      <p:sp>
        <p:nvSpPr>
          <p:cNvPr id="186" name="Google Shape;186;p8"/>
          <p:cNvSpPr txBox="1"/>
          <p:nvPr>
            <p:ph idx="1" type="body"/>
          </p:nvPr>
        </p:nvSpPr>
        <p:spPr>
          <a:xfrm>
            <a:off x="1297500" y="893200"/>
            <a:ext cx="3274500" cy="551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rPr lang="en"/>
              <a:t>3. Analysis between SweCris and ERC</a:t>
            </a:r>
            <a:endParaRPr/>
          </a:p>
        </p:txBody>
      </p:sp>
      <p:pic>
        <p:nvPicPr>
          <p:cNvPr id="187" name="Google Shape;187;p8"/>
          <p:cNvPicPr preferRelativeResize="0"/>
          <p:nvPr/>
        </p:nvPicPr>
        <p:blipFill rotWithShape="1">
          <a:blip r:embed="rId3">
            <a:alphaModFix/>
          </a:blip>
          <a:srcRect b="0" l="0" r="0" t="0"/>
          <a:stretch/>
        </p:blipFill>
        <p:spPr>
          <a:xfrm>
            <a:off x="111534" y="1543800"/>
            <a:ext cx="4408366" cy="3153275"/>
          </a:xfrm>
          <a:prstGeom prst="rect">
            <a:avLst/>
          </a:prstGeom>
          <a:noFill/>
          <a:ln>
            <a:noFill/>
          </a:ln>
        </p:spPr>
      </p:pic>
      <p:pic>
        <p:nvPicPr>
          <p:cNvPr id="188" name="Google Shape;188;p8"/>
          <p:cNvPicPr preferRelativeResize="0"/>
          <p:nvPr/>
        </p:nvPicPr>
        <p:blipFill rotWithShape="1">
          <a:blip r:embed="rId4">
            <a:alphaModFix/>
          </a:blip>
          <a:srcRect b="0" l="0" r="0" t="0"/>
          <a:stretch/>
        </p:blipFill>
        <p:spPr>
          <a:xfrm>
            <a:off x="4581900" y="1540900"/>
            <a:ext cx="4461800" cy="3153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