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6s71PS667xs8+FqPMoEJmOV5Z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12"/>
          <p:cNvSpPr txBox="1"/>
          <p:nvPr>
            <p:ph type="title"/>
          </p:nvPr>
        </p:nvSpPr>
        <p:spPr>
          <a:xfrm>
            <a:off x="484370" y="195420"/>
            <a:ext cx="7886700" cy="497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i="0" sz="2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2"/>
          <p:cNvSpPr txBox="1"/>
          <p:nvPr>
            <p:ph idx="1" type="body"/>
          </p:nvPr>
        </p:nvSpPr>
        <p:spPr>
          <a:xfrm>
            <a:off x="484370" y="1001027"/>
            <a:ext cx="7886700" cy="36115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sz="1800">
                <a:latin typeface="Arial"/>
                <a:ea typeface="Arial"/>
                <a:cs typeface="Arial"/>
                <a:sym typeface="Arial"/>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 name="Google Shape;12;p1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12"/>
          <p:cNvPicPr preferRelativeResize="0"/>
          <p:nvPr/>
        </p:nvPicPr>
        <p:blipFill rotWithShape="1">
          <a:blip r:embed="rId2">
            <a:alphaModFix/>
          </a:blip>
          <a:srcRect b="0" l="0" r="0" t="0"/>
          <a:stretch/>
        </p:blipFill>
        <p:spPr>
          <a:xfrm>
            <a:off x="8441914" y="102393"/>
            <a:ext cx="702086" cy="667628"/>
          </a:xfrm>
          <a:prstGeom prst="rect">
            <a:avLst/>
          </a:prstGeom>
          <a:noFill/>
          <a:ln>
            <a:noFill/>
          </a:ln>
        </p:spPr>
      </p:pic>
      <p:cxnSp>
        <p:nvCxnSpPr>
          <p:cNvPr id="16" name="Google Shape;16;p12"/>
          <p:cNvCxnSpPr/>
          <p:nvPr/>
        </p:nvCxnSpPr>
        <p:spPr>
          <a:xfrm>
            <a:off x="0" y="818146"/>
            <a:ext cx="5717406" cy="0"/>
          </a:xfrm>
          <a:prstGeom prst="straightConnector1">
            <a:avLst/>
          </a:prstGeom>
          <a:noFill/>
          <a:ln cap="flat" cmpd="sng" w="38100">
            <a:solidFill>
              <a:srgbClr val="D26C2E"/>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11" name="Shape 111"/>
        <p:cNvGrpSpPr/>
        <p:nvPr/>
      </p:nvGrpSpPr>
      <p:grpSpPr>
        <a:xfrm>
          <a:off x="0" y="0"/>
          <a:ext cx="0" cy="0"/>
          <a:chOff x="0" y="0"/>
          <a:chExt cx="0" cy="0"/>
        </a:xfrm>
      </p:grpSpPr>
      <p:sp>
        <p:nvSpPr>
          <p:cNvPr id="112" name="Google Shape;112;p2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16" name="Google Shape;116;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17" name="Shape 117"/>
        <p:cNvGrpSpPr/>
        <p:nvPr/>
      </p:nvGrpSpPr>
      <p:grpSpPr>
        <a:xfrm>
          <a:off x="0" y="0"/>
          <a:ext cx="0" cy="0"/>
          <a:chOff x="0" y="0"/>
          <a:chExt cx="0" cy="0"/>
        </a:xfrm>
      </p:grpSpPr>
      <p:sp>
        <p:nvSpPr>
          <p:cNvPr id="118" name="Google Shape;118;p2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22"/>
          <p:cNvGrpSpPr/>
          <p:nvPr/>
        </p:nvGrpSpPr>
        <p:grpSpPr>
          <a:xfrm>
            <a:off x="5959222" y="4119576"/>
            <a:ext cx="2520951" cy="1024165"/>
            <a:chOff x="6917201" y="0"/>
            <a:chExt cx="2227776" cy="863400"/>
          </a:xfrm>
        </p:grpSpPr>
        <p:sp>
          <p:nvSpPr>
            <p:cNvPr id="120" name="Google Shape;120;p2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22"/>
          <p:cNvGrpSpPr/>
          <p:nvPr/>
        </p:nvGrpSpPr>
        <p:grpSpPr>
          <a:xfrm>
            <a:off x="199149" y="2"/>
            <a:ext cx="2795413" cy="1083308"/>
            <a:chOff x="6917201" y="0"/>
            <a:chExt cx="2227776" cy="863400"/>
          </a:xfrm>
        </p:grpSpPr>
        <p:sp>
          <p:nvSpPr>
            <p:cNvPr id="124" name="Google Shape;124;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2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9" name="Google Shape;129;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17" name="Shape 17"/>
        <p:cNvGrpSpPr/>
        <p:nvPr/>
      </p:nvGrpSpPr>
      <p:grpSpPr>
        <a:xfrm>
          <a:off x="0" y="0"/>
          <a:ext cx="0" cy="0"/>
          <a:chOff x="0" y="0"/>
          <a:chExt cx="0" cy="0"/>
        </a:xfrm>
      </p:grpSpPr>
      <p:sp>
        <p:nvSpPr>
          <p:cNvPr id="18" name="Google Shape;18;p1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13"/>
          <p:cNvGrpSpPr/>
          <p:nvPr/>
        </p:nvGrpSpPr>
        <p:grpSpPr>
          <a:xfrm>
            <a:off x="255200" y="592"/>
            <a:ext cx="2250363" cy="1044300"/>
            <a:chOff x="255200" y="592"/>
            <a:chExt cx="2250363" cy="1044300"/>
          </a:xfrm>
        </p:grpSpPr>
        <p:sp>
          <p:nvSpPr>
            <p:cNvPr id="23" name="Google Shape;23;p1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3"/>
          <p:cNvGrpSpPr/>
          <p:nvPr/>
        </p:nvGrpSpPr>
        <p:grpSpPr>
          <a:xfrm>
            <a:off x="905395" y="592"/>
            <a:ext cx="2250363" cy="1044300"/>
            <a:chOff x="905395" y="592"/>
            <a:chExt cx="2250363" cy="1044300"/>
          </a:xfrm>
        </p:grpSpPr>
        <p:sp>
          <p:nvSpPr>
            <p:cNvPr id="27" name="Google Shape;27;p1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3"/>
          <p:cNvGrpSpPr/>
          <p:nvPr/>
        </p:nvGrpSpPr>
        <p:grpSpPr>
          <a:xfrm>
            <a:off x="7057468" y="5088"/>
            <a:ext cx="1851281" cy="752108"/>
            <a:chOff x="6917201" y="0"/>
            <a:chExt cx="2227776" cy="863400"/>
          </a:xfrm>
        </p:grpSpPr>
        <p:sp>
          <p:nvSpPr>
            <p:cNvPr id="31" name="Google Shape;31;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13"/>
          <p:cNvGrpSpPr/>
          <p:nvPr/>
        </p:nvGrpSpPr>
        <p:grpSpPr>
          <a:xfrm>
            <a:off x="6553032" y="4217852"/>
            <a:ext cx="2389067" cy="925737"/>
            <a:chOff x="6917201" y="0"/>
            <a:chExt cx="2227776" cy="863400"/>
          </a:xfrm>
        </p:grpSpPr>
        <p:sp>
          <p:nvSpPr>
            <p:cNvPr id="35" name="Google Shape;35;p1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 name="Google Shape;38;p13"/>
          <p:cNvGrpSpPr/>
          <p:nvPr/>
        </p:nvGrpSpPr>
        <p:grpSpPr>
          <a:xfrm>
            <a:off x="199149" y="4055652"/>
            <a:ext cx="2795413" cy="1083308"/>
            <a:chOff x="6917201" y="0"/>
            <a:chExt cx="2227776" cy="863400"/>
          </a:xfrm>
        </p:grpSpPr>
        <p:sp>
          <p:nvSpPr>
            <p:cNvPr id="39" name="Google Shape;39;p1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44" name="Google Shape;44;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5" name="Shape 45"/>
        <p:cNvGrpSpPr/>
        <p:nvPr/>
      </p:nvGrpSpPr>
      <p:grpSpPr>
        <a:xfrm>
          <a:off x="0" y="0"/>
          <a:ext cx="0" cy="0"/>
          <a:chOff x="0" y="0"/>
          <a:chExt cx="0" cy="0"/>
        </a:xfrm>
      </p:grpSpPr>
      <p:sp>
        <p:nvSpPr>
          <p:cNvPr id="46" name="Google Shape;46;p14"/>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14"/>
          <p:cNvGrpSpPr/>
          <p:nvPr/>
        </p:nvGrpSpPr>
        <p:grpSpPr>
          <a:xfrm>
            <a:off x="5594191" y="3961115"/>
            <a:ext cx="2910144" cy="1182340"/>
            <a:chOff x="6917201" y="0"/>
            <a:chExt cx="2227776" cy="863400"/>
          </a:xfrm>
        </p:grpSpPr>
        <p:sp>
          <p:nvSpPr>
            <p:cNvPr id="48" name="Google Shape;48;p14"/>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 name="Google Shape;51;p14"/>
          <p:cNvGrpSpPr/>
          <p:nvPr/>
        </p:nvGrpSpPr>
        <p:grpSpPr>
          <a:xfrm>
            <a:off x="199149" y="2"/>
            <a:ext cx="2795413" cy="1083308"/>
            <a:chOff x="6917201" y="0"/>
            <a:chExt cx="2227776" cy="863400"/>
          </a:xfrm>
        </p:grpSpPr>
        <p:sp>
          <p:nvSpPr>
            <p:cNvPr id="52" name="Google Shape;52;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14"/>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6" name="Google Shape;56;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57" name="Shape 57"/>
        <p:cNvGrpSpPr/>
        <p:nvPr/>
      </p:nvGrpSpPr>
      <p:grpSpPr>
        <a:xfrm>
          <a:off x="0" y="0"/>
          <a:ext cx="0" cy="0"/>
          <a:chOff x="0" y="0"/>
          <a:chExt cx="0" cy="0"/>
        </a:xfrm>
      </p:grpSpPr>
      <p:sp>
        <p:nvSpPr>
          <p:cNvPr id="58" name="Google Shape;58;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2" name="Google Shape;62;p1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64" name="Shape 64"/>
        <p:cNvGrpSpPr/>
        <p:nvPr/>
      </p:nvGrpSpPr>
      <p:grpSpPr>
        <a:xfrm>
          <a:off x="0" y="0"/>
          <a:ext cx="0" cy="0"/>
          <a:chOff x="0" y="0"/>
          <a:chExt cx="0" cy="0"/>
        </a:xfrm>
      </p:grpSpPr>
      <p:sp>
        <p:nvSpPr>
          <p:cNvPr id="65" name="Google Shape;6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72" name="Shape 72"/>
        <p:cNvGrpSpPr/>
        <p:nvPr/>
      </p:nvGrpSpPr>
      <p:grpSpPr>
        <a:xfrm>
          <a:off x="0" y="0"/>
          <a:ext cx="0" cy="0"/>
          <a:chOff x="0" y="0"/>
          <a:chExt cx="0" cy="0"/>
        </a:xfrm>
      </p:grpSpPr>
      <p:sp>
        <p:nvSpPr>
          <p:cNvPr id="73" name="Google Shape;73;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7" name="Google Shape;77;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8" name="Shape 78"/>
        <p:cNvGrpSpPr/>
        <p:nvPr/>
      </p:nvGrpSpPr>
      <p:grpSpPr>
        <a:xfrm>
          <a:off x="0" y="0"/>
          <a:ext cx="0" cy="0"/>
          <a:chOff x="0" y="0"/>
          <a:chExt cx="0" cy="0"/>
        </a:xfrm>
      </p:grpSpPr>
      <p:sp>
        <p:nvSpPr>
          <p:cNvPr id="79" name="Google Shape;79;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3" name="Google Shape;83;p1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4" name="Google Shape;84;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5" name="Shape 85"/>
        <p:cNvGrpSpPr/>
        <p:nvPr/>
      </p:nvGrpSpPr>
      <p:grpSpPr>
        <a:xfrm>
          <a:off x="0" y="0"/>
          <a:ext cx="0" cy="0"/>
          <a:chOff x="0" y="0"/>
          <a:chExt cx="0" cy="0"/>
        </a:xfrm>
      </p:grpSpPr>
      <p:sp>
        <p:nvSpPr>
          <p:cNvPr id="86" name="Google Shape;86;p1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9"/>
          <p:cNvGrpSpPr/>
          <p:nvPr/>
        </p:nvGrpSpPr>
        <p:grpSpPr>
          <a:xfrm>
            <a:off x="255991" y="-118"/>
            <a:ext cx="2251347" cy="1043408"/>
            <a:chOff x="3961956" y="4383950"/>
            <a:chExt cx="1160548" cy="548700"/>
          </a:xfrm>
        </p:grpSpPr>
        <p:sp>
          <p:nvSpPr>
            <p:cNvPr id="89" name="Google Shape;89;p1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19"/>
          <p:cNvGrpSpPr/>
          <p:nvPr/>
        </p:nvGrpSpPr>
        <p:grpSpPr>
          <a:xfrm>
            <a:off x="34934" y="4522125"/>
            <a:ext cx="1593305" cy="617072"/>
            <a:chOff x="6917201" y="0"/>
            <a:chExt cx="2227776" cy="863400"/>
          </a:xfrm>
        </p:grpSpPr>
        <p:sp>
          <p:nvSpPr>
            <p:cNvPr id="94" name="Google Shape;94;p1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19"/>
          <p:cNvGrpSpPr/>
          <p:nvPr/>
        </p:nvGrpSpPr>
        <p:grpSpPr>
          <a:xfrm>
            <a:off x="5886353" y="1243"/>
            <a:ext cx="3257454" cy="1261514"/>
            <a:chOff x="6917201" y="0"/>
            <a:chExt cx="2227776" cy="863400"/>
          </a:xfrm>
        </p:grpSpPr>
        <p:sp>
          <p:nvSpPr>
            <p:cNvPr id="98" name="Google Shape;98;p1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1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02" name="Google Shape;102;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03" name="Shape 103"/>
        <p:cNvGrpSpPr/>
        <p:nvPr/>
      </p:nvGrpSpPr>
      <p:grpSpPr>
        <a:xfrm>
          <a:off x="0" y="0"/>
          <a:ext cx="0" cy="0"/>
          <a:chOff x="0" y="0"/>
          <a:chExt cx="0" cy="0"/>
        </a:xfrm>
      </p:grpSpPr>
      <p:sp>
        <p:nvSpPr>
          <p:cNvPr id="104" name="Google Shape;104;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2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2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0" name="Google Shape;110;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docs.microsoft.com/en-us/azure/architecture/best-practices/auto-scaling" TargetMode="External"/><Relationship Id="rId10" Type="http://schemas.openxmlformats.org/officeDocument/2006/relationships/hyperlink" Target="https://docs.aws.amazon.com/elasticbeanstalk/latest/dg/using-features.managing.as.html" TargetMode="External"/><Relationship Id="rId13" Type="http://schemas.openxmlformats.org/officeDocument/2006/relationships/hyperlink" Target="https://aws.amazon.com/s3/" TargetMode="External"/><Relationship Id="rId12" Type="http://schemas.openxmlformats.org/officeDocument/2006/relationships/hyperlink" Target="https://aws.amazon.com/s3/" TargetMode="External"/><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n.wikipedia.org/wiki/Serverless_computing" TargetMode="External"/><Relationship Id="rId4" Type="http://schemas.openxmlformats.org/officeDocument/2006/relationships/hyperlink" Target="https://en.wikipedia.org/wiki/Serverless_Framework" TargetMode="External"/><Relationship Id="rId9" Type="http://schemas.openxmlformats.org/officeDocument/2006/relationships/hyperlink" Target="https://docs.aws.amazon.com/elasticbeanstalk/latest/dg/environments-cfg-autoscaling-triggers.html" TargetMode="External"/><Relationship Id="rId14" Type="http://schemas.openxmlformats.org/officeDocument/2006/relationships/hyperlink" Target="https://aws.amazon.com/s3/" TargetMode="External"/><Relationship Id="rId5" Type="http://schemas.openxmlformats.org/officeDocument/2006/relationships/hyperlink" Target="https://aws.amazon.com/lambda/" TargetMode="External"/><Relationship Id="rId6" Type="http://schemas.openxmlformats.org/officeDocument/2006/relationships/hyperlink" Target="https://www.serverless.com/aws-lambda/" TargetMode="External"/><Relationship Id="rId7" Type="http://schemas.openxmlformats.org/officeDocument/2006/relationships/hyperlink" Target="https://www.cloudflare.com/en-in/learning/serverless/glossary/serverless-vs-paas/" TargetMode="External"/><Relationship Id="rId8" Type="http://schemas.openxmlformats.org/officeDocument/2006/relationships/hyperlink" Target="https://www.cloudflare.com/learning/serverless/glossary/platform-as-a-service-pa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title"/>
          </p:nvPr>
        </p:nvSpPr>
        <p:spPr>
          <a:xfrm>
            <a:off x="1004036" y="1346660"/>
            <a:ext cx="7886700" cy="4976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SzPts val="1800"/>
              <a:buNone/>
            </a:pPr>
            <a:r>
              <a:rPr lang="en"/>
              <a:t>Lab Exercise 1 : Serverless Computing and S3 Storage</a:t>
            </a:r>
            <a:endParaRPr/>
          </a:p>
        </p:txBody>
      </p:sp>
      <p:sp>
        <p:nvSpPr>
          <p:cNvPr id="137" name="Google Shape;137;p1"/>
          <p:cNvSpPr txBox="1"/>
          <p:nvPr>
            <p:ph idx="1" type="body"/>
          </p:nvPr>
        </p:nvSpPr>
        <p:spPr>
          <a:xfrm>
            <a:off x="1177289" y="2571750"/>
            <a:ext cx="7886700" cy="1198199"/>
          </a:xfrm>
          <a:prstGeom prst="rect">
            <a:avLst/>
          </a:prstGeom>
          <a:noFill/>
          <a:ln>
            <a:noFill/>
          </a:ln>
        </p:spPr>
        <p:txBody>
          <a:bodyPr anchorCtr="0" anchor="t" bIns="91425" lIns="91425" spcFirstLastPara="1" rIns="91425" wrap="square" tIns="91425">
            <a:normAutofit/>
          </a:bodyPr>
          <a:lstStyle/>
          <a:p>
            <a:pPr indent="0" lvl="0" marL="0" rtl="0" algn="ctr">
              <a:lnSpc>
                <a:spcPct val="120000"/>
              </a:lnSpc>
              <a:spcBef>
                <a:spcPts val="0"/>
              </a:spcBef>
              <a:spcAft>
                <a:spcPts val="0"/>
              </a:spcAft>
              <a:buSzPts val="1800"/>
              <a:buNone/>
            </a:pPr>
            <a:r>
              <a:rPr b="1" lang="en" sz="1600"/>
              <a:t>Dr Phalachandra H.L</a:t>
            </a:r>
            <a:endParaRPr/>
          </a:p>
          <a:p>
            <a:pPr indent="0" lvl="0" marL="0" rtl="0" algn="ctr">
              <a:lnSpc>
                <a:spcPct val="120000"/>
              </a:lnSpc>
              <a:spcBef>
                <a:spcPts val="0"/>
              </a:spcBef>
              <a:spcAft>
                <a:spcPts val="0"/>
              </a:spcAft>
              <a:buSzPts val="1800"/>
              <a:buNone/>
            </a:pPr>
            <a:r>
              <a:rPr b="1" lang="en" sz="1600"/>
              <a:t>Prof. Venkatesh Prasad</a:t>
            </a:r>
            <a:endParaRPr/>
          </a:p>
          <a:p>
            <a:pPr indent="0" lvl="0" marL="0" rtl="0" algn="ctr">
              <a:lnSpc>
                <a:spcPct val="120000"/>
              </a:lnSpc>
              <a:spcBef>
                <a:spcPts val="0"/>
              </a:spcBef>
              <a:spcAft>
                <a:spcPts val="0"/>
              </a:spcAft>
              <a:buSzPts val="1800"/>
              <a:buNone/>
            </a:pPr>
            <a:r>
              <a:rPr b="1" lang="en" sz="1600"/>
              <a:t>Cloud Computing Student TAs</a:t>
            </a:r>
            <a:endParaRPr b="1" sz="1600"/>
          </a:p>
        </p:txBody>
      </p:sp>
      <p:pic>
        <p:nvPicPr>
          <p:cNvPr id="138" name="Google Shape;138;p1"/>
          <p:cNvPicPr preferRelativeResize="0"/>
          <p:nvPr/>
        </p:nvPicPr>
        <p:blipFill rotWithShape="1">
          <a:blip r:embed="rId3">
            <a:alphaModFix/>
          </a:blip>
          <a:srcRect b="0" l="0" r="0" t="0"/>
          <a:stretch/>
        </p:blipFill>
        <p:spPr>
          <a:xfrm>
            <a:off x="510995" y="2127504"/>
            <a:ext cx="2430734" cy="2312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484370" y="195420"/>
            <a:ext cx="7886700" cy="4976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1800"/>
              <a:buNone/>
            </a:pPr>
            <a:r>
              <a:rPr lang="en"/>
              <a:t>Thank you</a:t>
            </a:r>
            <a:endParaRPr/>
          </a:p>
        </p:txBody>
      </p:sp>
      <p:sp>
        <p:nvSpPr>
          <p:cNvPr id="196" name="Google Shape;196;p10"/>
          <p:cNvSpPr txBox="1"/>
          <p:nvPr>
            <p:ph idx="1" type="body"/>
          </p:nvPr>
        </p:nvSpPr>
        <p:spPr>
          <a:xfrm>
            <a:off x="484370" y="1001027"/>
            <a:ext cx="7886700" cy="3611519"/>
          </a:xfrm>
          <a:prstGeom prst="rect">
            <a:avLst/>
          </a:prstGeom>
          <a:noFill/>
          <a:ln>
            <a:noFill/>
          </a:ln>
        </p:spPr>
        <p:txBody>
          <a:bodyPr anchorCtr="0" anchor="t" bIns="45700" lIns="91425" spcFirstLastPara="1" rIns="91425" wrap="square" tIns="45700">
            <a:normAutofit/>
          </a:bodyPr>
          <a:lstStyle/>
          <a:p>
            <a:pPr indent="-142875" lvl="0" marL="342900" rtl="0" algn="l">
              <a:lnSpc>
                <a:spcPct val="90000"/>
              </a:lnSpc>
              <a:spcBef>
                <a:spcPts val="750"/>
              </a:spcBef>
              <a:spcAft>
                <a:spcPts val="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p:nvPr/>
        </p:nvSpPr>
        <p:spPr>
          <a:xfrm>
            <a:off x="93131" y="64344"/>
            <a:ext cx="5622911" cy="34621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CLOUD COMPUTING</a:t>
            </a:r>
            <a:endParaRPr b="0" i="0" sz="1050" u="none" cap="none" strike="noStrike">
              <a:solidFill>
                <a:srgbClr val="000000"/>
              </a:solidFill>
              <a:latin typeface="Arial"/>
              <a:ea typeface="Arial"/>
              <a:cs typeface="Arial"/>
              <a:sym typeface="Arial"/>
            </a:endParaRPr>
          </a:p>
        </p:txBody>
      </p:sp>
      <p:sp>
        <p:nvSpPr>
          <p:cNvPr id="144" name="Google Shape;144;p2"/>
          <p:cNvSpPr/>
          <p:nvPr/>
        </p:nvSpPr>
        <p:spPr>
          <a:xfrm>
            <a:off x="93131" y="394184"/>
            <a:ext cx="5999819" cy="34621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Cloud Computing Service Models</a:t>
            </a:r>
            <a:endParaRPr b="0" i="0" sz="1050" u="none" cap="none" strike="noStrike">
              <a:solidFill>
                <a:srgbClr val="000000"/>
              </a:solidFill>
              <a:latin typeface="Arial"/>
              <a:ea typeface="Arial"/>
              <a:cs typeface="Arial"/>
              <a:sym typeface="Arial"/>
            </a:endParaRPr>
          </a:p>
        </p:txBody>
      </p:sp>
      <p:sp>
        <p:nvSpPr>
          <p:cNvPr id="145" name="Google Shape;145;p2"/>
          <p:cNvSpPr txBox="1"/>
          <p:nvPr/>
        </p:nvSpPr>
        <p:spPr>
          <a:xfrm>
            <a:off x="231802" y="785091"/>
            <a:ext cx="9065408" cy="4358409"/>
          </a:xfrm>
          <a:prstGeom prst="rect">
            <a:avLst/>
          </a:prstGeom>
          <a:noFill/>
          <a:ln>
            <a:noFill/>
          </a:ln>
        </p:spPr>
        <p:txBody>
          <a:bodyPr anchorCtr="0" anchor="t" bIns="34275" lIns="68550" spcFirstLastPara="1" rIns="68550" wrap="square" tIns="34275">
            <a:normAutofit/>
          </a:bodyPr>
          <a:lstStyle/>
          <a:p>
            <a:pPr indent="0" lvl="0" marL="0" marR="0" rtl="0" algn="l">
              <a:lnSpc>
                <a:spcPct val="110000"/>
              </a:lnSpc>
              <a:spcBef>
                <a:spcPts val="600"/>
              </a:spcBef>
              <a:spcAft>
                <a:spcPts val="0"/>
              </a:spcAft>
              <a:buClr>
                <a:srgbClr val="000000"/>
              </a:buClr>
              <a:buSzPts val="1500"/>
              <a:buFont typeface="Arial"/>
              <a:buNone/>
            </a:pPr>
            <a:r>
              <a:rPr b="0" i="0" lang="en" sz="1500" u="none" cap="none" strike="noStrike">
                <a:solidFill>
                  <a:schemeClr val="dk2"/>
                </a:solidFill>
                <a:latin typeface="Calibri"/>
                <a:ea typeface="Calibri"/>
                <a:cs typeface="Calibri"/>
                <a:sym typeface="Calibri"/>
              </a:rPr>
              <a:t>We have looked at the following Cloud Service Models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600"/>
              </a:spcBef>
              <a:spcAft>
                <a:spcPts val="0"/>
              </a:spcAft>
              <a:buClr>
                <a:srgbClr val="000000"/>
              </a:buClr>
              <a:buSzPts val="1500"/>
              <a:buFont typeface="Arial"/>
              <a:buNone/>
            </a:pPr>
            <a:r>
              <a:rPr b="1" i="0" lang="en" sz="1500" u="none" cap="none" strike="noStrike">
                <a:solidFill>
                  <a:srgbClr val="0070C0"/>
                </a:solidFill>
                <a:latin typeface="Calibri"/>
                <a:ea typeface="Calibri"/>
                <a:cs typeface="Calibri"/>
                <a:sym typeface="Calibri"/>
              </a:rPr>
              <a:t>Infrastructure as a service (IaaS)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600"/>
              </a:spcBef>
              <a:spcAft>
                <a:spcPts val="0"/>
              </a:spcAft>
              <a:buClr>
                <a:srgbClr val="000000"/>
              </a:buClr>
              <a:buSzPts val="1500"/>
              <a:buFont typeface="Arial"/>
              <a:buNone/>
            </a:pPr>
            <a:r>
              <a:rPr b="0" i="0" lang="en" sz="1500" u="none" cap="none" strike="noStrike">
                <a:solidFill>
                  <a:srgbClr val="000000"/>
                </a:solidFill>
                <a:latin typeface="Calibri"/>
                <a:ea typeface="Calibri"/>
                <a:cs typeface="Calibri"/>
                <a:sym typeface="Calibri"/>
              </a:rPr>
              <a:t>The physical hardware (servers, disks, and networks) is abstracted </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into virtual resources and allocated</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600"/>
              </a:spcBef>
              <a:spcAft>
                <a:spcPts val="0"/>
              </a:spcAft>
              <a:buClr>
                <a:srgbClr val="000000"/>
              </a:buClr>
              <a:buSzPts val="1500"/>
              <a:buFont typeface="Arial"/>
              <a:buNone/>
            </a:pPr>
            <a:r>
              <a:rPr b="1" i="0" lang="en" sz="1500" u="none" cap="none" strike="noStrike">
                <a:solidFill>
                  <a:srgbClr val="0070C0"/>
                </a:solidFill>
                <a:latin typeface="Calibri"/>
                <a:ea typeface="Calibri"/>
                <a:cs typeface="Calibri"/>
                <a:sym typeface="Calibri"/>
              </a:rPr>
              <a:t>Platform as a service (PaaS)</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600"/>
              </a:spcBef>
              <a:spcAft>
                <a:spcPts val="0"/>
              </a:spcAft>
              <a:buClr>
                <a:srgbClr val="000000"/>
              </a:buClr>
              <a:buSzPts val="1500"/>
              <a:buFont typeface="Arial"/>
              <a:buNone/>
            </a:pPr>
            <a:r>
              <a:rPr b="0" i="0" lang="en" sz="1500" u="none" cap="none" strike="noStrike">
                <a:solidFill>
                  <a:srgbClr val="000000"/>
                </a:solidFill>
                <a:latin typeface="Calibri"/>
                <a:ea typeface="Calibri"/>
                <a:cs typeface="Calibri"/>
                <a:sym typeface="Calibri"/>
              </a:rPr>
              <a:t>Provides a platform built on top of the abstracted hardware </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that can be used by developers to create cloud applications</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Commands provided allow allocation of middleware servers </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(e.g., a database of a certain size), configure and load data </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into the middleware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600"/>
              </a:spcBef>
              <a:spcAft>
                <a:spcPts val="0"/>
              </a:spcAft>
              <a:buClr>
                <a:srgbClr val="000000"/>
              </a:buClr>
              <a:buSzPts val="1500"/>
              <a:buFont typeface="Arial"/>
              <a:buNone/>
            </a:pPr>
            <a:r>
              <a:rPr b="1" i="0" lang="en" sz="1500" u="none" cap="none" strike="noStrike">
                <a:solidFill>
                  <a:srgbClr val="0070C0"/>
                </a:solidFill>
                <a:latin typeface="Calibri"/>
                <a:ea typeface="Calibri"/>
                <a:cs typeface="Calibri"/>
                <a:sym typeface="Calibri"/>
              </a:rPr>
              <a:t>Software as a service (SaaS)</a:t>
            </a:r>
            <a:endParaRPr b="1" i="0" sz="1500" u="none" cap="none" strike="noStrike">
              <a:solidFill>
                <a:srgbClr val="0070C0"/>
              </a:solidFill>
              <a:latin typeface="Calibri"/>
              <a:ea typeface="Calibri"/>
              <a:cs typeface="Calibri"/>
              <a:sym typeface="Calibri"/>
            </a:endParaRPr>
          </a:p>
          <a:p>
            <a:pPr indent="0" lvl="0" marL="0" marR="0" rtl="0" algn="l">
              <a:lnSpc>
                <a:spcPct val="110000"/>
              </a:lnSpc>
              <a:spcBef>
                <a:spcPts val="600"/>
              </a:spcBef>
              <a:spcAft>
                <a:spcPts val="0"/>
              </a:spcAft>
              <a:buClr>
                <a:srgbClr val="000000"/>
              </a:buClr>
              <a:buSzPts val="1500"/>
              <a:buFont typeface="Arial"/>
              <a:buNone/>
            </a:pPr>
            <a:r>
              <a:rPr b="0" i="0" lang="en" sz="1500" u="none" cap="none" strike="noStrike">
                <a:solidFill>
                  <a:srgbClr val="000000"/>
                </a:solidFill>
                <a:latin typeface="Calibri"/>
                <a:ea typeface="Calibri"/>
                <a:cs typeface="Calibri"/>
                <a:sym typeface="Calibri"/>
              </a:rPr>
              <a:t>Provides the complete application (or solution) as a service, </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enabling consumers to use the cloud without worrying about all the complexities of hardware, OS or</a:t>
            </a: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even application installation</a:t>
            </a:r>
            <a:endParaRPr b="0" i="0" sz="1400" u="none" cap="none" strike="noStrike">
              <a:solidFill>
                <a:srgbClr val="000000"/>
              </a:solidFill>
              <a:latin typeface="Arial"/>
              <a:ea typeface="Arial"/>
              <a:cs typeface="Arial"/>
              <a:sym typeface="Arial"/>
            </a:endParaRPr>
          </a:p>
        </p:txBody>
      </p:sp>
      <p:pic>
        <p:nvPicPr>
          <p:cNvPr id="146" name="Google Shape;146;p2"/>
          <p:cNvPicPr preferRelativeResize="0"/>
          <p:nvPr/>
        </p:nvPicPr>
        <p:blipFill rotWithShape="1">
          <a:blip r:embed="rId3">
            <a:alphaModFix/>
          </a:blip>
          <a:srcRect b="0" l="0" r="0" t="0"/>
          <a:stretch/>
        </p:blipFill>
        <p:spPr>
          <a:xfrm>
            <a:off x="5640404" y="952337"/>
            <a:ext cx="3503596" cy="32539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idx="1" type="body"/>
          </p:nvPr>
        </p:nvSpPr>
        <p:spPr>
          <a:xfrm>
            <a:off x="0" y="740402"/>
            <a:ext cx="9077507" cy="4403098"/>
          </a:xfrm>
          <a:prstGeom prst="rect">
            <a:avLst/>
          </a:prstGeom>
          <a:noFill/>
          <a:ln>
            <a:noFill/>
          </a:ln>
        </p:spPr>
        <p:txBody>
          <a:bodyPr anchorCtr="0" anchor="t" bIns="91425" lIns="91425" spcFirstLastPara="1" rIns="91425" wrap="square" tIns="91425">
            <a:normAutofit fontScale="77500" lnSpcReduction="20000"/>
          </a:bodyPr>
          <a:lstStyle/>
          <a:p>
            <a:pPr indent="0" lvl="0" marL="127000" rtl="0" algn="l">
              <a:lnSpc>
                <a:spcPct val="120000"/>
              </a:lnSpc>
              <a:spcBef>
                <a:spcPts val="400"/>
              </a:spcBef>
              <a:spcAft>
                <a:spcPts val="0"/>
              </a:spcAft>
              <a:buSzPct val="114695"/>
              <a:buNone/>
            </a:pPr>
            <a:r>
              <a:rPr lang="en">
                <a:latin typeface="Calibri"/>
                <a:ea typeface="Calibri"/>
                <a:cs typeface="Calibri"/>
                <a:sym typeface="Calibri"/>
              </a:rPr>
              <a:t>There are other Service Models which are also prominently being used like</a:t>
            </a:r>
            <a:endParaRPr/>
          </a:p>
          <a:p>
            <a:pPr indent="0" lvl="0" marL="127000" rtl="0" algn="l">
              <a:lnSpc>
                <a:spcPct val="120000"/>
              </a:lnSpc>
              <a:spcBef>
                <a:spcPts val="800"/>
              </a:spcBef>
              <a:spcAft>
                <a:spcPts val="0"/>
              </a:spcAft>
              <a:buClr>
                <a:srgbClr val="000000"/>
              </a:buClr>
              <a:buSzPct val="114695"/>
              <a:buFont typeface="Arial"/>
              <a:buNone/>
            </a:pPr>
            <a:r>
              <a:rPr b="1" lang="en">
                <a:solidFill>
                  <a:srgbClr val="0070C0"/>
                </a:solidFill>
                <a:latin typeface="Calibri"/>
                <a:ea typeface="Calibri"/>
                <a:cs typeface="Calibri"/>
                <a:sym typeface="Calibri"/>
              </a:rPr>
              <a:t>CaaS (Container as a Service) :</a:t>
            </a:r>
            <a:endParaRPr/>
          </a:p>
          <a:p>
            <a:pPr indent="0" lvl="0" marL="127000" rtl="0" algn="l">
              <a:lnSpc>
                <a:spcPct val="120000"/>
              </a:lnSpc>
              <a:spcBef>
                <a:spcPts val="800"/>
              </a:spcBef>
              <a:spcAft>
                <a:spcPts val="0"/>
              </a:spcAft>
              <a:buSzPct val="114695"/>
              <a:buNone/>
            </a:pPr>
            <a:r>
              <a:rPr lang="en">
                <a:latin typeface="Calibri"/>
                <a:ea typeface="Calibri"/>
                <a:cs typeface="Calibri"/>
                <a:sym typeface="Calibri"/>
              </a:rPr>
              <a:t>Its a form of container-based virtualization in which </a:t>
            </a:r>
            <a:br>
              <a:rPr lang="en">
                <a:latin typeface="Calibri"/>
                <a:ea typeface="Calibri"/>
                <a:cs typeface="Calibri"/>
                <a:sym typeface="Calibri"/>
              </a:rPr>
            </a:br>
            <a:r>
              <a:rPr lang="en">
                <a:latin typeface="Calibri"/>
                <a:ea typeface="Calibri"/>
                <a:cs typeface="Calibri"/>
                <a:sym typeface="Calibri"/>
              </a:rPr>
              <a:t>container engines, orchestration and the underlying </a:t>
            </a:r>
            <a:br>
              <a:rPr lang="en">
                <a:latin typeface="Calibri"/>
                <a:ea typeface="Calibri"/>
                <a:cs typeface="Calibri"/>
                <a:sym typeface="Calibri"/>
              </a:rPr>
            </a:br>
            <a:r>
              <a:rPr lang="en">
                <a:latin typeface="Calibri"/>
                <a:ea typeface="Calibri"/>
                <a:cs typeface="Calibri"/>
                <a:sym typeface="Calibri"/>
              </a:rPr>
              <a:t>compute resources are delivered to users as a service </a:t>
            </a:r>
            <a:br>
              <a:rPr lang="en">
                <a:latin typeface="Calibri"/>
                <a:ea typeface="Calibri"/>
                <a:cs typeface="Calibri"/>
                <a:sym typeface="Calibri"/>
              </a:rPr>
            </a:br>
            <a:r>
              <a:rPr lang="en">
                <a:latin typeface="Calibri"/>
                <a:ea typeface="Calibri"/>
                <a:cs typeface="Calibri"/>
                <a:sym typeface="Calibri"/>
              </a:rPr>
              <a:t>from a cloud provider.</a:t>
            </a:r>
            <a:endParaRPr/>
          </a:p>
          <a:p>
            <a:pPr indent="0" lvl="0" marL="127000" rtl="0" algn="l">
              <a:lnSpc>
                <a:spcPct val="120000"/>
              </a:lnSpc>
              <a:spcBef>
                <a:spcPts val="800"/>
              </a:spcBef>
              <a:spcAft>
                <a:spcPts val="0"/>
              </a:spcAft>
              <a:buSzPct val="114695"/>
              <a:buNone/>
            </a:pPr>
            <a:r>
              <a:rPr lang="en">
                <a:latin typeface="Calibri"/>
                <a:ea typeface="Calibri"/>
                <a:cs typeface="Calibri"/>
                <a:sym typeface="Calibri"/>
              </a:rPr>
              <a:t>E.g. Google Container Engine(GKE), AWS (ECS), Azure (ACS)</a:t>
            </a:r>
            <a:endParaRPr>
              <a:latin typeface="Calibri"/>
              <a:ea typeface="Calibri"/>
              <a:cs typeface="Calibri"/>
              <a:sym typeface="Calibri"/>
            </a:endParaRPr>
          </a:p>
          <a:p>
            <a:pPr indent="0" lvl="0" marL="127000" rtl="0" algn="l">
              <a:lnSpc>
                <a:spcPct val="120000"/>
              </a:lnSpc>
              <a:spcBef>
                <a:spcPts val="800"/>
              </a:spcBef>
              <a:spcAft>
                <a:spcPts val="0"/>
              </a:spcAft>
              <a:buClr>
                <a:srgbClr val="000000"/>
              </a:buClr>
              <a:buSzPct val="114695"/>
              <a:buNone/>
            </a:pPr>
            <a:r>
              <a:rPr b="1" lang="en">
                <a:solidFill>
                  <a:srgbClr val="0070C0"/>
                </a:solidFill>
                <a:latin typeface="Calibri"/>
                <a:ea typeface="Calibri"/>
                <a:cs typeface="Calibri"/>
                <a:sym typeface="Calibri"/>
              </a:rPr>
              <a:t>FaaS (Function as a Service)</a:t>
            </a:r>
            <a:endParaRPr/>
          </a:p>
          <a:p>
            <a:pPr indent="0" lvl="0" marL="127000" rtl="0" algn="l">
              <a:lnSpc>
                <a:spcPct val="120000"/>
              </a:lnSpc>
              <a:spcBef>
                <a:spcPts val="800"/>
              </a:spcBef>
              <a:spcAft>
                <a:spcPts val="0"/>
              </a:spcAft>
              <a:buSzPct val="114695"/>
              <a:buNone/>
            </a:pPr>
            <a:r>
              <a:rPr lang="en">
                <a:latin typeface="Calibri"/>
                <a:ea typeface="Calibri"/>
                <a:cs typeface="Calibri"/>
                <a:sym typeface="Calibri"/>
              </a:rPr>
              <a:t>It provides a platform allowing customers to develop, </a:t>
            </a:r>
            <a:br>
              <a:rPr lang="en">
                <a:latin typeface="Calibri"/>
                <a:ea typeface="Calibri"/>
                <a:cs typeface="Calibri"/>
                <a:sym typeface="Calibri"/>
              </a:rPr>
            </a:br>
            <a:r>
              <a:rPr lang="en">
                <a:latin typeface="Calibri"/>
                <a:ea typeface="Calibri"/>
                <a:cs typeface="Calibri"/>
                <a:sym typeface="Calibri"/>
              </a:rPr>
              <a:t>run, and manage application functionalities without the </a:t>
            </a:r>
            <a:br>
              <a:rPr lang="en">
                <a:latin typeface="Calibri"/>
                <a:ea typeface="Calibri"/>
                <a:cs typeface="Calibri"/>
                <a:sym typeface="Calibri"/>
              </a:rPr>
            </a:br>
            <a:r>
              <a:rPr lang="en">
                <a:latin typeface="Calibri"/>
                <a:ea typeface="Calibri"/>
                <a:cs typeface="Calibri"/>
                <a:sym typeface="Calibri"/>
              </a:rPr>
              <a:t>complexity of building and maintaining the infrastructure.</a:t>
            </a:r>
            <a:endParaRPr/>
          </a:p>
          <a:p>
            <a:pPr indent="0" lvl="0" marL="127000" rtl="0" algn="l">
              <a:lnSpc>
                <a:spcPct val="120000"/>
              </a:lnSpc>
              <a:spcBef>
                <a:spcPts val="800"/>
              </a:spcBef>
              <a:spcAft>
                <a:spcPts val="0"/>
              </a:spcAft>
              <a:buSzPct val="114695"/>
              <a:buNone/>
            </a:pPr>
            <a:r>
              <a:rPr lang="en">
                <a:latin typeface="Calibri"/>
                <a:ea typeface="Calibri"/>
                <a:cs typeface="Calibri"/>
                <a:sym typeface="Calibri"/>
              </a:rPr>
              <a:t>E.g. AWS (Lambda), Google Cloud Function </a:t>
            </a:r>
            <a:endParaRPr/>
          </a:p>
          <a:p>
            <a:pPr indent="0" lvl="0" marL="127000" rtl="0" algn="l">
              <a:lnSpc>
                <a:spcPct val="120000"/>
              </a:lnSpc>
              <a:spcBef>
                <a:spcPts val="800"/>
              </a:spcBef>
              <a:spcAft>
                <a:spcPts val="0"/>
              </a:spcAft>
              <a:buClr>
                <a:srgbClr val="000000"/>
              </a:buClr>
              <a:buSzPct val="114695"/>
              <a:buNone/>
            </a:pPr>
            <a:r>
              <a:rPr b="1" lang="en">
                <a:solidFill>
                  <a:srgbClr val="0070C0"/>
                </a:solidFill>
                <a:latin typeface="Calibri"/>
                <a:ea typeface="Calibri"/>
                <a:cs typeface="Calibri"/>
                <a:sym typeface="Calibri"/>
              </a:rPr>
              <a:t>HaaS (Hardware as a Service) </a:t>
            </a:r>
            <a:endParaRPr/>
          </a:p>
          <a:p>
            <a:pPr indent="0" lvl="0" marL="127000" rtl="0" algn="l">
              <a:lnSpc>
                <a:spcPct val="120000"/>
              </a:lnSpc>
              <a:spcBef>
                <a:spcPts val="800"/>
              </a:spcBef>
              <a:spcAft>
                <a:spcPts val="400"/>
              </a:spcAft>
              <a:buSzPct val="114695"/>
              <a:buNone/>
            </a:pPr>
            <a:r>
              <a:rPr lang="en">
                <a:latin typeface="Calibri"/>
                <a:ea typeface="Calibri"/>
                <a:cs typeface="Calibri"/>
                <a:sym typeface="Calibri"/>
              </a:rPr>
              <a:t>HaaS refers to managed services where computing power is leased from a central provider. If you look at an EC2 instance you will see the HaaS being mentioned there. Eg. EC2 is also a HaaS</a:t>
            </a:r>
            <a:endParaRPr/>
          </a:p>
        </p:txBody>
      </p:sp>
      <p:sp>
        <p:nvSpPr>
          <p:cNvPr id="152" name="Google Shape;152;p3"/>
          <p:cNvSpPr/>
          <p:nvPr/>
        </p:nvSpPr>
        <p:spPr>
          <a:xfrm>
            <a:off x="66493" y="64344"/>
            <a:ext cx="5622911" cy="34621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CLOUD COMPUTING</a:t>
            </a:r>
            <a:endParaRPr b="0" i="0" sz="1050" u="none" cap="none" strike="noStrike">
              <a:solidFill>
                <a:srgbClr val="000000"/>
              </a:solidFill>
              <a:latin typeface="Arial"/>
              <a:ea typeface="Arial"/>
              <a:cs typeface="Arial"/>
              <a:sym typeface="Arial"/>
            </a:endParaRPr>
          </a:p>
        </p:txBody>
      </p:sp>
      <p:sp>
        <p:nvSpPr>
          <p:cNvPr id="153" name="Google Shape;153;p3"/>
          <p:cNvSpPr/>
          <p:nvPr/>
        </p:nvSpPr>
        <p:spPr>
          <a:xfrm>
            <a:off x="66493" y="394184"/>
            <a:ext cx="5999819" cy="346218"/>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Other Cloud Computing Service Models</a:t>
            </a:r>
            <a:endParaRPr b="0" i="0" sz="1050" u="none" cap="none" strike="noStrike">
              <a:solidFill>
                <a:srgbClr val="000000"/>
              </a:solidFill>
              <a:latin typeface="Arial"/>
              <a:ea typeface="Arial"/>
              <a:cs typeface="Arial"/>
              <a:sym typeface="Arial"/>
            </a:endParaRPr>
          </a:p>
        </p:txBody>
      </p:sp>
      <p:pic>
        <p:nvPicPr>
          <p:cNvPr id="154" name="Google Shape;154;p3"/>
          <p:cNvPicPr preferRelativeResize="0"/>
          <p:nvPr/>
        </p:nvPicPr>
        <p:blipFill rotWithShape="1">
          <a:blip r:embed="rId3">
            <a:alphaModFix/>
          </a:blip>
          <a:srcRect b="0" l="0" r="0" t="0"/>
          <a:stretch/>
        </p:blipFill>
        <p:spPr>
          <a:xfrm>
            <a:off x="4466122" y="1453706"/>
            <a:ext cx="4677878" cy="267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301490" y="156919"/>
            <a:ext cx="7886700" cy="497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
              <a:t>Serverless Computing/Function as a Service </a:t>
            </a:r>
            <a:endParaRPr/>
          </a:p>
        </p:txBody>
      </p:sp>
      <p:sp>
        <p:nvSpPr>
          <p:cNvPr id="160" name="Google Shape;160;p4"/>
          <p:cNvSpPr txBox="1"/>
          <p:nvPr>
            <p:ph idx="1" type="body"/>
          </p:nvPr>
        </p:nvSpPr>
        <p:spPr>
          <a:xfrm>
            <a:off x="-91341" y="765990"/>
            <a:ext cx="9038122" cy="3611519"/>
          </a:xfrm>
          <a:prstGeom prst="rect">
            <a:avLst/>
          </a:prstGeom>
          <a:noFill/>
          <a:ln>
            <a:noFill/>
          </a:ln>
        </p:spPr>
        <p:txBody>
          <a:bodyPr anchorCtr="0" anchor="t" bIns="91425" lIns="91425" spcFirstLastPara="1" rIns="91425" wrap="square" tIns="91425">
            <a:noAutofit/>
          </a:bodyPr>
          <a:lstStyle/>
          <a:p>
            <a:pPr indent="-285750" lvl="0" marL="412750" rtl="0" algn="l">
              <a:lnSpc>
                <a:spcPct val="120000"/>
              </a:lnSpc>
              <a:spcBef>
                <a:spcPts val="400"/>
              </a:spcBef>
              <a:spcAft>
                <a:spcPts val="0"/>
              </a:spcAft>
              <a:buClr>
                <a:schemeClr val="dk2"/>
              </a:buClr>
              <a:buSzPts val="1600"/>
              <a:buFont typeface="Noto Sans Symbols"/>
              <a:buChar char="▪"/>
            </a:pPr>
            <a:r>
              <a:rPr lang="en">
                <a:latin typeface="Calibri"/>
                <a:ea typeface="Calibri"/>
                <a:cs typeface="Calibri"/>
                <a:sym typeface="Calibri"/>
              </a:rPr>
              <a:t>Serverless computing (synonymously used as FaaS although there is a school which believes FaaS has even more reduced overheads than Serverless)</a:t>
            </a:r>
            <a:endParaRPr/>
          </a:p>
          <a:p>
            <a:pPr indent="-285750" lvl="0" marL="41275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In this model, the user is abstracted further from any infrastructure requirement although the Servers still exist on the cloud service provider’s (eg: AWS) side, but it is no longer the user/developer’s responsibility to manage. </a:t>
            </a:r>
            <a:endParaRPr/>
          </a:p>
          <a:p>
            <a:pPr indent="-285750" lvl="0" marL="41275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You can simply deploy and run code/web application or a Function without provisioning or managing or configuring the infrastructure. Simply write and upload the code or container image and you are done.</a:t>
            </a:r>
            <a:endParaRPr/>
          </a:p>
          <a:p>
            <a:pPr indent="-285750" lvl="0" marL="412750" rtl="0" algn="l">
              <a:lnSpc>
                <a:spcPct val="120000"/>
              </a:lnSpc>
              <a:spcBef>
                <a:spcPts val="800"/>
              </a:spcBef>
              <a:spcAft>
                <a:spcPts val="400"/>
              </a:spcAft>
              <a:buClr>
                <a:schemeClr val="dk2"/>
              </a:buClr>
              <a:buSzPts val="1600"/>
              <a:buFont typeface="Noto Sans Symbols"/>
              <a:buChar char="▪"/>
            </a:pPr>
            <a:r>
              <a:rPr lang="en">
                <a:latin typeface="Calibri"/>
                <a:ea typeface="Calibri"/>
                <a:cs typeface="Calibri"/>
                <a:sym typeface="Calibri"/>
              </a:rPr>
              <a:t>The cloud service provider executes the program on behalf of the user and manages the servers.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301490" y="156919"/>
            <a:ext cx="7886700" cy="497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
              <a:t>Serverless Computing/Function as a Service (Cont.) </a:t>
            </a:r>
            <a:endParaRPr/>
          </a:p>
        </p:txBody>
      </p:sp>
      <p:sp>
        <p:nvSpPr>
          <p:cNvPr id="166" name="Google Shape;166;p5"/>
          <p:cNvSpPr txBox="1"/>
          <p:nvPr>
            <p:ph idx="1" type="body"/>
          </p:nvPr>
        </p:nvSpPr>
        <p:spPr>
          <a:xfrm>
            <a:off x="-74791" y="948215"/>
            <a:ext cx="9038100" cy="3611400"/>
          </a:xfrm>
          <a:prstGeom prst="rect">
            <a:avLst/>
          </a:prstGeom>
          <a:noFill/>
          <a:ln>
            <a:noFill/>
          </a:ln>
        </p:spPr>
        <p:txBody>
          <a:bodyPr anchorCtr="0" anchor="t" bIns="91425" lIns="91425" spcFirstLastPara="1" rIns="91425" wrap="square" tIns="91425">
            <a:noAutofit/>
          </a:bodyPr>
          <a:lstStyle/>
          <a:p>
            <a:pPr indent="-285750" lvl="0" marL="412750" rtl="0" algn="just">
              <a:lnSpc>
                <a:spcPct val="120000"/>
              </a:lnSpc>
              <a:spcBef>
                <a:spcPts val="400"/>
              </a:spcBef>
              <a:spcAft>
                <a:spcPts val="0"/>
              </a:spcAft>
              <a:buClr>
                <a:schemeClr val="dk2"/>
              </a:buClr>
              <a:buSzPts val="1600"/>
              <a:buFont typeface="Noto Sans Symbols"/>
              <a:buChar char="▪"/>
            </a:pPr>
            <a:r>
              <a:rPr lang="en">
                <a:latin typeface="Calibri"/>
                <a:ea typeface="Calibri"/>
                <a:cs typeface="Calibri"/>
                <a:sym typeface="Calibri"/>
              </a:rPr>
              <a:t>This reduces the cost for service users further (than proprietary hosts, IaaS, PaaS) by paying only for the compute time utilized for running the application—by per-millisecond—instead of provisioning infrastructure upfront for peak capacity.</a:t>
            </a:r>
            <a:endParaRPr/>
          </a:p>
          <a:p>
            <a:pPr indent="-285750" lvl="0" marL="412750" rtl="0" algn="just">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Optimize code execution time and performance with the right function memory size.</a:t>
            </a:r>
            <a:endParaRPr>
              <a:latin typeface="Calibri"/>
              <a:ea typeface="Calibri"/>
              <a:cs typeface="Calibri"/>
              <a:sym typeface="Calibri"/>
            </a:endParaRPr>
          </a:p>
          <a:p>
            <a:pPr indent="-285750" lvl="0" marL="412750" rtl="0" algn="just">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Typically used with microservices where the microservices can be  separate FaaS functions and are targeted for event driven architectures.</a:t>
            </a:r>
            <a:endParaRPr>
              <a:latin typeface="Calibri"/>
              <a:ea typeface="Calibri"/>
              <a:cs typeface="Calibri"/>
              <a:sym typeface="Calibri"/>
            </a:endParaRPr>
          </a:p>
          <a:p>
            <a:pPr indent="-285750" lvl="0" marL="412750" rtl="0" algn="just">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Autoscales automatically by spinning up more instances of the program as demand increases.</a:t>
            </a:r>
            <a:endParaRPr>
              <a:latin typeface="Calibri"/>
              <a:ea typeface="Calibri"/>
              <a:cs typeface="Calibri"/>
              <a:sym typeface="Calibri"/>
            </a:endParaRPr>
          </a:p>
          <a:p>
            <a:pPr indent="-285750" lvl="0" marL="412750" rtl="0" algn="just">
              <a:lnSpc>
                <a:spcPct val="120000"/>
              </a:lnSpc>
              <a:spcBef>
                <a:spcPts val="800"/>
              </a:spcBef>
              <a:spcAft>
                <a:spcPts val="400"/>
              </a:spcAft>
              <a:buClr>
                <a:schemeClr val="dk2"/>
              </a:buClr>
              <a:buSzPts val="1600"/>
              <a:buFont typeface="Noto Sans Symbols"/>
              <a:buChar char="▪"/>
            </a:pPr>
            <a:r>
              <a:rPr lang="en">
                <a:latin typeface="Calibri"/>
                <a:ea typeface="Calibri"/>
                <a:cs typeface="Calibri"/>
                <a:sym typeface="Calibri"/>
              </a:rPr>
              <a:t>No resources are allocated when the program is not in use.</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205238" y="214671"/>
            <a:ext cx="7886700" cy="497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
              <a:t>AWS Lambda</a:t>
            </a:r>
            <a:endParaRPr/>
          </a:p>
        </p:txBody>
      </p:sp>
      <p:sp>
        <p:nvSpPr>
          <p:cNvPr id="172" name="Google Shape;172;p6"/>
          <p:cNvSpPr txBox="1"/>
          <p:nvPr>
            <p:ph idx="1" type="body"/>
          </p:nvPr>
        </p:nvSpPr>
        <p:spPr>
          <a:xfrm>
            <a:off x="99360" y="765990"/>
            <a:ext cx="9044640" cy="4162839"/>
          </a:xfrm>
          <a:prstGeom prst="rect">
            <a:avLst/>
          </a:prstGeom>
          <a:noFill/>
          <a:ln>
            <a:noFill/>
          </a:ln>
        </p:spPr>
        <p:txBody>
          <a:bodyPr anchorCtr="0" anchor="t" bIns="91425" lIns="91425" spcFirstLastPara="1" rIns="91425" wrap="square" tIns="91425">
            <a:noAutofit/>
          </a:bodyPr>
          <a:lstStyle/>
          <a:p>
            <a:pPr indent="-330200" lvl="0" marL="457200" rtl="0" algn="l">
              <a:lnSpc>
                <a:spcPct val="120000"/>
              </a:lnSpc>
              <a:spcBef>
                <a:spcPts val="400"/>
              </a:spcBef>
              <a:spcAft>
                <a:spcPts val="0"/>
              </a:spcAft>
              <a:buClr>
                <a:schemeClr val="dk2"/>
              </a:buClr>
              <a:buSzPts val="1600"/>
              <a:buFont typeface="Noto Sans Symbols"/>
              <a:buChar char="▪"/>
            </a:pPr>
            <a:r>
              <a:rPr lang="en">
                <a:latin typeface="Calibri"/>
                <a:ea typeface="Calibri"/>
                <a:cs typeface="Calibri"/>
                <a:sym typeface="Calibri"/>
              </a:rPr>
              <a:t>Serverless computing offered by AWS</a:t>
            </a:r>
            <a:endParaRPr>
              <a:latin typeface="Calibri"/>
              <a:ea typeface="Calibri"/>
              <a:cs typeface="Calibri"/>
              <a:sym typeface="Calibri"/>
            </a:endParaRPr>
          </a:p>
          <a:p>
            <a:pPr indent="-330200" lvl="0" marL="45720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Users create self-contained applications(“functions”) in any of the supported languages and provide it as a zip file. </a:t>
            </a:r>
            <a:endParaRPr/>
          </a:p>
          <a:p>
            <a:pPr indent="-330200" lvl="0" marL="45720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AWS will take care of execution and server management in exchange for money. </a:t>
            </a:r>
            <a:endParaRPr/>
          </a:p>
          <a:p>
            <a:pPr indent="-330200" lvl="0" marL="45720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Users do not have to care about servers</a:t>
            </a:r>
            <a:endParaRPr>
              <a:latin typeface="Calibri"/>
              <a:ea typeface="Calibri"/>
              <a:cs typeface="Calibri"/>
              <a:sym typeface="Calibri"/>
            </a:endParaRPr>
          </a:p>
          <a:p>
            <a:pPr indent="-330200" lvl="0" marL="45720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You can perform calculations, serve web pages, process data streams, or integrate lambda with other AWS services.</a:t>
            </a:r>
            <a:endParaRPr>
              <a:latin typeface="Calibri"/>
              <a:ea typeface="Calibri"/>
              <a:cs typeface="Calibri"/>
              <a:sym typeface="Calibri"/>
            </a:endParaRPr>
          </a:p>
          <a:p>
            <a:pPr indent="-330200" lvl="0" marL="457200" rtl="0" algn="l">
              <a:lnSpc>
                <a:spcPct val="120000"/>
              </a:lnSpc>
              <a:spcBef>
                <a:spcPts val="800"/>
              </a:spcBef>
              <a:spcAft>
                <a:spcPts val="0"/>
              </a:spcAft>
              <a:buClr>
                <a:schemeClr val="dk2"/>
              </a:buClr>
              <a:buSzPts val="1600"/>
              <a:buFont typeface="Noto Sans Symbols"/>
              <a:buChar char="▪"/>
            </a:pPr>
            <a:r>
              <a:rPr lang="en">
                <a:latin typeface="Calibri"/>
                <a:ea typeface="Calibri"/>
                <a:cs typeface="Calibri"/>
                <a:sym typeface="Calibri"/>
              </a:rPr>
              <a:t>Each lambda function is run as a container, which is allocated RAM and CPUs at initialization. </a:t>
            </a:r>
            <a:endParaRPr/>
          </a:p>
          <a:p>
            <a:pPr indent="-330200" lvl="0" marL="457200" rtl="0" algn="l">
              <a:lnSpc>
                <a:spcPct val="120000"/>
              </a:lnSpc>
              <a:spcBef>
                <a:spcPts val="800"/>
              </a:spcBef>
              <a:spcAft>
                <a:spcPts val="400"/>
              </a:spcAft>
              <a:buClr>
                <a:schemeClr val="dk2"/>
              </a:buClr>
              <a:buSzPts val="1600"/>
              <a:buFont typeface="Noto Sans Symbols"/>
              <a:buChar char="▪"/>
            </a:pPr>
            <a:r>
              <a:rPr lang="en">
                <a:latin typeface="Calibri"/>
                <a:ea typeface="Calibri"/>
                <a:cs typeface="Calibri"/>
                <a:sym typeface="Calibri"/>
              </a:rPr>
              <a:t>Users are charged based on this allocation multiplied by the time the function runs for.</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idx="1" type="body"/>
          </p:nvPr>
        </p:nvSpPr>
        <p:spPr>
          <a:xfrm>
            <a:off x="484370" y="1001027"/>
            <a:ext cx="7886700" cy="3611519"/>
          </a:xfrm>
          <a:prstGeom prst="rect">
            <a:avLst/>
          </a:prstGeom>
          <a:noFill/>
          <a:ln>
            <a:noFill/>
          </a:ln>
        </p:spPr>
        <p:txBody>
          <a:bodyPr anchorCtr="0" anchor="t" bIns="45700" lIns="91425" spcFirstLastPara="1" rIns="91425" wrap="square" tIns="45700">
            <a:normAutofit/>
          </a:bodyPr>
          <a:lstStyle/>
          <a:p>
            <a:pPr indent="-142875" lvl="0" marL="342900" rtl="0" algn="l">
              <a:lnSpc>
                <a:spcPct val="90000"/>
              </a:lnSpc>
              <a:spcBef>
                <a:spcPts val="750"/>
              </a:spcBef>
              <a:spcAft>
                <a:spcPts val="0"/>
              </a:spcAft>
              <a:buClr>
                <a:schemeClr val="dk1"/>
              </a:buClr>
              <a:buSzPts val="1800"/>
              <a:buNone/>
            </a:pPr>
            <a:r>
              <a:t/>
            </a:r>
            <a:endParaRPr/>
          </a:p>
          <a:p>
            <a:pPr indent="-142875" lvl="0" marL="342900" rtl="0" algn="l">
              <a:lnSpc>
                <a:spcPct val="90000"/>
              </a:lnSpc>
              <a:spcBef>
                <a:spcPts val="750"/>
              </a:spcBef>
              <a:spcAft>
                <a:spcPts val="0"/>
              </a:spcAft>
              <a:buClr>
                <a:schemeClr val="dk1"/>
              </a:buClr>
              <a:buSzPts val="1800"/>
              <a:buNone/>
            </a:pPr>
            <a:r>
              <a:t/>
            </a:r>
            <a:endParaRPr/>
          </a:p>
          <a:p>
            <a:pPr indent="-142875" lvl="0" marL="342900" rtl="0" algn="l">
              <a:lnSpc>
                <a:spcPct val="90000"/>
              </a:lnSpc>
              <a:spcBef>
                <a:spcPts val="750"/>
              </a:spcBef>
              <a:spcAft>
                <a:spcPts val="0"/>
              </a:spcAft>
              <a:buClr>
                <a:schemeClr val="dk1"/>
              </a:buClr>
              <a:buSzPts val="1800"/>
              <a:buNone/>
            </a:pPr>
            <a:r>
              <a:t/>
            </a:r>
            <a:endParaRPr/>
          </a:p>
          <a:p>
            <a:pPr indent="-142875" lvl="0" marL="342900" rtl="0" algn="l">
              <a:lnSpc>
                <a:spcPct val="90000"/>
              </a:lnSpc>
              <a:spcBef>
                <a:spcPts val="750"/>
              </a:spcBef>
              <a:spcAft>
                <a:spcPts val="0"/>
              </a:spcAft>
              <a:buClr>
                <a:schemeClr val="dk1"/>
              </a:buClr>
              <a:buSzPts val="1800"/>
              <a:buNone/>
            </a:pPr>
            <a:r>
              <a:t/>
            </a:r>
            <a:endParaRPr/>
          </a:p>
          <a:p>
            <a:pPr indent="-257175" lvl="0" marL="342900" rtl="0" algn="l">
              <a:lnSpc>
                <a:spcPct val="90000"/>
              </a:lnSpc>
              <a:spcBef>
                <a:spcPts val="750"/>
              </a:spcBef>
              <a:spcAft>
                <a:spcPts val="0"/>
              </a:spcAft>
              <a:buClr>
                <a:schemeClr val="dk1"/>
              </a:buClr>
              <a:buSzPts val="1800"/>
              <a:buChar char="•"/>
            </a:pPr>
            <a:r>
              <a:rPr lang="en"/>
              <a:t>          Other topics or concepts used in the experiment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320741" y="158994"/>
            <a:ext cx="7886700" cy="497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
              <a:t>Other Concepts</a:t>
            </a:r>
            <a:endParaRPr/>
          </a:p>
        </p:txBody>
      </p:sp>
      <p:sp>
        <p:nvSpPr>
          <p:cNvPr id="183" name="Google Shape;183;p8"/>
          <p:cNvSpPr txBox="1"/>
          <p:nvPr>
            <p:ph idx="1" type="body"/>
          </p:nvPr>
        </p:nvSpPr>
        <p:spPr>
          <a:xfrm>
            <a:off x="320741" y="765990"/>
            <a:ext cx="7886700" cy="3611519"/>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600"/>
              </a:spcBef>
              <a:spcAft>
                <a:spcPts val="0"/>
              </a:spcAft>
              <a:buSzPts val="1800"/>
              <a:buNone/>
            </a:pPr>
            <a:r>
              <a:rPr b="1" lang="en">
                <a:solidFill>
                  <a:srgbClr val="C00000"/>
                </a:solidFill>
              </a:rPr>
              <a:t>Amazon S3</a:t>
            </a:r>
            <a:endParaRPr/>
          </a:p>
          <a:p>
            <a:pPr indent="0" lvl="0" marL="0" rtl="0" algn="l">
              <a:lnSpc>
                <a:spcPct val="130000"/>
              </a:lnSpc>
              <a:spcBef>
                <a:spcPts val="1200"/>
              </a:spcBef>
              <a:spcAft>
                <a:spcPts val="0"/>
              </a:spcAft>
              <a:buSzPts val="1800"/>
              <a:buNone/>
            </a:pPr>
            <a:r>
              <a:rPr lang="en" sz="1600"/>
              <a:t>Simple Storage Services (S3 cause 3 "S“s) is an </a:t>
            </a:r>
            <a:r>
              <a:rPr i="1" lang="en" sz="1600"/>
              <a:t>object storage service</a:t>
            </a:r>
            <a:r>
              <a:rPr lang="en" sz="1600"/>
              <a:t> that offers industry-leading scalability, data availability, security, and performance in </a:t>
            </a:r>
            <a:r>
              <a:rPr i="1" lang="en" sz="1600"/>
              <a:t>buckets</a:t>
            </a:r>
            <a:r>
              <a:rPr lang="en" sz="1600"/>
              <a:t>.</a:t>
            </a:r>
            <a:endParaRPr/>
          </a:p>
          <a:p>
            <a:pPr indent="0" lvl="0" marL="0" rtl="0" algn="l">
              <a:lnSpc>
                <a:spcPct val="130000"/>
              </a:lnSpc>
              <a:spcBef>
                <a:spcPts val="1200"/>
              </a:spcBef>
              <a:spcAft>
                <a:spcPts val="600"/>
              </a:spcAft>
              <a:buSzPts val="1800"/>
              <a:buNone/>
            </a:pPr>
            <a:r>
              <a:rPr lang="en" sz="1600"/>
              <a:t>This is used for storing the image before the scaling function and post scaling</a:t>
            </a:r>
            <a:endParaRPr sz="1600"/>
          </a:p>
        </p:txBody>
      </p:sp>
      <p:sp>
        <p:nvSpPr>
          <p:cNvPr id="184" name="Google Shape;184;p8"/>
          <p:cNvSpPr txBox="1"/>
          <p:nvPr>
            <p:ph idx="4294967295" type="title"/>
          </p:nvPr>
        </p:nvSpPr>
        <p:spPr>
          <a:xfrm>
            <a:off x="320741" y="2644916"/>
            <a:ext cx="7505700" cy="2339589"/>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30000"/>
              </a:lnSpc>
              <a:spcBef>
                <a:spcPts val="600"/>
              </a:spcBef>
              <a:spcAft>
                <a:spcPts val="600"/>
              </a:spcAft>
              <a:buSzPct val="172839"/>
              <a:buNone/>
            </a:pPr>
            <a:r>
              <a:rPr b="1" lang="en" sz="1800">
                <a:solidFill>
                  <a:srgbClr val="C00000"/>
                </a:solidFill>
                <a:latin typeface="Arial"/>
                <a:ea typeface="Arial"/>
                <a:cs typeface="Arial"/>
                <a:sym typeface="Arial"/>
              </a:rPr>
              <a:t>So what is object storage</a:t>
            </a:r>
            <a:br>
              <a:rPr b="1" lang="en" sz="1600">
                <a:solidFill>
                  <a:srgbClr val="C00000"/>
                </a:solidFill>
                <a:latin typeface="Arial"/>
                <a:ea typeface="Arial"/>
                <a:cs typeface="Arial"/>
                <a:sym typeface="Arial"/>
              </a:rPr>
            </a:br>
            <a:r>
              <a:rPr lang="en" sz="1600">
                <a:solidFill>
                  <a:schemeClr val="dk2"/>
                </a:solidFill>
                <a:latin typeface="Arial"/>
                <a:ea typeface="Arial"/>
                <a:cs typeface="Arial"/>
                <a:sym typeface="Arial"/>
              </a:rPr>
              <a:t>Object storage, also known as object-based storage, is a is a data storage architecture for handling large amounts of unstructured data. This is data that does not conform to, or cannot be organized easily into, a traditional relational database with rows and columns. This is another form of storage beyond the block or file and is effective for unstructured data and typically identified by an Id and has meta-data to describe it.</a:t>
            </a:r>
            <a:br>
              <a:rPr lang="en" sz="1600">
                <a:solidFill>
                  <a:schemeClr val="dk2"/>
                </a:solidFill>
                <a:latin typeface="Arial"/>
                <a:ea typeface="Arial"/>
                <a:cs typeface="Arial"/>
                <a:sym typeface="Arial"/>
              </a:rPr>
            </a:br>
            <a:r>
              <a:rPr lang="en" sz="1600">
                <a:solidFill>
                  <a:schemeClr val="dk2"/>
                </a:solidFill>
                <a:latin typeface="Arial"/>
                <a:ea typeface="Arial"/>
                <a:cs typeface="Arial"/>
                <a:sym typeface="Arial"/>
              </a:rPr>
              <a:t>In amazon S3, this is available as a bucket (for visualization only like a folder) stores data as objects and its metadata. A more detailed overview will be provided in the upcoming units.</a:t>
            </a:r>
            <a:br>
              <a:rPr lang="en" sz="1600">
                <a:solidFill>
                  <a:schemeClr val="dk2"/>
                </a:solidFill>
                <a:latin typeface="Arial"/>
                <a:ea typeface="Arial"/>
                <a:cs typeface="Arial"/>
                <a:sym typeface="Arial"/>
              </a:rPr>
            </a:br>
            <a:endParaRPr sz="1600">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484370" y="195420"/>
            <a:ext cx="7886700" cy="4976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800"/>
              <a:buNone/>
            </a:pPr>
            <a:r>
              <a:rPr lang="en"/>
              <a:t>References</a:t>
            </a:r>
            <a:endParaRPr/>
          </a:p>
        </p:txBody>
      </p:sp>
      <p:sp>
        <p:nvSpPr>
          <p:cNvPr id="190" name="Google Shape;190;p9"/>
          <p:cNvSpPr txBox="1"/>
          <p:nvPr>
            <p:ph idx="1" type="body"/>
          </p:nvPr>
        </p:nvSpPr>
        <p:spPr>
          <a:xfrm>
            <a:off x="484370" y="1001027"/>
            <a:ext cx="7886700" cy="3611519"/>
          </a:xfrm>
          <a:prstGeom prst="rect">
            <a:avLst/>
          </a:prstGeom>
          <a:noFill/>
          <a:ln>
            <a:noFill/>
          </a:ln>
        </p:spPr>
        <p:txBody>
          <a:bodyPr anchorCtr="0" anchor="t" bIns="91425" lIns="91425" spcFirstLastPara="1" rIns="91425" wrap="square" tIns="91425">
            <a:normAutofit fontScale="92500" lnSpcReduction="20000"/>
          </a:bodyPr>
          <a:lstStyle/>
          <a:p>
            <a:pPr indent="-304958" lvl="0" marL="457200" rtl="0" algn="l">
              <a:lnSpc>
                <a:spcPct val="90000"/>
              </a:lnSpc>
              <a:spcBef>
                <a:spcPts val="0"/>
              </a:spcBef>
              <a:spcAft>
                <a:spcPts val="0"/>
              </a:spcAft>
              <a:buSzPct val="100000"/>
              <a:buChar char="-"/>
            </a:pPr>
            <a:r>
              <a:rPr lang="en" u="sng">
                <a:solidFill>
                  <a:schemeClr val="hlink"/>
                </a:solidFill>
                <a:hlinkClick r:id="rId3"/>
              </a:rPr>
              <a:t>https://en.wikipedia.org/wiki/Serverless_computing</a:t>
            </a:r>
            <a:endParaRPr/>
          </a:p>
          <a:p>
            <a:pPr indent="-304958" lvl="0" marL="457200" rtl="0" algn="l">
              <a:lnSpc>
                <a:spcPct val="90000"/>
              </a:lnSpc>
              <a:spcBef>
                <a:spcPts val="0"/>
              </a:spcBef>
              <a:spcAft>
                <a:spcPts val="0"/>
              </a:spcAft>
              <a:buSzPct val="100000"/>
              <a:buChar char="-"/>
            </a:pPr>
            <a:r>
              <a:rPr lang="en" u="sng">
                <a:solidFill>
                  <a:schemeClr val="hlink"/>
                </a:solidFill>
                <a:hlinkClick r:id="rId4"/>
              </a:rPr>
              <a:t>https://en.wikipedia.org/wiki/Serverless_Framework</a:t>
            </a:r>
            <a:endParaRPr/>
          </a:p>
          <a:p>
            <a:pPr indent="-304958" lvl="0" marL="457200" rtl="0" algn="l">
              <a:lnSpc>
                <a:spcPct val="90000"/>
              </a:lnSpc>
              <a:spcBef>
                <a:spcPts val="0"/>
              </a:spcBef>
              <a:spcAft>
                <a:spcPts val="0"/>
              </a:spcAft>
              <a:buSzPct val="100000"/>
              <a:buChar char="-"/>
            </a:pPr>
            <a:r>
              <a:rPr lang="en" u="sng">
                <a:solidFill>
                  <a:schemeClr val="hlink"/>
                </a:solidFill>
                <a:hlinkClick r:id="rId5"/>
              </a:rPr>
              <a:t>https://aws.amazon.com/lambda/</a:t>
            </a:r>
            <a:endParaRPr/>
          </a:p>
          <a:p>
            <a:pPr indent="-304958" lvl="0" marL="457200" rtl="0" algn="l">
              <a:lnSpc>
                <a:spcPct val="90000"/>
              </a:lnSpc>
              <a:spcBef>
                <a:spcPts val="0"/>
              </a:spcBef>
              <a:spcAft>
                <a:spcPts val="0"/>
              </a:spcAft>
              <a:buSzPct val="100000"/>
              <a:buChar char="-"/>
            </a:pPr>
            <a:r>
              <a:rPr lang="en" u="sng">
                <a:solidFill>
                  <a:schemeClr val="hlink"/>
                </a:solidFill>
                <a:hlinkClick r:id="rId6"/>
              </a:rPr>
              <a:t>https://www.serverless.com/aws-lambda/</a:t>
            </a:r>
            <a:endParaRPr/>
          </a:p>
          <a:p>
            <a:pPr indent="-304958" lvl="0" marL="457200" rtl="0" algn="l">
              <a:lnSpc>
                <a:spcPct val="90000"/>
              </a:lnSpc>
              <a:spcBef>
                <a:spcPts val="0"/>
              </a:spcBef>
              <a:spcAft>
                <a:spcPts val="0"/>
              </a:spcAft>
              <a:buSzPct val="100000"/>
              <a:buChar char="-"/>
            </a:pPr>
            <a:r>
              <a:rPr lang="en" u="sng">
                <a:solidFill>
                  <a:schemeClr val="hlink"/>
                </a:solidFill>
                <a:hlinkClick r:id="rId7"/>
              </a:rPr>
              <a:t>https://www.cloudflare.com/en-in/learning/serverless/glossary/serverless-vs-paas/</a:t>
            </a:r>
            <a:endParaRPr/>
          </a:p>
          <a:p>
            <a:pPr indent="-304958" lvl="0" marL="457200" rtl="0" algn="l">
              <a:lnSpc>
                <a:spcPct val="90000"/>
              </a:lnSpc>
              <a:spcBef>
                <a:spcPts val="0"/>
              </a:spcBef>
              <a:spcAft>
                <a:spcPts val="0"/>
              </a:spcAft>
              <a:buSzPct val="100000"/>
              <a:buChar char="-"/>
            </a:pPr>
            <a:r>
              <a:rPr lang="en" u="sng">
                <a:solidFill>
                  <a:schemeClr val="hlink"/>
                </a:solidFill>
                <a:hlinkClick r:id="rId8"/>
              </a:rPr>
              <a:t>https://www.cloudflare.com/learning/serverless/glossary/platform-as-a-service-paas/</a:t>
            </a:r>
            <a:endParaRPr/>
          </a:p>
          <a:p>
            <a:pPr indent="-304958" lvl="0" marL="457200" rtl="0" algn="l">
              <a:lnSpc>
                <a:spcPct val="90000"/>
              </a:lnSpc>
              <a:spcBef>
                <a:spcPts val="0"/>
              </a:spcBef>
              <a:spcAft>
                <a:spcPts val="0"/>
              </a:spcAft>
              <a:buSzPct val="100000"/>
              <a:buChar char="-"/>
            </a:pPr>
            <a:r>
              <a:rPr lang="en" u="sng">
                <a:solidFill>
                  <a:schemeClr val="hlink"/>
                </a:solidFill>
                <a:hlinkClick r:id="rId9"/>
              </a:rPr>
              <a:t>https://docs.aws.amazon.com/elasticbeanstalk/latest/dg/environments-cfg-autoscaling-triggers.html</a:t>
            </a:r>
            <a:endParaRPr/>
          </a:p>
          <a:p>
            <a:pPr indent="-304958" lvl="0" marL="457200" rtl="0" algn="l">
              <a:lnSpc>
                <a:spcPct val="90000"/>
              </a:lnSpc>
              <a:spcBef>
                <a:spcPts val="0"/>
              </a:spcBef>
              <a:spcAft>
                <a:spcPts val="0"/>
              </a:spcAft>
              <a:buSzPct val="100000"/>
              <a:buChar char="-"/>
            </a:pPr>
            <a:r>
              <a:rPr lang="en" u="sng">
                <a:solidFill>
                  <a:schemeClr val="hlink"/>
                </a:solidFill>
                <a:hlinkClick r:id="rId10"/>
              </a:rPr>
              <a:t>https://docs.aws.amazon.com/elasticbeanstalk/latest/dg/using-features.managing.as.html</a:t>
            </a:r>
            <a:endParaRPr/>
          </a:p>
          <a:p>
            <a:pPr indent="-304958" lvl="0" marL="457200" rtl="0" algn="l">
              <a:lnSpc>
                <a:spcPct val="90000"/>
              </a:lnSpc>
              <a:spcBef>
                <a:spcPts val="0"/>
              </a:spcBef>
              <a:spcAft>
                <a:spcPts val="0"/>
              </a:spcAft>
              <a:buSzPct val="100000"/>
              <a:buChar char="-"/>
            </a:pPr>
            <a:r>
              <a:rPr lang="en" u="sng">
                <a:solidFill>
                  <a:schemeClr val="hlink"/>
                </a:solidFill>
                <a:hlinkClick r:id="rId11"/>
              </a:rPr>
              <a:t>https://docs.microsoft.com/en-us/azure/architecture/best-practices/auto-scaling</a:t>
            </a:r>
            <a:endParaRPr/>
          </a:p>
          <a:p>
            <a:pPr indent="-304958" lvl="0" marL="457200" rtl="0" algn="l">
              <a:lnSpc>
                <a:spcPct val="90000"/>
              </a:lnSpc>
              <a:spcBef>
                <a:spcPts val="0"/>
              </a:spcBef>
              <a:spcAft>
                <a:spcPts val="0"/>
              </a:spcAft>
              <a:buSzPct val="100000"/>
              <a:buChar char="-"/>
            </a:pPr>
            <a:r>
              <a:rPr lang="en" u="sng">
                <a:solidFill>
                  <a:schemeClr val="hlink"/>
                </a:solidFill>
                <a:hlinkClick r:id="rId12"/>
              </a:rPr>
              <a:t>https://aws.amazon.com/s3/</a:t>
            </a:r>
            <a:endParaRPr/>
          </a:p>
          <a:p>
            <a:pPr indent="-304958" lvl="0" marL="457200" rtl="0" algn="l">
              <a:lnSpc>
                <a:spcPct val="90000"/>
              </a:lnSpc>
              <a:spcBef>
                <a:spcPts val="0"/>
              </a:spcBef>
              <a:spcAft>
                <a:spcPts val="0"/>
              </a:spcAft>
              <a:buSzPct val="100000"/>
              <a:buChar char="-"/>
            </a:pPr>
            <a:r>
              <a:rPr lang="en" u="sng">
                <a:solidFill>
                  <a:schemeClr val="hlink"/>
                </a:solidFill>
                <a:hlinkClick r:id="rId13"/>
              </a:rPr>
              <a:t>https://www.netapp.com/data-storage/storagegrid/what-is-object-storage/</a:t>
            </a:r>
            <a:endParaRPr/>
          </a:p>
          <a:p>
            <a:pPr indent="-304958" lvl="0" marL="457200" rtl="0" algn="l">
              <a:lnSpc>
                <a:spcPct val="90000"/>
              </a:lnSpc>
              <a:spcBef>
                <a:spcPts val="0"/>
              </a:spcBef>
              <a:spcAft>
                <a:spcPts val="0"/>
              </a:spcAft>
              <a:buSzPct val="100000"/>
              <a:buChar char="-"/>
            </a:pPr>
            <a:r>
              <a:rPr lang="en" u="sng">
                <a:solidFill>
                  <a:schemeClr val="hlink"/>
                </a:solidFill>
                <a:hlinkClick r:id="rId14"/>
              </a:rPr>
              <a:t>https://searchaws.techtarget.com/definition/AWS-bucket</a:t>
            </a:r>
            <a:endParaRPr/>
          </a:p>
          <a:p>
            <a:pPr indent="-199229" lvl="0" marL="457200" rtl="0" algn="l">
              <a:lnSpc>
                <a:spcPct val="90000"/>
              </a:lnSpc>
              <a:spcBef>
                <a:spcPts val="0"/>
              </a:spcBef>
              <a:spcAft>
                <a:spcPts val="0"/>
              </a:spcAft>
              <a:buSzPct val="100000"/>
              <a:buNone/>
            </a:pPr>
            <a:r>
              <a:t/>
            </a:r>
            <a:endParaRPr/>
          </a:p>
          <a:p>
            <a:pPr indent="0" lvl="0" marL="457200" rtl="0" algn="l">
              <a:lnSpc>
                <a:spcPct val="90000"/>
              </a:lnSpc>
              <a:spcBef>
                <a:spcPts val="1200"/>
              </a:spcBef>
              <a:spcAft>
                <a:spcPts val="1200"/>
              </a:spcAft>
              <a:buSzPct val="108107"/>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