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7"/>
  </p:notesMasterIdLst>
  <p:sldIdLst>
    <p:sldId id="308" r:id="rId5"/>
    <p:sldId id="309" r:id="rId6"/>
    <p:sldId id="296" r:id="rId7"/>
    <p:sldId id="311" r:id="rId8"/>
    <p:sldId id="316" r:id="rId9"/>
    <p:sldId id="317" r:id="rId10"/>
    <p:sldId id="321" r:id="rId11"/>
    <p:sldId id="318" r:id="rId12"/>
    <p:sldId id="319" r:id="rId13"/>
    <p:sldId id="320" r:id="rId14"/>
    <p:sldId id="322" r:id="rId15"/>
    <p:sldId id="307"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Tahoma" panose="020B0604030504040204" pitchFamily="3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47" roundtripDataSignature="AMtx7mhDy5N/usTsW29PKfLmev8iCP5F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68C382-8AE6-431B-AC0D-02F46913CC31}" v="1" dt="2022-01-24T08:54:11.401"/>
  </p1510:revLst>
</p1510:revInfo>
</file>

<file path=ppt/tableStyles.xml><?xml version="1.0" encoding="utf-8"?>
<a:tblStyleLst xmlns:a="http://schemas.openxmlformats.org/drawingml/2006/main" def="{F0FACB7F-1084-49D2-B333-1DA082E13C0D}">
  <a:tblStyle styleId="{F0FACB7F-1084-49D2-B333-1DA082E13C0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4.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2.fntdata"/><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4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R CSE 6A AAKANSHA SINGH" userId="S::pes1ug19cs004@pesuonline.onmicrosoft.com::218468e1-181e-4f4a-ba7d-0bcae1bd828c" providerId="AD" clId="Web-{8968C382-8AE6-431B-AC0D-02F46913CC31}"/>
    <pc:docChg chg="modSld">
      <pc:chgData name="RR CSE 6A AAKANSHA SINGH" userId="S::pes1ug19cs004@pesuonline.onmicrosoft.com::218468e1-181e-4f4a-ba7d-0bcae1bd828c" providerId="AD" clId="Web-{8968C382-8AE6-431B-AC0D-02F46913CC31}" dt="2022-01-24T08:54:11.401" v="0" actId="1076"/>
      <pc:docMkLst>
        <pc:docMk/>
      </pc:docMkLst>
      <pc:sldChg chg="modSp">
        <pc:chgData name="RR CSE 6A AAKANSHA SINGH" userId="S::pes1ug19cs004@pesuonline.onmicrosoft.com::218468e1-181e-4f4a-ba7d-0bcae1bd828c" providerId="AD" clId="Web-{8968C382-8AE6-431B-AC0D-02F46913CC31}" dt="2022-01-24T08:54:11.401" v="0" actId="1076"/>
        <pc:sldMkLst>
          <pc:docMk/>
          <pc:sldMk cId="2258267864" sldId="320"/>
        </pc:sldMkLst>
        <pc:spChg chg="mod">
          <ac:chgData name="RR CSE 6A AAKANSHA SINGH" userId="S::pes1ug19cs004@pesuonline.onmicrosoft.com::218468e1-181e-4f4a-ba7d-0bcae1bd828c" providerId="AD" clId="Web-{8968C382-8AE6-431B-AC0D-02F46913CC31}" dt="2022-01-24T08:54:11.401" v="0" actId="1076"/>
          <ac:spMkLst>
            <pc:docMk/>
            <pc:sldMk cId="2258267864" sldId="320"/>
            <ac:spMk id="13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739696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1326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30" name="Google Shape;13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pPr marL="0" lvl="0" indent="0" algn="r" rtl="0">
                <a:spcBef>
                  <a:spcPts val="0"/>
                </a:spcBef>
                <a:spcAft>
                  <a:spcPts val="0"/>
                </a:spcAft>
                <a:buNone/>
              </a:pPr>
              <a:t>10</a:t>
            </a:fld>
            <a:endParaRPr sz="12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3827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30" name="Google Shape;13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pPr marL="0" lvl="0" indent="0" algn="r" rtl="0">
                <a:spcBef>
                  <a:spcPts val="0"/>
                </a:spcBef>
                <a:spcAft>
                  <a:spcPts val="0"/>
                </a:spcAft>
                <a:buNone/>
              </a:pPr>
              <a:t>11</a:t>
            </a:fld>
            <a:endParaRPr sz="12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3827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5138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30" name="Google Shape;13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pPr marL="0" lvl="0" indent="0" algn="r" rtl="0">
                <a:spcBef>
                  <a:spcPts val="0"/>
                </a:spcBef>
                <a:spcAft>
                  <a:spcPts val="0"/>
                </a:spcAft>
                <a:buNone/>
              </a:pPr>
              <a:t>3</a:t>
            </a:fld>
            <a:endParaRPr sz="12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3827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30" name="Google Shape;13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pPr marL="0" lvl="0" indent="0" algn="r" rtl="0">
                <a:spcBef>
                  <a:spcPts val="0"/>
                </a:spcBef>
                <a:spcAft>
                  <a:spcPts val="0"/>
                </a:spcAft>
                <a:buNone/>
              </a:pPr>
              <a:t>4</a:t>
            </a:fld>
            <a:endParaRPr sz="12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3827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30" name="Google Shape;13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pPr marL="0" lvl="0" indent="0" algn="r" rtl="0">
                <a:spcBef>
                  <a:spcPts val="0"/>
                </a:spcBef>
                <a:spcAft>
                  <a:spcPts val="0"/>
                </a:spcAft>
                <a:buNone/>
              </a:pPr>
              <a:t>5</a:t>
            </a:fld>
            <a:endParaRPr sz="12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3827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30" name="Google Shape;13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pPr marL="0" lvl="0" indent="0" algn="r" rtl="0">
                <a:spcBef>
                  <a:spcPts val="0"/>
                </a:spcBef>
                <a:spcAft>
                  <a:spcPts val="0"/>
                </a:spcAft>
                <a:buNone/>
              </a:pPr>
              <a:t>6</a:t>
            </a:fld>
            <a:endParaRPr sz="12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3827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30" name="Google Shape;13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pPr marL="0" lvl="0" indent="0" algn="r" rtl="0">
                <a:spcBef>
                  <a:spcPts val="0"/>
                </a:spcBef>
                <a:spcAft>
                  <a:spcPts val="0"/>
                </a:spcAft>
                <a:buNone/>
              </a:pPr>
              <a:t>7</a:t>
            </a:fld>
            <a:endParaRPr sz="12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3827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30" name="Google Shape;13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pPr marL="0" lvl="0" indent="0" algn="r" rtl="0">
                <a:spcBef>
                  <a:spcPts val="0"/>
                </a:spcBef>
                <a:spcAft>
                  <a:spcPts val="0"/>
                </a:spcAft>
                <a:buNone/>
              </a:pPr>
              <a:t>8</a:t>
            </a:fld>
            <a:endParaRPr sz="12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3827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30" name="Google Shape;13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pPr marL="0" lvl="0" indent="0" algn="r" rtl="0">
                <a:spcBef>
                  <a:spcPts val="0"/>
                </a:spcBef>
                <a:spcAft>
                  <a:spcPts val="0"/>
                </a:spcAft>
                <a:buNone/>
              </a:pPr>
              <a:t>9</a:t>
            </a:fld>
            <a:endParaRPr sz="12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3827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4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4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4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4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4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6"/>
          <p:cNvSpPr>
            <a:spLocks noGrp="1"/>
          </p:cNvSpPr>
          <p:nvPr>
            <p:ph type="pic" idx="2"/>
          </p:nvPr>
        </p:nvSpPr>
        <p:spPr>
          <a:xfrm>
            <a:off x="5183188" y="987425"/>
            <a:ext cx="6172200" cy="4873625"/>
          </a:xfrm>
          <a:prstGeom prst="rect">
            <a:avLst/>
          </a:prstGeom>
          <a:noFill/>
          <a:ln>
            <a:noFill/>
          </a:ln>
        </p:spPr>
      </p:sp>
      <p:sp>
        <p:nvSpPr>
          <p:cNvPr id="68" name="Google Shape;68;p4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sindhurpai@pes.edu"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4671079" y="1737606"/>
            <a:ext cx="7345330" cy="16311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a:solidFill>
                  <a:srgbClr val="C55A11"/>
                </a:solidFill>
                <a:latin typeface="Calibri"/>
                <a:ea typeface="Calibri"/>
                <a:cs typeface="Calibri"/>
                <a:sym typeface="Calibri"/>
              </a:rPr>
              <a:t>Object Oriented Analysis and Design using Java</a:t>
            </a:r>
          </a:p>
          <a:p>
            <a:pPr marL="0" marR="0" lvl="0" indent="0" algn="l" rtl="0">
              <a:spcBef>
                <a:spcPts val="0"/>
              </a:spcBef>
              <a:spcAft>
                <a:spcPts val="0"/>
              </a:spcAft>
              <a:buNone/>
            </a:pPr>
            <a:r>
              <a:rPr lang="en-US" sz="2800" b="1">
                <a:solidFill>
                  <a:srgbClr val="C55A11"/>
                </a:solidFill>
                <a:latin typeface="Calibri"/>
                <a:cs typeface="Calibri"/>
                <a:sym typeface="Calibri"/>
              </a:rPr>
              <a:t>UE19CS353</a:t>
            </a:r>
            <a:endParaRPr sz="2800" b="1"/>
          </a:p>
        </p:txBody>
      </p:sp>
      <p:grpSp>
        <p:nvGrpSpPr>
          <p:cNvPr id="2" name="Google Shape;89;p1"/>
          <p:cNvGrpSpPr/>
          <p:nvPr/>
        </p:nvGrpSpPr>
        <p:grpSpPr>
          <a:xfrm>
            <a:off x="313844" y="5489699"/>
            <a:ext cx="1066895" cy="1078155"/>
            <a:chOff x="313844" y="5489699"/>
            <a:chExt cx="1066895" cy="1078155"/>
          </a:xfrm>
        </p:grpSpPr>
        <p:sp>
          <p:nvSpPr>
            <p:cNvPr id="90" name="Google Shape;90;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92" name="Google Shape;92;p1"/>
          <p:cNvCxnSpPr/>
          <p:nvPr/>
        </p:nvCxnSpPr>
        <p:spPr>
          <a:xfrm rot="10800000" flipH="1">
            <a:off x="4781916" y="3396817"/>
            <a:ext cx="4581449" cy="1"/>
          </a:xfrm>
          <a:prstGeom prst="straightConnector1">
            <a:avLst/>
          </a:prstGeom>
          <a:noFill/>
          <a:ln w="38100" cap="flat" cmpd="sng">
            <a:solidFill>
              <a:srgbClr val="C55A11"/>
            </a:solidFill>
            <a:prstDash val="solid"/>
            <a:miter lim="800000"/>
            <a:headEnd type="none" w="sm" len="sm"/>
            <a:tailEnd type="none" w="sm" len="sm"/>
          </a:ln>
        </p:spPr>
      </p:cxnSp>
      <p:pic>
        <p:nvPicPr>
          <p:cNvPr id="93" name="Google Shape;93;p1" descr="A close up of a logo&#10;&#10;Description automatically generated"/>
          <p:cNvPicPr preferRelativeResize="0"/>
          <p:nvPr/>
        </p:nvPicPr>
        <p:blipFill rotWithShape="1">
          <a:blip r:embed="rId3">
            <a:alphaModFix/>
          </a:blip>
          <a:srcRect/>
          <a:stretch/>
        </p:blipFill>
        <p:spPr>
          <a:xfrm>
            <a:off x="1745722" y="1606241"/>
            <a:ext cx="2369218" cy="3550188"/>
          </a:xfrm>
          <a:prstGeom prst="rect">
            <a:avLst/>
          </a:prstGeom>
          <a:noFill/>
          <a:ln>
            <a:noFill/>
          </a:ln>
        </p:spPr>
      </p:pic>
      <p:grpSp>
        <p:nvGrpSpPr>
          <p:cNvPr id="3" name="Google Shape;94;p1"/>
          <p:cNvGrpSpPr/>
          <p:nvPr/>
        </p:nvGrpSpPr>
        <p:grpSpPr>
          <a:xfrm rot="10800000">
            <a:off x="10855702" y="266068"/>
            <a:ext cx="1066895" cy="1078155"/>
            <a:chOff x="313844" y="5489699"/>
            <a:chExt cx="1066895" cy="1078155"/>
          </a:xfrm>
        </p:grpSpPr>
        <p:sp>
          <p:nvSpPr>
            <p:cNvPr id="95" name="Google Shape;95;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7" name="Google Shape;97;p1"/>
          <p:cNvSpPr/>
          <p:nvPr/>
        </p:nvSpPr>
        <p:spPr>
          <a:xfrm>
            <a:off x="4781916" y="3642664"/>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Prof. </a:t>
            </a:r>
            <a:r>
              <a:rPr lang="en-US" sz="2400" b="1" err="1">
                <a:solidFill>
                  <a:schemeClr val="dk1"/>
                </a:solidFill>
                <a:latin typeface="Calibri"/>
                <a:ea typeface="Calibri"/>
                <a:cs typeface="Calibri"/>
                <a:sym typeface="Calibri"/>
              </a:rPr>
              <a:t>Sindhu</a:t>
            </a:r>
            <a:r>
              <a:rPr lang="en-US" sz="2400" b="1">
                <a:solidFill>
                  <a:schemeClr val="dk1"/>
                </a:solidFill>
                <a:latin typeface="Calibri"/>
                <a:ea typeface="Calibri"/>
                <a:cs typeface="Calibri"/>
                <a:sym typeface="Calibri"/>
              </a:rPr>
              <a:t> R </a:t>
            </a:r>
            <a:r>
              <a:rPr lang="en-US" sz="2400" b="1" err="1">
                <a:solidFill>
                  <a:schemeClr val="dk1"/>
                </a:solidFill>
                <a:latin typeface="Calibri"/>
                <a:ea typeface="Calibri"/>
                <a:cs typeface="Calibri"/>
                <a:sym typeface="Calibri"/>
              </a:rPr>
              <a:t>Pai</a:t>
            </a:r>
            <a:endParaRPr sz="2400" b="1">
              <a:solidFill>
                <a:schemeClr val="dk1"/>
              </a:solidFill>
              <a:latin typeface="Calibri"/>
              <a:ea typeface="Calibri"/>
              <a:cs typeface="Calibri"/>
              <a:sym typeface="Calibri"/>
            </a:endParaRPr>
          </a:p>
        </p:txBody>
      </p:sp>
      <p:sp>
        <p:nvSpPr>
          <p:cNvPr id="98" name="Google Shape;98;p1"/>
          <p:cNvSpPr/>
          <p:nvPr/>
        </p:nvSpPr>
        <p:spPr>
          <a:xfrm>
            <a:off x="4781916" y="4040269"/>
            <a:ext cx="657519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of Computer Science and Engineering</a:t>
            </a:r>
            <a:endParaRPr sz="2400">
              <a:solidFill>
                <a:schemeClr val="dk1"/>
              </a:solidFill>
              <a:latin typeface="Calibri"/>
              <a:ea typeface="Calibri"/>
              <a:cs typeface="Calibri"/>
              <a:sym typeface="Calibri"/>
            </a:endParaRPr>
          </a:p>
        </p:txBody>
      </p:sp>
      <p:sp>
        <p:nvSpPr>
          <p:cNvPr id="100" name="Google Shape;10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pic>
        <p:nvPicPr>
          <p:cNvPr id="15" name="Google Shape;93;p1"/>
          <p:cNvPicPr preferRelativeResize="0"/>
          <p:nvPr/>
        </p:nvPicPr>
        <p:blipFill rotWithShape="1">
          <a:blip r:embed="rId4">
            <a:alphaModFix/>
          </a:blip>
          <a:srcRect/>
          <a:stretch/>
        </p:blipFill>
        <p:spPr>
          <a:xfrm>
            <a:off x="517676" y="5892224"/>
            <a:ext cx="11156647" cy="5974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1489076" y="-431800"/>
            <a:ext cx="7796213" cy="992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133" name="Google Shape;133;p4"/>
          <p:cNvSpPr txBox="1">
            <a:spLocks noGrp="1"/>
          </p:cNvSpPr>
          <p:nvPr>
            <p:ph type="body" idx="1"/>
          </p:nvPr>
        </p:nvSpPr>
        <p:spPr>
          <a:xfrm>
            <a:off x="248479" y="1151217"/>
            <a:ext cx="11648659" cy="5438428"/>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400"/>
              <a:t>Create a class called Invoice that a hardware store might use to represent an invoice for an item sold at the store. An Invoice should include four pieces of information as instance variables‐a part number(type String),a part description(type String),a quantity of the item being purchased (type </a:t>
            </a:r>
            <a:r>
              <a:rPr lang="en-US" sz="2400" err="1"/>
              <a:t>int</a:t>
            </a:r>
            <a:r>
              <a:rPr lang="en-US" sz="2400"/>
              <a:t>) and a price per item  (double). Your class should have a constructor that initializes the four instance variables. Provide a set and a get method for each instance variable. In addition, provide a method named </a:t>
            </a:r>
            <a:r>
              <a:rPr lang="en-US" sz="2400" err="1"/>
              <a:t>getInvoice</a:t>
            </a:r>
            <a:r>
              <a:rPr lang="en-US" sz="2400"/>
              <a:t>_ Amount that calculates the invoice amount (i.e., multiplies the quantity by the price per item), then returns the amount as a double value. If the quantity is not positive, it should be set to 0. If the price per item is not positive, it should be set to 0.0. Write </a:t>
            </a:r>
            <a:r>
              <a:rPr lang="en-US" sz="2400" err="1"/>
              <a:t>aclient</a:t>
            </a:r>
            <a:r>
              <a:rPr lang="en-US" sz="2400"/>
              <a:t> application named </a:t>
            </a:r>
            <a:r>
              <a:rPr lang="en-US" sz="2400" err="1"/>
              <a:t>InvoiceTest</a:t>
            </a:r>
            <a:r>
              <a:rPr lang="en-US" sz="2400"/>
              <a:t> that demonstrates class Invoice’s capabilities.</a:t>
            </a:r>
            <a:endParaRPr lang="en-IN"/>
          </a:p>
          <a:p>
            <a:pPr lvl="1" algn="just">
              <a:lnSpc>
                <a:spcPct val="150000"/>
              </a:lnSpc>
            </a:pPr>
            <a:endParaRPr lang="en-IN"/>
          </a:p>
        </p:txBody>
      </p:sp>
      <p:cxnSp>
        <p:nvCxnSpPr>
          <p:cNvPr id="134" name="Google Shape;134;p4"/>
          <p:cNvCxnSpPr/>
          <p:nvPr/>
        </p:nvCxnSpPr>
        <p:spPr>
          <a:xfrm>
            <a:off x="7834" y="1252593"/>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35" name="Google Shape;135;p4"/>
          <p:cNvSpPr/>
          <p:nvPr/>
        </p:nvSpPr>
        <p:spPr>
          <a:xfrm>
            <a:off x="393111" y="735527"/>
            <a:ext cx="7172346" cy="523180"/>
          </a:xfrm>
          <a:prstGeom prst="rect">
            <a:avLst/>
          </a:prstGeom>
          <a:noFill/>
          <a:ln>
            <a:noFill/>
          </a:ln>
        </p:spPr>
        <p:txBody>
          <a:bodyPr spcFirstLastPara="1" wrap="square" lIns="91425" tIns="45700" rIns="91425" bIns="45700" anchor="t" anchorCtr="0">
            <a:spAutoFit/>
          </a:bodyPr>
          <a:lstStyle/>
          <a:p>
            <a:pPr lvl="0"/>
            <a:r>
              <a:rPr lang="en-US" sz="2800" b="1">
                <a:solidFill>
                  <a:srgbClr val="C55A11"/>
                </a:solidFill>
                <a:latin typeface="Calibri"/>
                <a:ea typeface="Calibri"/>
                <a:cs typeface="Calibri"/>
                <a:sym typeface="Calibri"/>
              </a:rPr>
              <a:t>Problem statements on objects</a:t>
            </a:r>
          </a:p>
        </p:txBody>
      </p:sp>
      <p:pic>
        <p:nvPicPr>
          <p:cNvPr id="136" name="Google Shape;136;p4" descr="A close up of a logo&#10;&#10;Description automatically generated"/>
          <p:cNvPicPr preferRelativeResize="0"/>
          <p:nvPr/>
        </p:nvPicPr>
        <p:blipFill rotWithShape="1">
          <a:blip r:embed="rId3">
            <a:alphaModFix/>
          </a:blip>
          <a:srcRect/>
          <a:stretch/>
        </p:blipFill>
        <p:spPr>
          <a:xfrm>
            <a:off x="11029218" y="69573"/>
            <a:ext cx="933598" cy="1202635"/>
          </a:xfrm>
          <a:prstGeom prst="rect">
            <a:avLst/>
          </a:prstGeom>
          <a:noFill/>
          <a:ln>
            <a:noFill/>
          </a:ln>
        </p:spPr>
      </p:pic>
      <p:sp>
        <p:nvSpPr>
          <p:cNvPr id="137" name="Google Shape;137;p4"/>
          <p:cNvSpPr/>
          <p:nvPr/>
        </p:nvSpPr>
        <p:spPr>
          <a:xfrm>
            <a:off x="-379472" y="466837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Object Oriented Analysis and Design using Java</a:t>
            </a:r>
            <a:endParaRPr/>
          </a:p>
        </p:txBody>
      </p:sp>
    </p:spTree>
    <p:extLst>
      <p:ext uri="{BB962C8B-B14F-4D97-AF65-F5344CB8AC3E}">
        <p14:creationId xmlns:p14="http://schemas.microsoft.com/office/powerpoint/2010/main" val="2258267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1489076" y="-431800"/>
            <a:ext cx="7796213" cy="992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133" name="Google Shape;133;p4"/>
          <p:cNvSpPr txBox="1">
            <a:spLocks noGrp="1"/>
          </p:cNvSpPr>
          <p:nvPr>
            <p:ph type="body" idx="1"/>
          </p:nvPr>
        </p:nvSpPr>
        <p:spPr>
          <a:xfrm>
            <a:off x="248479" y="1151217"/>
            <a:ext cx="11648659" cy="5438428"/>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400"/>
              <a:t>Create a class called Book to represent a book. A Book should include four pieces of information as instance variables‐a book name, an ISBN number, an author name and a publisher. Your class should have a constructor that initializes the four instance variables. Provide a </a:t>
            </a:r>
            <a:r>
              <a:rPr lang="en-US" sz="2400" err="1"/>
              <a:t>mutator</a:t>
            </a:r>
            <a:r>
              <a:rPr lang="en-US" sz="2400"/>
              <a:t> method and </a:t>
            </a:r>
            <a:r>
              <a:rPr lang="en-US" sz="2400" err="1"/>
              <a:t>accessor</a:t>
            </a:r>
            <a:r>
              <a:rPr lang="en-US" sz="2400"/>
              <a:t> method (query method) for each instance variable. In addition, provide a method named </a:t>
            </a:r>
            <a:r>
              <a:rPr lang="en-US" sz="2400" err="1"/>
              <a:t>getBookInfo</a:t>
            </a:r>
            <a:r>
              <a:rPr lang="en-US" sz="2400"/>
              <a:t> that returns the description of the book as a String (the description should include all the information about the book). You should use this keyword in member methods and constructor. Write a test application named </a:t>
            </a:r>
            <a:r>
              <a:rPr lang="en-US" sz="2400" err="1"/>
              <a:t>BookTest</a:t>
            </a:r>
            <a:r>
              <a:rPr lang="en-US" sz="2400"/>
              <a:t> to create an array of object for 30 elements for class Book to demonstrate the class Book's capabilities.</a:t>
            </a:r>
            <a:endParaRPr lang="en-IN" sz="2400"/>
          </a:p>
        </p:txBody>
      </p:sp>
      <p:cxnSp>
        <p:nvCxnSpPr>
          <p:cNvPr id="134" name="Google Shape;134;p4"/>
          <p:cNvCxnSpPr/>
          <p:nvPr/>
        </p:nvCxnSpPr>
        <p:spPr>
          <a:xfrm>
            <a:off x="7834" y="1252593"/>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35" name="Google Shape;135;p4"/>
          <p:cNvSpPr/>
          <p:nvPr/>
        </p:nvSpPr>
        <p:spPr>
          <a:xfrm>
            <a:off x="393111" y="735527"/>
            <a:ext cx="7172346" cy="523180"/>
          </a:xfrm>
          <a:prstGeom prst="rect">
            <a:avLst/>
          </a:prstGeom>
          <a:noFill/>
          <a:ln>
            <a:noFill/>
          </a:ln>
        </p:spPr>
        <p:txBody>
          <a:bodyPr spcFirstLastPara="1" wrap="square" lIns="91425" tIns="45700" rIns="91425" bIns="45700" anchor="t" anchorCtr="0">
            <a:spAutoFit/>
          </a:bodyPr>
          <a:lstStyle/>
          <a:p>
            <a:pPr lvl="0"/>
            <a:r>
              <a:rPr lang="en-US" sz="2800" b="1">
                <a:solidFill>
                  <a:srgbClr val="C55A11"/>
                </a:solidFill>
                <a:latin typeface="Calibri"/>
                <a:ea typeface="Calibri"/>
                <a:cs typeface="Calibri"/>
                <a:sym typeface="Calibri"/>
              </a:rPr>
              <a:t>Problem statements on objects</a:t>
            </a:r>
          </a:p>
        </p:txBody>
      </p:sp>
      <p:pic>
        <p:nvPicPr>
          <p:cNvPr id="136" name="Google Shape;136;p4" descr="A close up of a logo&#10;&#10;Description automatically generated"/>
          <p:cNvPicPr preferRelativeResize="0"/>
          <p:nvPr/>
        </p:nvPicPr>
        <p:blipFill rotWithShape="1">
          <a:blip r:embed="rId3">
            <a:alphaModFix/>
          </a:blip>
          <a:srcRect/>
          <a:stretch/>
        </p:blipFill>
        <p:spPr>
          <a:xfrm>
            <a:off x="11029218" y="69573"/>
            <a:ext cx="933598" cy="1202635"/>
          </a:xfrm>
          <a:prstGeom prst="rect">
            <a:avLst/>
          </a:prstGeom>
          <a:noFill/>
          <a:ln>
            <a:noFill/>
          </a:ln>
        </p:spPr>
      </p:pic>
      <p:sp>
        <p:nvSpPr>
          <p:cNvPr id="137" name="Google Shape;137;p4"/>
          <p:cNvSpPr/>
          <p:nvPr/>
        </p:nvSpPr>
        <p:spPr>
          <a:xfrm>
            <a:off x="393111" y="265703"/>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Object Oriented Analysis and Design using Java</a:t>
            </a:r>
            <a:endParaRPr/>
          </a:p>
        </p:txBody>
      </p:sp>
      <p:sp>
        <p:nvSpPr>
          <p:cNvPr id="8" name="Google Shape;133;p4"/>
          <p:cNvSpPr txBox="1">
            <a:spLocks/>
          </p:cNvSpPr>
          <p:nvPr/>
        </p:nvSpPr>
        <p:spPr>
          <a:xfrm>
            <a:off x="6026428" y="1260546"/>
            <a:ext cx="5486400" cy="5438428"/>
          </a:xfrm>
          <a:prstGeom prst="rect">
            <a:avLst/>
          </a:prstGeom>
          <a:noFill/>
          <a:ln>
            <a:noFill/>
          </a:ln>
        </p:spPr>
        <p:txBody>
          <a:bodyPr spcFirstLastPara="1" wrap="square" lIns="91425" tIns="45700" rIns="91425" bIns="45700" anchor="t" anchorCtr="0">
            <a:noAutofit/>
          </a:bodyPr>
          <a:lstStyle/>
          <a:p>
            <a:pPr marL="457200" marR="0" lvl="0" indent="-342900" algn="just" defTabSz="914400" rtl="0" eaLnBrk="1" fontAlgn="auto" latinLnBrk="0" hangingPunct="1">
              <a:lnSpc>
                <a:spcPct val="150000"/>
              </a:lnSpc>
              <a:spcBef>
                <a:spcPts val="1000"/>
              </a:spcBef>
              <a:spcAft>
                <a:spcPts val="0"/>
              </a:spcAft>
              <a:buClr>
                <a:schemeClr val="dk1"/>
              </a:buClr>
              <a:buSzPts val="1800"/>
              <a:buFont typeface="Arial"/>
              <a:buChar char="•"/>
              <a:tabLst/>
              <a:defRPr/>
            </a:pPr>
            <a:endParaRPr lang="en-IN" sz="2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8267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cxnSp>
        <p:nvCxnSpPr>
          <p:cNvPr id="461" name="Google Shape;461;p36"/>
          <p:cNvCxnSpPr/>
          <p:nvPr/>
        </p:nvCxnSpPr>
        <p:spPr>
          <a:xfrm rot="10800000" flipH="1">
            <a:off x="5448168" y="2887307"/>
            <a:ext cx="4581449" cy="1"/>
          </a:xfrm>
          <a:prstGeom prst="straightConnector1">
            <a:avLst/>
          </a:prstGeom>
          <a:noFill/>
          <a:ln w="38100" cap="flat" cmpd="sng">
            <a:solidFill>
              <a:srgbClr val="C55A11"/>
            </a:solidFill>
            <a:prstDash val="solid"/>
            <a:miter lim="800000"/>
            <a:headEnd type="none" w="sm" len="sm"/>
            <a:tailEnd type="none" w="sm" len="sm"/>
          </a:ln>
        </p:spPr>
      </p:cxnSp>
      <p:sp>
        <p:nvSpPr>
          <p:cNvPr id="462" name="Google Shape;462;p36"/>
          <p:cNvSpPr/>
          <p:nvPr/>
        </p:nvSpPr>
        <p:spPr>
          <a:xfrm>
            <a:off x="5460537" y="4049738"/>
            <a:ext cx="4439243"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hlinkClick r:id="rId3"/>
              </a:rPr>
              <a:t>sindhurpai@pes.edu</a:t>
            </a:r>
            <a:endParaRPr lang="en-US"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+918277606459</a:t>
            </a:r>
            <a:endParaRPr sz="2400" b="1">
              <a:solidFill>
                <a:schemeClr val="dk1"/>
              </a:solidFill>
              <a:latin typeface="Calibri"/>
              <a:ea typeface="Calibri"/>
              <a:cs typeface="Calibri"/>
              <a:sym typeface="Calibri"/>
            </a:endParaRPr>
          </a:p>
        </p:txBody>
      </p:sp>
      <p:grpSp>
        <p:nvGrpSpPr>
          <p:cNvPr id="2" name="Google Shape;463;p36"/>
          <p:cNvGrpSpPr/>
          <p:nvPr/>
        </p:nvGrpSpPr>
        <p:grpSpPr>
          <a:xfrm>
            <a:off x="313844" y="349466"/>
            <a:ext cx="11518407" cy="6218388"/>
            <a:chOff x="313844" y="349466"/>
            <a:chExt cx="11518407" cy="6218388"/>
          </a:xfrm>
        </p:grpSpPr>
        <p:sp>
          <p:nvSpPr>
            <p:cNvPr id="464" name="Google Shape;464;p36"/>
            <p:cNvSpPr/>
            <p:nvPr/>
          </p:nvSpPr>
          <p:spPr>
            <a:xfrm>
              <a:off x="11786532" y="360726"/>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5" name="Google Shape;465;p36"/>
            <p:cNvSpPr/>
            <p:nvPr/>
          </p:nvSpPr>
          <p:spPr>
            <a:xfrm rot="5400000">
              <a:off x="11275944" y="-161122"/>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6" name="Google Shape;466;p36"/>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7" name="Google Shape;467;p36"/>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468" name="Google Shape;468;p36" descr="A close up of a logo&#10;&#10;Description automatically generated"/>
          <p:cNvPicPr preferRelativeResize="0"/>
          <p:nvPr/>
        </p:nvPicPr>
        <p:blipFill rotWithShape="1">
          <a:blip r:embed="rId4">
            <a:alphaModFix/>
          </a:blip>
          <a:srcRect/>
          <a:stretch/>
        </p:blipFill>
        <p:spPr>
          <a:xfrm>
            <a:off x="2411974" y="1606241"/>
            <a:ext cx="2369218" cy="3550188"/>
          </a:xfrm>
          <a:prstGeom prst="rect">
            <a:avLst/>
          </a:prstGeom>
          <a:noFill/>
          <a:ln>
            <a:noFill/>
          </a:ln>
        </p:spPr>
      </p:pic>
      <p:sp>
        <p:nvSpPr>
          <p:cNvPr id="469" name="Google Shape;469;p36"/>
          <p:cNvSpPr/>
          <p:nvPr/>
        </p:nvSpPr>
        <p:spPr>
          <a:xfrm>
            <a:off x="5448168" y="2049518"/>
            <a:ext cx="4603806" cy="665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C55A11"/>
                </a:solidFill>
                <a:latin typeface="Calibri"/>
                <a:ea typeface="Calibri"/>
                <a:cs typeface="Calibri"/>
                <a:sym typeface="Calibri"/>
              </a:rPr>
              <a:t>THANK YOU</a:t>
            </a:r>
            <a:endParaRPr/>
          </a:p>
        </p:txBody>
      </p:sp>
      <p:sp>
        <p:nvSpPr>
          <p:cNvPr id="470" name="Google Shape;470;p36"/>
          <p:cNvSpPr/>
          <p:nvPr/>
        </p:nvSpPr>
        <p:spPr>
          <a:xfrm>
            <a:off x="5448168" y="312824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err="1">
                <a:solidFill>
                  <a:schemeClr val="dk1"/>
                </a:solidFill>
                <a:latin typeface="Calibri"/>
                <a:ea typeface="Calibri"/>
                <a:cs typeface="Calibri"/>
                <a:sym typeface="Calibri"/>
              </a:rPr>
              <a:t>Sindhu</a:t>
            </a:r>
            <a:r>
              <a:rPr lang="en-US" sz="2400" b="1">
                <a:solidFill>
                  <a:schemeClr val="dk1"/>
                </a:solidFill>
                <a:latin typeface="Calibri"/>
                <a:ea typeface="Calibri"/>
                <a:cs typeface="Calibri"/>
                <a:sym typeface="Calibri"/>
              </a:rPr>
              <a:t> R </a:t>
            </a:r>
            <a:r>
              <a:rPr lang="en-US" sz="2400" b="1" err="1">
                <a:solidFill>
                  <a:schemeClr val="dk1"/>
                </a:solidFill>
                <a:latin typeface="Calibri"/>
                <a:ea typeface="Calibri"/>
                <a:cs typeface="Calibri"/>
                <a:sym typeface="Calibri"/>
              </a:rPr>
              <a:t>Pai</a:t>
            </a:r>
            <a:endParaRPr sz="2400" b="1">
              <a:solidFill>
                <a:schemeClr val="dk1"/>
              </a:solidFill>
              <a:latin typeface="Calibri"/>
              <a:ea typeface="Calibri"/>
              <a:cs typeface="Calibri"/>
              <a:sym typeface="Calibri"/>
            </a:endParaRPr>
          </a:p>
        </p:txBody>
      </p:sp>
      <p:sp>
        <p:nvSpPr>
          <p:cNvPr id="471" name="Google Shape;471;p36"/>
          <p:cNvSpPr/>
          <p:nvPr/>
        </p:nvSpPr>
        <p:spPr>
          <a:xfrm>
            <a:off x="5448168" y="3525847"/>
            <a:ext cx="653179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of Computer Science and Engineering</a:t>
            </a:r>
            <a:endParaRPr sz="24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
          <p:cNvSpPr/>
          <p:nvPr/>
        </p:nvSpPr>
        <p:spPr>
          <a:xfrm>
            <a:off x="598883" y="5887304"/>
            <a:ext cx="74972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Department of Computer Science and  Engineering</a:t>
            </a:r>
            <a:endParaRPr sz="2000" b="0" i="0" u="none" strike="noStrike" cap="none">
              <a:solidFill>
                <a:schemeClr val="dk1"/>
              </a:solidFill>
              <a:latin typeface="Calibri"/>
              <a:ea typeface="Calibri"/>
              <a:cs typeface="Calibri"/>
              <a:sym typeface="Calibri"/>
            </a:endParaRPr>
          </a:p>
        </p:txBody>
      </p:sp>
      <p:grpSp>
        <p:nvGrpSpPr>
          <p:cNvPr id="2" name="Google Shape;100;p2"/>
          <p:cNvGrpSpPr/>
          <p:nvPr/>
        </p:nvGrpSpPr>
        <p:grpSpPr>
          <a:xfrm>
            <a:off x="313844" y="5489699"/>
            <a:ext cx="1066895" cy="1078155"/>
            <a:chOff x="313844" y="5489699"/>
            <a:chExt cx="1066895" cy="1078155"/>
          </a:xfrm>
        </p:grpSpPr>
        <p:sp>
          <p:nvSpPr>
            <p:cNvPr id="101" name="Google Shape;101;p2"/>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 name="Google Shape;102;p2"/>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103" name="Google Shape;103;p2"/>
          <p:cNvCxnSpPr/>
          <p:nvPr/>
        </p:nvCxnSpPr>
        <p:spPr>
          <a:xfrm rot="10800000" flipH="1">
            <a:off x="164387" y="2737150"/>
            <a:ext cx="7739667" cy="26238"/>
          </a:xfrm>
          <a:prstGeom prst="straightConnector1">
            <a:avLst/>
          </a:prstGeom>
          <a:noFill/>
          <a:ln w="38100" cap="flat" cmpd="sng">
            <a:solidFill>
              <a:srgbClr val="DFA267"/>
            </a:solidFill>
            <a:prstDash val="solid"/>
            <a:miter lim="800000"/>
            <a:headEnd type="none" w="sm" len="sm"/>
            <a:tailEnd type="none" w="sm" len="sm"/>
          </a:ln>
        </p:spPr>
      </p:cxnSp>
      <p:pic>
        <p:nvPicPr>
          <p:cNvPr id="104" name="Google Shape;104;p2"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105" name="Google Shape;105;p2"/>
          <p:cNvSpPr/>
          <p:nvPr/>
        </p:nvSpPr>
        <p:spPr>
          <a:xfrm>
            <a:off x="194554" y="2066698"/>
            <a:ext cx="10826884"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800"/>
              <a:buFont typeface="Arial"/>
              <a:buNone/>
            </a:pPr>
            <a:r>
              <a:rPr lang="en-US" sz="2800" b="1" i="0" u="none" strike="noStrike" cap="none">
                <a:solidFill>
                  <a:srgbClr val="C55A11"/>
                </a:solidFill>
                <a:latin typeface="Calibri"/>
                <a:ea typeface="Calibri"/>
                <a:cs typeface="Calibri"/>
                <a:sym typeface="Calibri"/>
              </a:rPr>
              <a:t>UE19CS353: Object Oriented Analysis and Design </a:t>
            </a:r>
            <a:r>
              <a:rPr lang="en-US" sz="2800" b="1">
                <a:solidFill>
                  <a:srgbClr val="C55A11"/>
                </a:solidFill>
                <a:latin typeface="Calibri"/>
                <a:ea typeface="Calibri"/>
                <a:cs typeface="Calibri"/>
                <a:sym typeface="Calibri"/>
              </a:rPr>
              <a:t>using</a:t>
            </a:r>
            <a:r>
              <a:rPr lang="en-US" sz="2800" b="1" i="0" u="none" strike="noStrike" cap="none">
                <a:solidFill>
                  <a:srgbClr val="C55A11"/>
                </a:solidFill>
                <a:latin typeface="Calibri"/>
                <a:ea typeface="Calibri"/>
                <a:cs typeface="Calibri"/>
                <a:sym typeface="Calibri"/>
              </a:rPr>
              <a:t> Java</a:t>
            </a:r>
            <a:endParaRPr sz="1400" b="0" i="0" u="none" strike="noStrike" cap="none">
              <a:solidFill>
                <a:srgbClr val="000000"/>
              </a:solidFill>
              <a:latin typeface="Arial"/>
              <a:ea typeface="Arial"/>
              <a:cs typeface="Arial"/>
              <a:sym typeface="Arial"/>
            </a:endParaRPr>
          </a:p>
        </p:txBody>
      </p:sp>
      <p:sp>
        <p:nvSpPr>
          <p:cNvPr id="12" name="Rectangle 11"/>
          <p:cNvSpPr/>
          <p:nvPr/>
        </p:nvSpPr>
        <p:spPr>
          <a:xfrm>
            <a:off x="655920" y="5317921"/>
            <a:ext cx="2837636" cy="523220"/>
          </a:xfrm>
          <a:prstGeom prst="rect">
            <a:avLst/>
          </a:prstGeom>
        </p:spPr>
        <p:txBody>
          <a:bodyPr wrap="none">
            <a:spAutoFit/>
          </a:bodyPr>
          <a:lstStyle/>
          <a:p>
            <a:pPr>
              <a:buSzPts val="2400"/>
            </a:pPr>
            <a:r>
              <a:rPr lang="en-US" sz="2800" b="1">
                <a:solidFill>
                  <a:schemeClr val="dk1"/>
                </a:solidFill>
                <a:latin typeface="Calibri"/>
                <a:ea typeface="Calibri"/>
                <a:cs typeface="Calibri"/>
                <a:sym typeface="Calibri"/>
              </a:rPr>
              <a:t>Prof. </a:t>
            </a:r>
            <a:r>
              <a:rPr lang="en-US" sz="2800" b="1" err="1">
                <a:solidFill>
                  <a:schemeClr val="dk1"/>
                </a:solidFill>
                <a:latin typeface="Calibri"/>
                <a:ea typeface="Calibri"/>
                <a:cs typeface="Calibri"/>
                <a:sym typeface="Calibri"/>
              </a:rPr>
              <a:t>Sindhu</a:t>
            </a:r>
            <a:r>
              <a:rPr lang="en-US" sz="2800" b="1">
                <a:solidFill>
                  <a:schemeClr val="dk1"/>
                </a:solidFill>
                <a:latin typeface="Calibri"/>
                <a:ea typeface="Calibri"/>
                <a:cs typeface="Calibri"/>
                <a:sym typeface="Calibri"/>
              </a:rPr>
              <a:t> R </a:t>
            </a:r>
            <a:r>
              <a:rPr lang="en-US" sz="2800" b="1" err="1">
                <a:solidFill>
                  <a:schemeClr val="dk1"/>
                </a:solidFill>
                <a:latin typeface="Calibri"/>
                <a:ea typeface="Calibri"/>
                <a:cs typeface="Calibri"/>
                <a:sym typeface="Calibri"/>
              </a:rPr>
              <a:t>Pai</a:t>
            </a:r>
            <a:endParaRPr lang="en-US" sz="2800" b="1">
              <a:solidFill>
                <a:schemeClr val="dk1"/>
              </a:solidFill>
              <a:latin typeface="Calibri"/>
              <a:ea typeface="Calibri"/>
              <a:cs typeface="Calibri"/>
              <a:sym typeface="Calibri"/>
            </a:endParaRPr>
          </a:p>
        </p:txBody>
      </p:sp>
      <p:sp>
        <p:nvSpPr>
          <p:cNvPr id="11" name="Rectangle 10"/>
          <p:cNvSpPr/>
          <p:nvPr/>
        </p:nvSpPr>
        <p:spPr>
          <a:xfrm>
            <a:off x="318549" y="2887486"/>
            <a:ext cx="6803466" cy="553998"/>
          </a:xfrm>
          <a:prstGeom prst="rect">
            <a:avLst/>
          </a:prstGeom>
        </p:spPr>
        <p:txBody>
          <a:bodyPr wrap="none">
            <a:spAutoFit/>
          </a:bodyPr>
          <a:lstStyle/>
          <a:p>
            <a:r>
              <a:rPr lang="en-US" sz="3000" b="1">
                <a:solidFill>
                  <a:srgbClr val="2F5496"/>
                </a:solidFill>
                <a:latin typeface="Calibri"/>
                <a:ea typeface="Calibri"/>
                <a:cs typeface="Calibri"/>
                <a:sym typeface="Calibri"/>
              </a:rPr>
              <a:t>Hands on session – 2: Arrays and Objects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1489076" y="-431800"/>
            <a:ext cx="7796213" cy="992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133" name="Google Shape;133;p4"/>
          <p:cNvSpPr txBox="1">
            <a:spLocks noGrp="1"/>
          </p:cNvSpPr>
          <p:nvPr>
            <p:ph type="body" idx="1"/>
          </p:nvPr>
        </p:nvSpPr>
        <p:spPr>
          <a:xfrm>
            <a:off x="0" y="1717749"/>
            <a:ext cx="12192000" cy="4076764"/>
          </a:xfrm>
          <a:prstGeom prst="rect">
            <a:avLst/>
          </a:prstGeom>
          <a:noFill/>
          <a:ln>
            <a:noFill/>
          </a:ln>
        </p:spPr>
        <p:txBody>
          <a:bodyPr spcFirstLastPara="1" wrap="square" lIns="91425" tIns="45700" rIns="91425" bIns="45700" anchor="t" anchorCtr="0">
            <a:noAutofit/>
          </a:bodyPr>
          <a:lstStyle/>
          <a:p>
            <a:pPr algn="just"/>
            <a:endParaRPr lang="en-IN" sz="2300" b="1"/>
          </a:p>
          <a:p>
            <a:pPr algn="just"/>
            <a:r>
              <a:rPr lang="en-IN" sz="2300" b="1"/>
              <a:t>Arrays</a:t>
            </a:r>
          </a:p>
          <a:p>
            <a:pPr algn="just"/>
            <a:r>
              <a:rPr lang="en-IN" sz="2300" b="1"/>
              <a:t>Problem statements on Arrays</a:t>
            </a:r>
          </a:p>
          <a:p>
            <a:pPr algn="just"/>
            <a:r>
              <a:rPr lang="en-IN" sz="2300" b="1"/>
              <a:t>Problem statements on objects</a:t>
            </a:r>
          </a:p>
          <a:p>
            <a:pPr algn="just"/>
            <a:endParaRPr lang="en-IN" sz="2300" b="1"/>
          </a:p>
        </p:txBody>
      </p:sp>
      <p:cxnSp>
        <p:nvCxnSpPr>
          <p:cNvPr id="134" name="Google Shape;134;p4"/>
          <p:cNvCxnSpPr/>
          <p:nvPr/>
        </p:nvCxnSpPr>
        <p:spPr>
          <a:xfrm>
            <a:off x="7834" y="1252593"/>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35" name="Google Shape;135;p4"/>
          <p:cNvSpPr/>
          <p:nvPr/>
        </p:nvSpPr>
        <p:spPr>
          <a:xfrm>
            <a:off x="393111" y="735527"/>
            <a:ext cx="7172346"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C55A11"/>
                </a:solidFill>
                <a:latin typeface="Calibri"/>
                <a:ea typeface="Calibri"/>
                <a:cs typeface="Calibri"/>
                <a:sym typeface="Calibri"/>
              </a:rPr>
              <a:t>Agenda</a:t>
            </a:r>
            <a:endParaRPr sz="2800" b="1">
              <a:solidFill>
                <a:srgbClr val="C55A11"/>
              </a:solidFill>
              <a:latin typeface="Calibri"/>
              <a:ea typeface="Calibri"/>
              <a:cs typeface="Calibri"/>
              <a:sym typeface="Calibri"/>
            </a:endParaRPr>
          </a:p>
        </p:txBody>
      </p:sp>
      <p:pic>
        <p:nvPicPr>
          <p:cNvPr id="136" name="Google Shape;136;p4" descr="A close up of a logo&#10;&#10;Description automatically generated"/>
          <p:cNvPicPr preferRelativeResize="0"/>
          <p:nvPr/>
        </p:nvPicPr>
        <p:blipFill rotWithShape="1">
          <a:blip r:embed="rId3">
            <a:alphaModFix/>
          </a:blip>
          <a:srcRect/>
          <a:stretch/>
        </p:blipFill>
        <p:spPr>
          <a:xfrm>
            <a:off x="11029218" y="69573"/>
            <a:ext cx="933598" cy="1202635"/>
          </a:xfrm>
          <a:prstGeom prst="rect">
            <a:avLst/>
          </a:prstGeom>
          <a:noFill/>
          <a:ln>
            <a:noFill/>
          </a:ln>
        </p:spPr>
      </p:pic>
      <p:sp>
        <p:nvSpPr>
          <p:cNvPr id="137" name="Google Shape;137;p4"/>
          <p:cNvSpPr/>
          <p:nvPr/>
        </p:nvSpPr>
        <p:spPr>
          <a:xfrm>
            <a:off x="393111" y="265703"/>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Object Oriented Analysis and Design using Java</a:t>
            </a:r>
            <a:endParaRPr/>
          </a:p>
        </p:txBody>
      </p:sp>
    </p:spTree>
    <p:extLst>
      <p:ext uri="{BB962C8B-B14F-4D97-AF65-F5344CB8AC3E}">
        <p14:creationId xmlns:p14="http://schemas.microsoft.com/office/powerpoint/2010/main" val="2258267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1489076" y="-431800"/>
            <a:ext cx="7796213" cy="992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133" name="Google Shape;133;p4"/>
          <p:cNvSpPr txBox="1">
            <a:spLocks noGrp="1"/>
          </p:cNvSpPr>
          <p:nvPr>
            <p:ph type="body" idx="1"/>
          </p:nvPr>
        </p:nvSpPr>
        <p:spPr>
          <a:xfrm>
            <a:off x="218660" y="1171095"/>
            <a:ext cx="6530009" cy="5438428"/>
          </a:xfrm>
          <a:prstGeom prst="rect">
            <a:avLst/>
          </a:prstGeom>
          <a:noFill/>
          <a:ln>
            <a:noFill/>
          </a:ln>
        </p:spPr>
        <p:txBody>
          <a:bodyPr spcFirstLastPara="1" wrap="square" lIns="91425" tIns="45700" rIns="91425" bIns="45700" anchor="t" anchorCtr="0">
            <a:noAutofit/>
          </a:bodyPr>
          <a:lstStyle/>
          <a:p>
            <a:pPr algn="just">
              <a:lnSpc>
                <a:spcPct val="150000"/>
              </a:lnSpc>
            </a:pPr>
            <a:r>
              <a:rPr lang="en-IN" sz="2400"/>
              <a:t>Derived non-primitive data type</a:t>
            </a:r>
          </a:p>
          <a:p>
            <a:pPr algn="just">
              <a:lnSpc>
                <a:spcPct val="150000"/>
              </a:lnSpc>
            </a:pPr>
            <a:r>
              <a:rPr lang="en-IN" sz="2400"/>
              <a:t>Homogenous in nature</a:t>
            </a:r>
          </a:p>
          <a:p>
            <a:pPr algn="just">
              <a:lnSpc>
                <a:spcPct val="150000"/>
              </a:lnSpc>
            </a:pPr>
            <a:r>
              <a:rPr lang="en-IN" sz="2400"/>
              <a:t>All elements are initialized to 0</a:t>
            </a:r>
          </a:p>
          <a:p>
            <a:pPr algn="just">
              <a:lnSpc>
                <a:spcPct val="150000"/>
              </a:lnSpc>
            </a:pPr>
            <a:r>
              <a:rPr lang="en-IN" sz="2400"/>
              <a:t>Works with index/subscript</a:t>
            </a:r>
          </a:p>
          <a:p>
            <a:pPr algn="just">
              <a:lnSpc>
                <a:spcPct val="150000"/>
              </a:lnSpc>
            </a:pPr>
            <a:r>
              <a:rPr lang="en-IN" sz="2400" b="1" err="1"/>
              <a:t>datatype</a:t>
            </a:r>
            <a:r>
              <a:rPr lang="en-IN" sz="2400" b="1"/>
              <a:t>[] variable = new </a:t>
            </a:r>
            <a:r>
              <a:rPr lang="en-IN" sz="2400" b="1" err="1"/>
              <a:t>datatype</a:t>
            </a:r>
            <a:r>
              <a:rPr lang="en-IN" sz="2400" b="1"/>
              <a:t>[size];</a:t>
            </a:r>
          </a:p>
          <a:p>
            <a:pPr algn="just">
              <a:lnSpc>
                <a:spcPct val="150000"/>
              </a:lnSpc>
            </a:pPr>
            <a:r>
              <a:rPr lang="en-IN" sz="2400"/>
              <a:t>If initial values are known, new must not be used.</a:t>
            </a:r>
          </a:p>
        </p:txBody>
      </p:sp>
      <p:cxnSp>
        <p:nvCxnSpPr>
          <p:cNvPr id="134" name="Google Shape;134;p4"/>
          <p:cNvCxnSpPr/>
          <p:nvPr/>
        </p:nvCxnSpPr>
        <p:spPr>
          <a:xfrm>
            <a:off x="7834" y="1252593"/>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35" name="Google Shape;135;p4"/>
          <p:cNvSpPr/>
          <p:nvPr/>
        </p:nvSpPr>
        <p:spPr>
          <a:xfrm>
            <a:off x="393111" y="735527"/>
            <a:ext cx="7172346"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C55A11"/>
                </a:solidFill>
                <a:latin typeface="Calibri"/>
                <a:ea typeface="Calibri"/>
                <a:cs typeface="Calibri"/>
                <a:sym typeface="Calibri"/>
              </a:rPr>
              <a:t>Arrays in Java</a:t>
            </a:r>
            <a:endParaRPr sz="2800" b="1">
              <a:solidFill>
                <a:srgbClr val="C55A11"/>
              </a:solidFill>
              <a:latin typeface="Calibri"/>
              <a:ea typeface="Calibri"/>
              <a:cs typeface="Calibri"/>
              <a:sym typeface="Calibri"/>
            </a:endParaRPr>
          </a:p>
        </p:txBody>
      </p:sp>
      <p:pic>
        <p:nvPicPr>
          <p:cNvPr id="136" name="Google Shape;136;p4" descr="A close up of a logo&#10;&#10;Description automatically generated"/>
          <p:cNvPicPr preferRelativeResize="0"/>
          <p:nvPr/>
        </p:nvPicPr>
        <p:blipFill rotWithShape="1">
          <a:blip r:embed="rId3">
            <a:alphaModFix/>
          </a:blip>
          <a:srcRect/>
          <a:stretch/>
        </p:blipFill>
        <p:spPr>
          <a:xfrm>
            <a:off x="11029218" y="69573"/>
            <a:ext cx="933598" cy="1202635"/>
          </a:xfrm>
          <a:prstGeom prst="rect">
            <a:avLst/>
          </a:prstGeom>
          <a:noFill/>
          <a:ln>
            <a:noFill/>
          </a:ln>
        </p:spPr>
      </p:pic>
      <p:sp>
        <p:nvSpPr>
          <p:cNvPr id="137" name="Google Shape;137;p4"/>
          <p:cNvSpPr/>
          <p:nvPr/>
        </p:nvSpPr>
        <p:spPr>
          <a:xfrm>
            <a:off x="393111" y="265703"/>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Object Oriented Analysis and Design using Java</a:t>
            </a:r>
            <a:endParaRPr/>
          </a:p>
        </p:txBody>
      </p:sp>
      <p:pic>
        <p:nvPicPr>
          <p:cNvPr id="2" name="Picture 2"/>
          <p:cNvPicPr>
            <a:picLocks noChangeAspect="1" noChangeArrowheads="1"/>
          </p:cNvPicPr>
          <p:nvPr/>
        </p:nvPicPr>
        <p:blipFill>
          <a:blip r:embed="rId4"/>
          <a:srcRect/>
          <a:stretch>
            <a:fillRect/>
          </a:stretch>
        </p:blipFill>
        <p:spPr bwMode="auto">
          <a:xfrm>
            <a:off x="5045163" y="2117034"/>
            <a:ext cx="6799175" cy="1411357"/>
          </a:xfrm>
          <a:prstGeom prst="rect">
            <a:avLst/>
          </a:prstGeom>
          <a:noFill/>
          <a:ln w="9525">
            <a:noFill/>
            <a:miter lim="800000"/>
            <a:headEnd/>
            <a:tailEnd/>
          </a:ln>
        </p:spPr>
      </p:pic>
    </p:spTree>
    <p:extLst>
      <p:ext uri="{BB962C8B-B14F-4D97-AF65-F5344CB8AC3E}">
        <p14:creationId xmlns:p14="http://schemas.microsoft.com/office/powerpoint/2010/main" val="2258267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1489076" y="-431800"/>
            <a:ext cx="7796213" cy="992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133" name="Google Shape;133;p4"/>
          <p:cNvSpPr txBox="1">
            <a:spLocks noGrp="1"/>
          </p:cNvSpPr>
          <p:nvPr>
            <p:ph type="body" idx="1"/>
          </p:nvPr>
        </p:nvSpPr>
        <p:spPr>
          <a:xfrm>
            <a:off x="0" y="1419575"/>
            <a:ext cx="11628784" cy="5438425"/>
          </a:xfrm>
          <a:prstGeom prst="rect">
            <a:avLst/>
          </a:prstGeom>
          <a:noFill/>
          <a:ln>
            <a:noFill/>
          </a:ln>
        </p:spPr>
        <p:txBody>
          <a:bodyPr spcFirstLastPara="1" wrap="square" lIns="91425" tIns="45700" rIns="91425" bIns="45700" anchor="t" anchorCtr="0">
            <a:noAutofit/>
          </a:bodyPr>
          <a:lstStyle/>
          <a:p>
            <a:pPr algn="just">
              <a:lnSpc>
                <a:spcPct val="100000"/>
              </a:lnSpc>
            </a:pPr>
            <a:r>
              <a:rPr lang="en-US" sz="2200"/>
              <a:t>Read the marks of n students and find the average</a:t>
            </a:r>
          </a:p>
          <a:p>
            <a:pPr algn="just">
              <a:lnSpc>
                <a:spcPct val="100000"/>
              </a:lnSpc>
            </a:pPr>
            <a:endParaRPr lang="en-US" sz="2200"/>
          </a:p>
          <a:p>
            <a:pPr algn="just">
              <a:lnSpc>
                <a:spcPct val="100000"/>
              </a:lnSpc>
            </a:pPr>
            <a:endParaRPr lang="en-US" sz="2200"/>
          </a:p>
        </p:txBody>
      </p:sp>
      <p:cxnSp>
        <p:nvCxnSpPr>
          <p:cNvPr id="134" name="Google Shape;134;p4"/>
          <p:cNvCxnSpPr/>
          <p:nvPr/>
        </p:nvCxnSpPr>
        <p:spPr>
          <a:xfrm>
            <a:off x="7834" y="1252593"/>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35" name="Google Shape;135;p4"/>
          <p:cNvSpPr/>
          <p:nvPr/>
        </p:nvSpPr>
        <p:spPr>
          <a:xfrm>
            <a:off x="393111" y="735527"/>
            <a:ext cx="7172346"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C55A11"/>
                </a:solidFill>
                <a:latin typeface="Calibri"/>
                <a:ea typeface="Calibri"/>
                <a:cs typeface="Calibri"/>
                <a:sym typeface="Calibri"/>
              </a:rPr>
              <a:t>Demo of Array</a:t>
            </a:r>
            <a:endParaRPr sz="2800" b="1">
              <a:solidFill>
                <a:srgbClr val="C55A11"/>
              </a:solidFill>
              <a:latin typeface="Calibri"/>
              <a:ea typeface="Calibri"/>
              <a:cs typeface="Calibri"/>
              <a:sym typeface="Calibri"/>
            </a:endParaRPr>
          </a:p>
        </p:txBody>
      </p:sp>
      <p:pic>
        <p:nvPicPr>
          <p:cNvPr id="136" name="Google Shape;136;p4" descr="A close up of a logo&#10;&#10;Description automatically generated"/>
          <p:cNvPicPr preferRelativeResize="0"/>
          <p:nvPr/>
        </p:nvPicPr>
        <p:blipFill rotWithShape="1">
          <a:blip r:embed="rId3">
            <a:alphaModFix/>
          </a:blip>
          <a:srcRect/>
          <a:stretch/>
        </p:blipFill>
        <p:spPr>
          <a:xfrm>
            <a:off x="11029218" y="69573"/>
            <a:ext cx="933598" cy="1202635"/>
          </a:xfrm>
          <a:prstGeom prst="rect">
            <a:avLst/>
          </a:prstGeom>
          <a:noFill/>
          <a:ln>
            <a:noFill/>
          </a:ln>
        </p:spPr>
      </p:pic>
      <p:sp>
        <p:nvSpPr>
          <p:cNvPr id="137" name="Google Shape;137;p4"/>
          <p:cNvSpPr/>
          <p:nvPr/>
        </p:nvSpPr>
        <p:spPr>
          <a:xfrm>
            <a:off x="393111" y="265703"/>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Object Oriented Analysis and Design using Java</a:t>
            </a:r>
            <a:endParaRPr/>
          </a:p>
        </p:txBody>
      </p:sp>
      <p:pic>
        <p:nvPicPr>
          <p:cNvPr id="2050" name="Picture 2"/>
          <p:cNvPicPr>
            <a:picLocks noChangeAspect="1" noChangeArrowheads="1"/>
          </p:cNvPicPr>
          <p:nvPr/>
        </p:nvPicPr>
        <p:blipFill>
          <a:blip r:embed="rId4"/>
          <a:srcRect/>
          <a:stretch>
            <a:fillRect/>
          </a:stretch>
        </p:blipFill>
        <p:spPr bwMode="auto">
          <a:xfrm>
            <a:off x="1529108" y="2365375"/>
            <a:ext cx="8616950" cy="3956050"/>
          </a:xfrm>
          <a:prstGeom prst="rect">
            <a:avLst/>
          </a:prstGeom>
          <a:noFill/>
          <a:ln w="9525">
            <a:noFill/>
            <a:miter lim="800000"/>
            <a:headEnd/>
            <a:tailEnd/>
          </a:ln>
        </p:spPr>
      </p:pic>
    </p:spTree>
    <p:extLst>
      <p:ext uri="{BB962C8B-B14F-4D97-AF65-F5344CB8AC3E}">
        <p14:creationId xmlns:p14="http://schemas.microsoft.com/office/powerpoint/2010/main" val="225826786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fade">
                                      <p:cBhvr>
                                        <p:cTn id="7" dur="2000"/>
                                        <p:tgtEl>
                                          <p:spTgt spid="1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1489076" y="-431800"/>
            <a:ext cx="7796213" cy="992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133" name="Google Shape;133;p4"/>
          <p:cNvSpPr txBox="1">
            <a:spLocks noGrp="1"/>
          </p:cNvSpPr>
          <p:nvPr>
            <p:ph type="body" idx="1"/>
          </p:nvPr>
        </p:nvSpPr>
        <p:spPr>
          <a:xfrm>
            <a:off x="-198782" y="1171095"/>
            <a:ext cx="12095921" cy="5438428"/>
          </a:xfrm>
          <a:prstGeom prst="rect">
            <a:avLst/>
          </a:prstGeom>
          <a:noFill/>
          <a:ln>
            <a:noFill/>
          </a:ln>
        </p:spPr>
        <p:txBody>
          <a:bodyPr spcFirstLastPara="1" wrap="square" lIns="91425" tIns="45700" rIns="91425" bIns="45700" anchor="t" anchorCtr="0">
            <a:noAutofit/>
          </a:bodyPr>
          <a:lstStyle/>
          <a:p>
            <a:pPr algn="just">
              <a:lnSpc>
                <a:spcPct val="150000"/>
              </a:lnSpc>
            </a:pPr>
            <a:r>
              <a:rPr lang="en-IN" sz="2400"/>
              <a:t>Read a set of numbers and a number x. Find out how many times x is present in the set</a:t>
            </a:r>
          </a:p>
          <a:p>
            <a:pPr algn="just">
              <a:lnSpc>
                <a:spcPct val="150000"/>
              </a:lnSpc>
            </a:pPr>
            <a:r>
              <a:rPr lang="en-US" sz="2400"/>
              <a:t>Check if two given sets/list of numbers are disjoint.</a:t>
            </a:r>
          </a:p>
          <a:p>
            <a:pPr algn="just">
              <a:lnSpc>
                <a:spcPct val="150000"/>
              </a:lnSpc>
            </a:pPr>
            <a:r>
              <a:rPr lang="en-US" sz="2400"/>
              <a:t>Find out the first repeated element in an array of integers.</a:t>
            </a:r>
          </a:p>
          <a:p>
            <a:pPr algn="just">
              <a:lnSpc>
                <a:spcPct val="150000"/>
              </a:lnSpc>
            </a:pPr>
            <a:r>
              <a:rPr lang="en-US" sz="2400" b="1">
                <a:solidFill>
                  <a:schemeClr val="accent2">
                    <a:lumMod val="75000"/>
                  </a:schemeClr>
                </a:solidFill>
              </a:rPr>
              <a:t>Find the closest pair from the two sorted arrays for the given number x.</a:t>
            </a:r>
          </a:p>
          <a:p>
            <a:pPr lvl="1" algn="just">
              <a:lnSpc>
                <a:spcPct val="150000"/>
              </a:lnSpc>
            </a:pPr>
            <a:r>
              <a:rPr lang="en-US" sz="2000" b="1">
                <a:solidFill>
                  <a:schemeClr val="accent2">
                    <a:lumMod val="75000"/>
                  </a:schemeClr>
                </a:solidFill>
              </a:rPr>
              <a:t>First array contains 1,4,5,7. Second array contains 10,20,30,40 and x is 31.</a:t>
            </a:r>
          </a:p>
          <a:p>
            <a:pPr lvl="1" algn="just">
              <a:lnSpc>
                <a:spcPct val="150000"/>
              </a:lnSpc>
            </a:pPr>
            <a:r>
              <a:rPr lang="en-US" sz="2000" b="1">
                <a:solidFill>
                  <a:schemeClr val="accent2">
                    <a:lumMod val="75000"/>
                  </a:schemeClr>
                </a:solidFill>
              </a:rPr>
              <a:t>Output: (1,30)</a:t>
            </a:r>
            <a:endParaRPr lang="en-US" sz="2400" b="1">
              <a:solidFill>
                <a:schemeClr val="accent2">
                  <a:lumMod val="75000"/>
                </a:schemeClr>
              </a:solidFill>
            </a:endParaRPr>
          </a:p>
          <a:p>
            <a:pPr algn="just">
              <a:lnSpc>
                <a:spcPct val="150000"/>
              </a:lnSpc>
            </a:pPr>
            <a:r>
              <a:rPr lang="en-US" sz="2400"/>
              <a:t>For each value of x varying from o to n, store y in an array where y = </a:t>
            </a:r>
            <a:r>
              <a:rPr lang="en-US" sz="2000"/>
              <a:t>x</a:t>
            </a:r>
            <a:r>
              <a:rPr lang="en-US"/>
              <a:t>2</a:t>
            </a:r>
            <a:r>
              <a:rPr lang="en-US" sz="2000"/>
              <a:t>+2x+3</a:t>
            </a:r>
            <a:endParaRPr lang="en-IN" sz="2000"/>
          </a:p>
        </p:txBody>
      </p:sp>
      <p:cxnSp>
        <p:nvCxnSpPr>
          <p:cNvPr id="134" name="Google Shape;134;p4"/>
          <p:cNvCxnSpPr/>
          <p:nvPr/>
        </p:nvCxnSpPr>
        <p:spPr>
          <a:xfrm>
            <a:off x="7834" y="1252593"/>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35" name="Google Shape;135;p4"/>
          <p:cNvSpPr/>
          <p:nvPr/>
        </p:nvSpPr>
        <p:spPr>
          <a:xfrm>
            <a:off x="393111" y="735527"/>
            <a:ext cx="7172346"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C55A11"/>
                </a:solidFill>
                <a:latin typeface="Calibri"/>
                <a:ea typeface="Calibri"/>
                <a:cs typeface="Calibri"/>
                <a:sym typeface="Calibri"/>
              </a:rPr>
              <a:t>Problem statements on Arrays</a:t>
            </a:r>
            <a:endParaRPr sz="2800" b="1">
              <a:solidFill>
                <a:srgbClr val="C55A11"/>
              </a:solidFill>
              <a:latin typeface="Calibri"/>
              <a:ea typeface="Calibri"/>
              <a:cs typeface="Calibri"/>
              <a:sym typeface="Calibri"/>
            </a:endParaRPr>
          </a:p>
        </p:txBody>
      </p:sp>
      <p:pic>
        <p:nvPicPr>
          <p:cNvPr id="136" name="Google Shape;136;p4" descr="A close up of a logo&#10;&#10;Description automatically generated"/>
          <p:cNvPicPr preferRelativeResize="0"/>
          <p:nvPr/>
        </p:nvPicPr>
        <p:blipFill rotWithShape="1">
          <a:blip r:embed="rId3">
            <a:alphaModFix/>
          </a:blip>
          <a:srcRect/>
          <a:stretch/>
        </p:blipFill>
        <p:spPr>
          <a:xfrm>
            <a:off x="11029218" y="69573"/>
            <a:ext cx="933598" cy="1202635"/>
          </a:xfrm>
          <a:prstGeom prst="rect">
            <a:avLst/>
          </a:prstGeom>
          <a:noFill/>
          <a:ln>
            <a:noFill/>
          </a:ln>
        </p:spPr>
      </p:pic>
      <p:sp>
        <p:nvSpPr>
          <p:cNvPr id="137" name="Google Shape;137;p4"/>
          <p:cNvSpPr/>
          <p:nvPr/>
        </p:nvSpPr>
        <p:spPr>
          <a:xfrm>
            <a:off x="393111" y="265703"/>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Object Oriented Analysis and Design using Java</a:t>
            </a:r>
            <a:endParaRPr/>
          </a:p>
        </p:txBody>
      </p:sp>
    </p:spTree>
    <p:extLst>
      <p:ext uri="{BB962C8B-B14F-4D97-AF65-F5344CB8AC3E}">
        <p14:creationId xmlns:p14="http://schemas.microsoft.com/office/powerpoint/2010/main" val="225826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fade">
                                      <p:cBhvr>
                                        <p:cTn id="7" dur="2000"/>
                                        <p:tgtEl>
                                          <p:spTgt spid="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
                                            <p:txEl>
                                              <p:pRg st="1" end="1"/>
                                            </p:txEl>
                                          </p:spTgt>
                                        </p:tgtEl>
                                        <p:attrNameLst>
                                          <p:attrName>style.visibility</p:attrName>
                                        </p:attrNameLst>
                                      </p:cBhvr>
                                      <p:to>
                                        <p:strVal val="visible"/>
                                      </p:to>
                                    </p:set>
                                    <p:animEffect transition="in" filter="fade">
                                      <p:cBhvr>
                                        <p:cTn id="12" dur="2000"/>
                                        <p:tgtEl>
                                          <p:spTgt spid="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3">
                                            <p:txEl>
                                              <p:pRg st="2" end="2"/>
                                            </p:txEl>
                                          </p:spTgt>
                                        </p:tgtEl>
                                        <p:attrNameLst>
                                          <p:attrName>style.visibility</p:attrName>
                                        </p:attrNameLst>
                                      </p:cBhvr>
                                      <p:to>
                                        <p:strVal val="visible"/>
                                      </p:to>
                                    </p:set>
                                    <p:animEffect transition="in" filter="fade">
                                      <p:cBhvr>
                                        <p:cTn id="17" dur="2000"/>
                                        <p:tgtEl>
                                          <p:spTgt spid="1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3">
                                            <p:txEl>
                                              <p:pRg st="3" end="3"/>
                                            </p:txEl>
                                          </p:spTgt>
                                        </p:tgtEl>
                                        <p:attrNameLst>
                                          <p:attrName>style.visibility</p:attrName>
                                        </p:attrNameLst>
                                      </p:cBhvr>
                                      <p:to>
                                        <p:strVal val="visible"/>
                                      </p:to>
                                    </p:set>
                                    <p:animEffect transition="in" filter="fade">
                                      <p:cBhvr>
                                        <p:cTn id="22" dur="2000"/>
                                        <p:tgtEl>
                                          <p:spTgt spid="13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3">
                                            <p:txEl>
                                              <p:pRg st="4" end="4"/>
                                            </p:txEl>
                                          </p:spTgt>
                                        </p:tgtEl>
                                        <p:attrNameLst>
                                          <p:attrName>style.visibility</p:attrName>
                                        </p:attrNameLst>
                                      </p:cBhvr>
                                      <p:to>
                                        <p:strVal val="visible"/>
                                      </p:to>
                                    </p:set>
                                    <p:animEffect transition="in" filter="fade">
                                      <p:cBhvr>
                                        <p:cTn id="25" dur="2000"/>
                                        <p:tgtEl>
                                          <p:spTgt spid="13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3">
                                            <p:txEl>
                                              <p:pRg st="5" end="5"/>
                                            </p:txEl>
                                          </p:spTgt>
                                        </p:tgtEl>
                                        <p:attrNameLst>
                                          <p:attrName>style.visibility</p:attrName>
                                        </p:attrNameLst>
                                      </p:cBhvr>
                                      <p:to>
                                        <p:strVal val="visible"/>
                                      </p:to>
                                    </p:set>
                                    <p:animEffect transition="in" filter="fade">
                                      <p:cBhvr>
                                        <p:cTn id="28" dur="2000"/>
                                        <p:tgtEl>
                                          <p:spTgt spid="13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3">
                                            <p:txEl>
                                              <p:pRg st="6" end="6"/>
                                            </p:txEl>
                                          </p:spTgt>
                                        </p:tgtEl>
                                        <p:attrNameLst>
                                          <p:attrName>style.visibility</p:attrName>
                                        </p:attrNameLst>
                                      </p:cBhvr>
                                      <p:to>
                                        <p:strVal val="visible"/>
                                      </p:to>
                                    </p:set>
                                    <p:animEffect transition="in" filter="fade">
                                      <p:cBhvr>
                                        <p:cTn id="33" dur="2000"/>
                                        <p:tgtEl>
                                          <p:spTgt spid="1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1489076" y="-431800"/>
            <a:ext cx="7796213" cy="992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133" name="Google Shape;133;p4"/>
          <p:cNvSpPr txBox="1">
            <a:spLocks noGrp="1"/>
          </p:cNvSpPr>
          <p:nvPr>
            <p:ph type="body" idx="1"/>
          </p:nvPr>
        </p:nvSpPr>
        <p:spPr>
          <a:xfrm>
            <a:off x="248479" y="1151217"/>
            <a:ext cx="11648659" cy="5438428"/>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400" b="1">
                <a:solidFill>
                  <a:schemeClr val="accent2">
                    <a:lumMod val="75000"/>
                  </a:schemeClr>
                </a:solidFill>
              </a:rPr>
              <a:t>Create a class called Employee that includes three pieces of information as instance variables—a first name (</a:t>
            </a:r>
            <a:r>
              <a:rPr lang="en-US" sz="2400" b="1" err="1">
                <a:solidFill>
                  <a:schemeClr val="accent2">
                    <a:lumMod val="75000"/>
                  </a:schemeClr>
                </a:solidFill>
              </a:rPr>
              <a:t>typeString</a:t>
            </a:r>
            <a:r>
              <a:rPr lang="en-US" sz="2400" b="1">
                <a:solidFill>
                  <a:schemeClr val="accent2">
                    <a:lumMod val="75000"/>
                  </a:schemeClr>
                </a:solidFill>
              </a:rPr>
              <a:t>), a last name (</a:t>
            </a:r>
            <a:r>
              <a:rPr lang="en-US" sz="2400" b="1" err="1">
                <a:solidFill>
                  <a:schemeClr val="accent2">
                    <a:lumMod val="75000"/>
                  </a:schemeClr>
                </a:solidFill>
              </a:rPr>
              <a:t>typeString</a:t>
            </a:r>
            <a:r>
              <a:rPr lang="en-US" sz="2400" b="1">
                <a:solidFill>
                  <a:schemeClr val="accent2">
                    <a:lumMod val="75000"/>
                  </a:schemeClr>
                </a:solidFill>
              </a:rPr>
              <a:t>) and a monthly salary (double). Your class should have a constructor that initializes the three instance variables. Provide a set and a get method for each instance variable. If the monthly salary is not positive, set it to 0.0. Write a test application named </a:t>
            </a:r>
            <a:r>
              <a:rPr lang="en-US" sz="2400" b="1" err="1">
                <a:solidFill>
                  <a:schemeClr val="accent2">
                    <a:lumMod val="75000"/>
                  </a:schemeClr>
                </a:solidFill>
              </a:rPr>
              <a:t>EmployeeTest</a:t>
            </a:r>
            <a:r>
              <a:rPr lang="en-US" sz="2400" b="1">
                <a:solidFill>
                  <a:schemeClr val="accent2">
                    <a:lumMod val="75000"/>
                  </a:schemeClr>
                </a:solidFill>
              </a:rPr>
              <a:t> that demonstrates class Employee’s capabilities. Create two Employee objects and display each object’s yearly salary. Then give each Employee a 10% raise and display each Employee’s yearly salary again.</a:t>
            </a:r>
            <a:endParaRPr lang="en-IN" b="1">
              <a:solidFill>
                <a:schemeClr val="accent2">
                  <a:lumMod val="75000"/>
                </a:schemeClr>
              </a:solidFill>
            </a:endParaRPr>
          </a:p>
        </p:txBody>
      </p:sp>
      <p:cxnSp>
        <p:nvCxnSpPr>
          <p:cNvPr id="134" name="Google Shape;134;p4"/>
          <p:cNvCxnSpPr/>
          <p:nvPr/>
        </p:nvCxnSpPr>
        <p:spPr>
          <a:xfrm>
            <a:off x="7834" y="1252593"/>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35" name="Google Shape;135;p4"/>
          <p:cNvSpPr/>
          <p:nvPr/>
        </p:nvSpPr>
        <p:spPr>
          <a:xfrm>
            <a:off x="393111" y="735527"/>
            <a:ext cx="7172346" cy="523180"/>
          </a:xfrm>
          <a:prstGeom prst="rect">
            <a:avLst/>
          </a:prstGeom>
          <a:noFill/>
          <a:ln>
            <a:noFill/>
          </a:ln>
        </p:spPr>
        <p:txBody>
          <a:bodyPr spcFirstLastPara="1" wrap="square" lIns="91425" tIns="45700" rIns="91425" bIns="45700" anchor="t" anchorCtr="0">
            <a:spAutoFit/>
          </a:bodyPr>
          <a:lstStyle/>
          <a:p>
            <a:pPr lvl="0"/>
            <a:r>
              <a:rPr lang="en-US" sz="2800" b="1">
                <a:solidFill>
                  <a:srgbClr val="C55A11"/>
                </a:solidFill>
                <a:latin typeface="Calibri"/>
                <a:ea typeface="Calibri"/>
                <a:cs typeface="Calibri"/>
                <a:sym typeface="Calibri"/>
              </a:rPr>
              <a:t>Problem statements on objects</a:t>
            </a:r>
          </a:p>
        </p:txBody>
      </p:sp>
      <p:pic>
        <p:nvPicPr>
          <p:cNvPr id="136" name="Google Shape;136;p4" descr="A close up of a logo&#10;&#10;Description automatically generated"/>
          <p:cNvPicPr preferRelativeResize="0"/>
          <p:nvPr/>
        </p:nvPicPr>
        <p:blipFill rotWithShape="1">
          <a:blip r:embed="rId3">
            <a:alphaModFix/>
          </a:blip>
          <a:srcRect/>
          <a:stretch/>
        </p:blipFill>
        <p:spPr>
          <a:xfrm>
            <a:off x="11029218" y="69573"/>
            <a:ext cx="933598" cy="1202635"/>
          </a:xfrm>
          <a:prstGeom prst="rect">
            <a:avLst/>
          </a:prstGeom>
          <a:noFill/>
          <a:ln>
            <a:noFill/>
          </a:ln>
        </p:spPr>
      </p:pic>
      <p:sp>
        <p:nvSpPr>
          <p:cNvPr id="137" name="Google Shape;137;p4"/>
          <p:cNvSpPr/>
          <p:nvPr/>
        </p:nvSpPr>
        <p:spPr>
          <a:xfrm>
            <a:off x="393111" y="265703"/>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Object Oriented Analysis and Design using Java</a:t>
            </a:r>
            <a:endParaRPr/>
          </a:p>
        </p:txBody>
      </p:sp>
      <p:sp>
        <p:nvSpPr>
          <p:cNvPr id="8" name="Google Shape;133;p4"/>
          <p:cNvSpPr txBox="1">
            <a:spLocks/>
          </p:cNvSpPr>
          <p:nvPr/>
        </p:nvSpPr>
        <p:spPr>
          <a:xfrm>
            <a:off x="6026428" y="1260546"/>
            <a:ext cx="5486400" cy="5438428"/>
          </a:xfrm>
          <a:prstGeom prst="rect">
            <a:avLst/>
          </a:prstGeom>
          <a:noFill/>
          <a:ln>
            <a:noFill/>
          </a:ln>
        </p:spPr>
        <p:txBody>
          <a:bodyPr spcFirstLastPara="1" wrap="square" lIns="91425" tIns="45700" rIns="91425" bIns="45700" anchor="t" anchorCtr="0">
            <a:noAutofit/>
          </a:bodyPr>
          <a:lstStyle/>
          <a:p>
            <a:pPr marL="457200" marR="0" lvl="0" indent="-342900" algn="just" defTabSz="914400" rtl="0" eaLnBrk="1" fontAlgn="auto" latinLnBrk="0" hangingPunct="1">
              <a:lnSpc>
                <a:spcPct val="150000"/>
              </a:lnSpc>
              <a:spcBef>
                <a:spcPts val="1000"/>
              </a:spcBef>
              <a:spcAft>
                <a:spcPts val="0"/>
              </a:spcAft>
              <a:buClr>
                <a:schemeClr val="dk1"/>
              </a:buClr>
              <a:buSzPts val="1800"/>
              <a:buFont typeface="Arial"/>
              <a:buChar char="•"/>
              <a:tabLst/>
              <a:defRPr/>
            </a:pPr>
            <a:endParaRPr lang="en-IN" sz="2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8267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1489076" y="-431800"/>
            <a:ext cx="7796213" cy="992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133" name="Google Shape;133;p4"/>
          <p:cNvSpPr txBox="1">
            <a:spLocks noGrp="1"/>
          </p:cNvSpPr>
          <p:nvPr>
            <p:ph type="body" idx="1"/>
          </p:nvPr>
        </p:nvSpPr>
        <p:spPr>
          <a:xfrm>
            <a:off x="248479" y="1151217"/>
            <a:ext cx="11943521" cy="5438428"/>
          </a:xfrm>
          <a:prstGeom prst="rect">
            <a:avLst/>
          </a:prstGeom>
          <a:noFill/>
          <a:ln>
            <a:noFill/>
          </a:ln>
        </p:spPr>
        <p:txBody>
          <a:bodyPr spcFirstLastPara="1" wrap="square" lIns="91425" tIns="45700" rIns="91425" bIns="45700" anchor="t" anchorCtr="0">
            <a:noAutofit/>
          </a:bodyPr>
          <a:lstStyle/>
          <a:p>
            <a:pPr algn="just">
              <a:lnSpc>
                <a:spcPct val="150000"/>
              </a:lnSpc>
            </a:pPr>
            <a:r>
              <a:rPr lang="en-IN" sz="2400" b="1">
                <a:solidFill>
                  <a:schemeClr val="accent2">
                    <a:lumMod val="75000"/>
                  </a:schemeClr>
                </a:solidFill>
              </a:rPr>
              <a:t>Create a Triangle entity with following attributes and functionalities</a:t>
            </a:r>
          </a:p>
          <a:p>
            <a:pPr lvl="1" algn="just">
              <a:lnSpc>
                <a:spcPct val="150000"/>
              </a:lnSpc>
            </a:pPr>
            <a:r>
              <a:rPr lang="en-IN" b="1">
                <a:solidFill>
                  <a:schemeClr val="accent2">
                    <a:lumMod val="75000"/>
                  </a:schemeClr>
                </a:solidFill>
              </a:rPr>
              <a:t>Sides of the triangle</a:t>
            </a:r>
          </a:p>
          <a:p>
            <a:pPr lvl="1" algn="just">
              <a:lnSpc>
                <a:spcPct val="150000"/>
              </a:lnSpc>
            </a:pPr>
            <a:r>
              <a:rPr lang="en-IN" b="1">
                <a:solidFill>
                  <a:schemeClr val="accent2">
                    <a:lumMod val="75000"/>
                  </a:schemeClr>
                </a:solidFill>
              </a:rPr>
              <a:t>Find whether triangle can  be formed or not</a:t>
            </a:r>
          </a:p>
          <a:p>
            <a:pPr lvl="2" algn="just">
              <a:lnSpc>
                <a:spcPct val="150000"/>
              </a:lnSpc>
            </a:pPr>
            <a:r>
              <a:rPr lang="en-IN" sz="2400" b="1">
                <a:solidFill>
                  <a:schemeClr val="accent2">
                    <a:lumMod val="75000"/>
                  </a:schemeClr>
                </a:solidFill>
              </a:rPr>
              <a:t>All sides must be greater than 0</a:t>
            </a:r>
          </a:p>
          <a:p>
            <a:pPr lvl="2" algn="just">
              <a:lnSpc>
                <a:spcPct val="150000"/>
              </a:lnSpc>
            </a:pPr>
            <a:r>
              <a:rPr lang="en-IN" sz="2400" b="1">
                <a:solidFill>
                  <a:schemeClr val="accent2">
                    <a:lumMod val="75000"/>
                  </a:schemeClr>
                </a:solidFill>
              </a:rPr>
              <a:t>Sum of two sides must be greater than the other side</a:t>
            </a:r>
          </a:p>
          <a:p>
            <a:pPr lvl="1" algn="just">
              <a:lnSpc>
                <a:spcPct val="150000"/>
              </a:lnSpc>
            </a:pPr>
            <a:r>
              <a:rPr lang="en-IN" b="1">
                <a:solidFill>
                  <a:schemeClr val="accent2">
                    <a:lumMod val="75000"/>
                  </a:schemeClr>
                </a:solidFill>
              </a:rPr>
              <a:t>Find the area</a:t>
            </a:r>
          </a:p>
          <a:p>
            <a:pPr lvl="1" algn="just">
              <a:lnSpc>
                <a:spcPct val="150000"/>
              </a:lnSpc>
            </a:pPr>
            <a:r>
              <a:rPr lang="en-IN" b="1">
                <a:solidFill>
                  <a:schemeClr val="accent2">
                    <a:lumMod val="75000"/>
                  </a:schemeClr>
                </a:solidFill>
              </a:rPr>
              <a:t>Find the perimeter</a:t>
            </a:r>
          </a:p>
          <a:p>
            <a:pPr lvl="1" algn="just">
              <a:lnSpc>
                <a:spcPct val="150000"/>
              </a:lnSpc>
            </a:pPr>
            <a:r>
              <a:rPr lang="en-IN" b="1">
                <a:solidFill>
                  <a:schemeClr val="accent2">
                    <a:lumMod val="75000"/>
                  </a:schemeClr>
                </a:solidFill>
              </a:rPr>
              <a:t>Find whether two triangles are equals or not</a:t>
            </a:r>
          </a:p>
          <a:p>
            <a:pPr lvl="1" algn="just">
              <a:lnSpc>
                <a:spcPct val="150000"/>
              </a:lnSpc>
            </a:pPr>
            <a:r>
              <a:rPr lang="en-IN" b="1">
                <a:solidFill>
                  <a:schemeClr val="accent2">
                    <a:lumMod val="75000"/>
                  </a:schemeClr>
                </a:solidFill>
              </a:rPr>
              <a:t>Provide facilities for changing the sides of the triangle individually after creation of it </a:t>
            </a:r>
          </a:p>
          <a:p>
            <a:pPr lvl="2" algn="just">
              <a:lnSpc>
                <a:spcPct val="150000"/>
              </a:lnSpc>
            </a:pPr>
            <a:endParaRPr lang="en-IN" sz="2400"/>
          </a:p>
          <a:p>
            <a:pPr lvl="2" algn="just">
              <a:lnSpc>
                <a:spcPct val="150000"/>
              </a:lnSpc>
            </a:pPr>
            <a:endParaRPr lang="en-IN" sz="2400"/>
          </a:p>
          <a:p>
            <a:pPr algn="just">
              <a:lnSpc>
                <a:spcPct val="150000"/>
              </a:lnSpc>
            </a:pPr>
            <a:endParaRPr lang="en-IN" sz="2400"/>
          </a:p>
          <a:p>
            <a:pPr lvl="1" algn="just">
              <a:lnSpc>
                <a:spcPct val="150000"/>
              </a:lnSpc>
            </a:pPr>
            <a:endParaRPr lang="en-IN"/>
          </a:p>
        </p:txBody>
      </p:sp>
      <p:cxnSp>
        <p:nvCxnSpPr>
          <p:cNvPr id="134" name="Google Shape;134;p4"/>
          <p:cNvCxnSpPr/>
          <p:nvPr/>
        </p:nvCxnSpPr>
        <p:spPr>
          <a:xfrm>
            <a:off x="7834" y="1252593"/>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35" name="Google Shape;135;p4"/>
          <p:cNvSpPr/>
          <p:nvPr/>
        </p:nvSpPr>
        <p:spPr>
          <a:xfrm>
            <a:off x="393111" y="735527"/>
            <a:ext cx="7172346"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C55A11"/>
                </a:solidFill>
                <a:latin typeface="Calibri"/>
                <a:ea typeface="Calibri"/>
                <a:cs typeface="Calibri"/>
                <a:sym typeface="Calibri"/>
              </a:rPr>
              <a:t>Problem statements on objects</a:t>
            </a:r>
            <a:endParaRPr sz="2800" b="1">
              <a:solidFill>
                <a:srgbClr val="C55A11"/>
              </a:solidFill>
              <a:latin typeface="Calibri"/>
              <a:ea typeface="Calibri"/>
              <a:cs typeface="Calibri"/>
              <a:sym typeface="Calibri"/>
            </a:endParaRPr>
          </a:p>
        </p:txBody>
      </p:sp>
      <p:pic>
        <p:nvPicPr>
          <p:cNvPr id="136" name="Google Shape;136;p4" descr="A close up of a logo&#10;&#10;Description automatically generated"/>
          <p:cNvPicPr preferRelativeResize="0"/>
          <p:nvPr/>
        </p:nvPicPr>
        <p:blipFill rotWithShape="1">
          <a:blip r:embed="rId3">
            <a:alphaModFix/>
          </a:blip>
          <a:srcRect/>
          <a:stretch/>
        </p:blipFill>
        <p:spPr>
          <a:xfrm>
            <a:off x="11029218" y="69573"/>
            <a:ext cx="933598" cy="1202635"/>
          </a:xfrm>
          <a:prstGeom prst="rect">
            <a:avLst/>
          </a:prstGeom>
          <a:noFill/>
          <a:ln>
            <a:noFill/>
          </a:ln>
        </p:spPr>
      </p:pic>
      <p:sp>
        <p:nvSpPr>
          <p:cNvPr id="137" name="Google Shape;137;p4"/>
          <p:cNvSpPr/>
          <p:nvPr/>
        </p:nvSpPr>
        <p:spPr>
          <a:xfrm>
            <a:off x="393111" y="265703"/>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Object Oriented Analysis and Design using Java</a:t>
            </a:r>
            <a:endParaRPr/>
          </a:p>
        </p:txBody>
      </p:sp>
      <p:sp>
        <p:nvSpPr>
          <p:cNvPr id="8" name="Google Shape;133;p4"/>
          <p:cNvSpPr txBox="1">
            <a:spLocks/>
          </p:cNvSpPr>
          <p:nvPr/>
        </p:nvSpPr>
        <p:spPr>
          <a:xfrm>
            <a:off x="6026428" y="1260546"/>
            <a:ext cx="5486400" cy="5438428"/>
          </a:xfrm>
          <a:prstGeom prst="rect">
            <a:avLst/>
          </a:prstGeom>
          <a:noFill/>
          <a:ln>
            <a:noFill/>
          </a:ln>
        </p:spPr>
        <p:txBody>
          <a:bodyPr spcFirstLastPara="1" wrap="square" lIns="91425" tIns="45700" rIns="91425" bIns="45700" anchor="t" anchorCtr="0">
            <a:noAutofit/>
          </a:bodyPr>
          <a:lstStyle/>
          <a:p>
            <a:pPr marL="457200" marR="0" lvl="0" indent="-342900" algn="just" defTabSz="914400" rtl="0" eaLnBrk="1" fontAlgn="auto" latinLnBrk="0" hangingPunct="1">
              <a:lnSpc>
                <a:spcPct val="150000"/>
              </a:lnSpc>
              <a:spcBef>
                <a:spcPts val="1000"/>
              </a:spcBef>
              <a:spcAft>
                <a:spcPts val="0"/>
              </a:spcAft>
              <a:buClr>
                <a:schemeClr val="dk1"/>
              </a:buClr>
              <a:buSzPts val="1800"/>
              <a:buFont typeface="Arial"/>
              <a:buChar char="•"/>
              <a:tabLst/>
              <a:defRPr/>
            </a:pPr>
            <a:endParaRPr lang="en-IN" sz="2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826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1489076" y="-431800"/>
            <a:ext cx="7796213" cy="992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133" name="Google Shape;133;p4"/>
          <p:cNvSpPr txBox="1">
            <a:spLocks noGrp="1"/>
          </p:cNvSpPr>
          <p:nvPr>
            <p:ph type="body" idx="1"/>
          </p:nvPr>
        </p:nvSpPr>
        <p:spPr>
          <a:xfrm>
            <a:off x="248479" y="1151217"/>
            <a:ext cx="11648659" cy="5438428"/>
          </a:xfrm>
          <a:prstGeom prst="rect">
            <a:avLst/>
          </a:prstGeom>
          <a:noFill/>
          <a:ln>
            <a:noFill/>
          </a:ln>
        </p:spPr>
        <p:txBody>
          <a:bodyPr spcFirstLastPara="1" wrap="square" lIns="91425" tIns="45700" rIns="91425" bIns="45700" anchor="t" anchorCtr="0">
            <a:noAutofit/>
          </a:bodyPr>
          <a:lstStyle/>
          <a:p>
            <a:pPr algn="just">
              <a:lnSpc>
                <a:spcPct val="150000"/>
              </a:lnSpc>
            </a:pPr>
            <a:r>
              <a:rPr lang="en-IN" sz="2400"/>
              <a:t>Create an abstract data type Account. Add attributes and functionalities</a:t>
            </a:r>
          </a:p>
          <a:p>
            <a:pPr lvl="1" algn="just">
              <a:lnSpc>
                <a:spcPct val="150000"/>
              </a:lnSpc>
            </a:pPr>
            <a:r>
              <a:rPr lang="en-IN" err="1"/>
              <a:t>Account_number</a:t>
            </a:r>
            <a:endParaRPr lang="en-IN"/>
          </a:p>
          <a:p>
            <a:pPr lvl="1" algn="just">
              <a:lnSpc>
                <a:spcPct val="150000"/>
              </a:lnSpc>
            </a:pPr>
            <a:r>
              <a:rPr lang="en-IN" err="1"/>
              <a:t>Account_holder</a:t>
            </a:r>
            <a:r>
              <a:rPr lang="en-IN"/>
              <a:t> name</a:t>
            </a:r>
          </a:p>
          <a:p>
            <a:pPr lvl="1" algn="just">
              <a:lnSpc>
                <a:spcPct val="150000"/>
              </a:lnSpc>
            </a:pPr>
            <a:r>
              <a:rPr lang="en-IN"/>
              <a:t>balance</a:t>
            </a:r>
          </a:p>
          <a:p>
            <a:pPr lvl="1" algn="just">
              <a:lnSpc>
                <a:spcPct val="150000"/>
              </a:lnSpc>
            </a:pPr>
            <a:r>
              <a:rPr lang="en-IN"/>
              <a:t>Account nominee – Think whether it is required..!!</a:t>
            </a:r>
          </a:p>
          <a:p>
            <a:pPr lvl="1" algn="just">
              <a:lnSpc>
                <a:spcPct val="150000"/>
              </a:lnSpc>
            </a:pPr>
            <a:r>
              <a:rPr lang="en-IN"/>
              <a:t>Add debit, credit and </a:t>
            </a:r>
            <a:r>
              <a:rPr lang="en-IN" err="1"/>
              <a:t>get_balance</a:t>
            </a:r>
            <a:r>
              <a:rPr lang="en-IN"/>
              <a:t> functions</a:t>
            </a:r>
          </a:p>
          <a:p>
            <a:pPr lvl="2" algn="just">
              <a:lnSpc>
                <a:spcPct val="150000"/>
              </a:lnSpc>
            </a:pPr>
            <a:r>
              <a:rPr lang="en-IN"/>
              <a:t>Debit is </a:t>
            </a:r>
            <a:r>
              <a:rPr lang="en-US"/>
              <a:t>the one that withdraws money from an Account. Ensure that the debit amount does not exceed the Account’s balance. If it does, the balance should be left unchanged and the method should print a message indicating ―Debit amount exceeded account balance.</a:t>
            </a:r>
          </a:p>
          <a:p>
            <a:pPr lvl="2" algn="just">
              <a:lnSpc>
                <a:spcPct val="150000"/>
              </a:lnSpc>
            </a:pPr>
            <a:endParaRPr lang="en-IN"/>
          </a:p>
          <a:p>
            <a:pPr lvl="1" algn="just">
              <a:lnSpc>
                <a:spcPct val="150000"/>
              </a:lnSpc>
            </a:pPr>
            <a:endParaRPr lang="en-IN"/>
          </a:p>
        </p:txBody>
      </p:sp>
      <p:cxnSp>
        <p:nvCxnSpPr>
          <p:cNvPr id="134" name="Google Shape;134;p4"/>
          <p:cNvCxnSpPr/>
          <p:nvPr/>
        </p:nvCxnSpPr>
        <p:spPr>
          <a:xfrm>
            <a:off x="7834" y="1252593"/>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35" name="Google Shape;135;p4"/>
          <p:cNvSpPr/>
          <p:nvPr/>
        </p:nvSpPr>
        <p:spPr>
          <a:xfrm>
            <a:off x="393111" y="735527"/>
            <a:ext cx="7172346" cy="523180"/>
          </a:xfrm>
          <a:prstGeom prst="rect">
            <a:avLst/>
          </a:prstGeom>
          <a:noFill/>
          <a:ln>
            <a:noFill/>
          </a:ln>
        </p:spPr>
        <p:txBody>
          <a:bodyPr spcFirstLastPara="1" wrap="square" lIns="91425" tIns="45700" rIns="91425" bIns="45700" anchor="t" anchorCtr="0">
            <a:spAutoFit/>
          </a:bodyPr>
          <a:lstStyle/>
          <a:p>
            <a:pPr lvl="0"/>
            <a:r>
              <a:rPr lang="en-US" sz="2800" b="1">
                <a:solidFill>
                  <a:srgbClr val="C55A11"/>
                </a:solidFill>
                <a:latin typeface="Calibri"/>
                <a:ea typeface="Calibri"/>
                <a:cs typeface="Calibri"/>
                <a:sym typeface="Calibri"/>
              </a:rPr>
              <a:t>Problem statements on objects</a:t>
            </a:r>
          </a:p>
        </p:txBody>
      </p:sp>
      <p:pic>
        <p:nvPicPr>
          <p:cNvPr id="136" name="Google Shape;136;p4" descr="A close up of a logo&#10;&#10;Description automatically generated"/>
          <p:cNvPicPr preferRelativeResize="0"/>
          <p:nvPr/>
        </p:nvPicPr>
        <p:blipFill rotWithShape="1">
          <a:blip r:embed="rId3">
            <a:alphaModFix/>
          </a:blip>
          <a:srcRect/>
          <a:stretch/>
        </p:blipFill>
        <p:spPr>
          <a:xfrm>
            <a:off x="11029218" y="69573"/>
            <a:ext cx="933598" cy="1202635"/>
          </a:xfrm>
          <a:prstGeom prst="rect">
            <a:avLst/>
          </a:prstGeom>
          <a:noFill/>
          <a:ln>
            <a:noFill/>
          </a:ln>
        </p:spPr>
      </p:pic>
      <p:sp>
        <p:nvSpPr>
          <p:cNvPr id="137" name="Google Shape;137;p4"/>
          <p:cNvSpPr/>
          <p:nvPr/>
        </p:nvSpPr>
        <p:spPr>
          <a:xfrm>
            <a:off x="393111" y="265703"/>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Object Oriented Analysis and Design using Java</a:t>
            </a:r>
            <a:endParaRPr/>
          </a:p>
        </p:txBody>
      </p:sp>
      <p:sp>
        <p:nvSpPr>
          <p:cNvPr id="8" name="Google Shape;133;p4"/>
          <p:cNvSpPr txBox="1">
            <a:spLocks/>
          </p:cNvSpPr>
          <p:nvPr/>
        </p:nvSpPr>
        <p:spPr>
          <a:xfrm>
            <a:off x="6026428" y="1260546"/>
            <a:ext cx="5486400" cy="5438428"/>
          </a:xfrm>
          <a:prstGeom prst="rect">
            <a:avLst/>
          </a:prstGeom>
          <a:noFill/>
          <a:ln>
            <a:noFill/>
          </a:ln>
        </p:spPr>
        <p:txBody>
          <a:bodyPr spcFirstLastPara="1" wrap="square" lIns="91425" tIns="45700" rIns="91425" bIns="45700" anchor="t" anchorCtr="0">
            <a:noAutofit/>
          </a:bodyPr>
          <a:lstStyle/>
          <a:p>
            <a:pPr marL="457200" marR="0" lvl="0" indent="-342900" algn="just" defTabSz="914400" rtl="0" eaLnBrk="1" fontAlgn="auto" latinLnBrk="0" hangingPunct="1">
              <a:lnSpc>
                <a:spcPct val="150000"/>
              </a:lnSpc>
              <a:spcBef>
                <a:spcPts val="1000"/>
              </a:spcBef>
              <a:spcAft>
                <a:spcPts val="0"/>
              </a:spcAft>
              <a:buClr>
                <a:schemeClr val="dk1"/>
              </a:buClr>
              <a:buSzPts val="1800"/>
              <a:buFont typeface="Arial"/>
              <a:buChar char="•"/>
              <a:tabLst/>
              <a:defRPr/>
            </a:pPr>
            <a:endParaRPr lang="en-IN" sz="2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826786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D06DB3D1AD534DB86BEA81488898DD" ma:contentTypeVersion="10" ma:contentTypeDescription="Create a new document." ma:contentTypeScope="" ma:versionID="e06acbe0d08e4391a56d53eb413dcf9b">
  <xsd:schema xmlns:xsd="http://www.w3.org/2001/XMLSchema" xmlns:xs="http://www.w3.org/2001/XMLSchema" xmlns:p="http://schemas.microsoft.com/office/2006/metadata/properties" xmlns:ns2="0d7ab0d2-54df-429c-b30c-a50e98e44a77" xmlns:ns3="3e32a114-2879-4581-94ad-49aef3e7dd65" targetNamespace="http://schemas.microsoft.com/office/2006/metadata/properties" ma:root="true" ma:fieldsID="75fcf96f6b0f17033e2b3c9afb02f279" ns2:_="" ns3:_="">
    <xsd:import namespace="0d7ab0d2-54df-429c-b30c-a50e98e44a77"/>
    <xsd:import namespace="3e32a114-2879-4581-94ad-49aef3e7dd6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7ab0d2-54df-429c-b30c-a50e98e44a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32a114-2879-4581-94ad-49aef3e7dd6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83695C-7BCD-44F9-B481-4CE51779868C}">
  <ds:schemaRefs>
    <ds:schemaRef ds:uri="0d7ab0d2-54df-429c-b30c-a50e98e44a77"/>
    <ds:schemaRef ds:uri="3e32a114-2879-4581-94ad-49aef3e7dd6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C418F62-B64E-45F3-86A7-32E157A4FBBA}">
  <ds:schemaRefs>
    <ds:schemaRef ds:uri="http://schemas.microsoft.com/sharepoint/v3/contenttype/forms"/>
  </ds:schemaRefs>
</ds:datastoreItem>
</file>

<file path=customXml/itemProps3.xml><?xml version="1.0" encoding="utf-8"?>
<ds:datastoreItem xmlns:ds="http://schemas.openxmlformats.org/officeDocument/2006/customXml" ds:itemID="{7D4B4962-80E9-4227-AC15-D8D332B1B43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 </vt:lpstr>
      <vt:lpstr> </vt:lpstr>
      <vt:lpstr> </vt:lpstr>
      <vt:lpstr> </vt:lpstr>
      <vt:lpstr> </vt:lpstr>
      <vt:lpstr> </vt:lpstr>
      <vt:lpstr>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Nagasundari S</dc:creator>
  <cp:revision>1</cp:revision>
  <dcterms:created xsi:type="dcterms:W3CDTF">2021-08-23T14:30:54Z</dcterms:created>
  <dcterms:modified xsi:type="dcterms:W3CDTF">2022-01-24T08:54:16Z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0x01010001D06DB3D1AD534DB86BEA81488898DD</vt:lpwstr>
  </property>
</Properties>
</file>