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2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10" r:id="rId13"/>
    <p:sldId id="311" r:id="rId14"/>
    <p:sldId id="312" r:id="rId15"/>
    <p:sldId id="317" r:id="rId16"/>
    <p:sldId id="309" r:id="rId17"/>
    <p:sldId id="313" r:id="rId18"/>
    <p:sldId id="314" r:id="rId19"/>
    <p:sldId id="315" r:id="rId20"/>
    <p:sldId id="316" r:id="rId21"/>
    <p:sldId id="319" r:id="rId22"/>
    <p:sldId id="318" r:id="rId23"/>
    <p:sldId id="320" r:id="rId24"/>
    <p:sldId id="324" r:id="rId25"/>
    <p:sldId id="3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003"/>
    <a:srgbClr val="699737"/>
    <a:srgbClr val="77AB3F"/>
    <a:srgbClr val="008CF0"/>
    <a:srgbClr val="EFB300"/>
    <a:srgbClr val="F0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1"/>
    <p:restoredTop sz="81462"/>
  </p:normalViewPr>
  <p:slideViewPr>
    <p:cSldViewPr snapToGrid="0" snapToObjects="1">
      <p:cViewPr>
        <p:scale>
          <a:sx n="77" d="100"/>
          <a:sy n="77" d="100"/>
        </p:scale>
        <p:origin x="260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10913-BBA3-C54D-8904-2DA442D9D33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96914-B868-AB4F-B135-4F19F62F536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Algorithms</a:t>
          </a:r>
          <a:endParaRPr lang="en-US" dirty="0">
            <a:solidFill>
              <a:schemeClr val="bg1"/>
            </a:solidFill>
          </a:endParaRPr>
        </a:p>
      </dgm:t>
    </dgm:pt>
    <dgm:pt modelId="{7BB0E5A2-AEC2-C84F-9363-C9A7D3AE25C7}" type="parTrans" cxnId="{2DA0DF87-2CB8-6B40-9746-115C6BD4D9B4}">
      <dgm:prSet/>
      <dgm:spPr/>
      <dgm:t>
        <a:bodyPr/>
        <a:lstStyle/>
        <a:p>
          <a:endParaRPr lang="en-US"/>
        </a:p>
      </dgm:t>
    </dgm:pt>
    <dgm:pt modelId="{CB48810B-651B-2A4C-8750-798B1E9D5B0E}" type="sibTrans" cxnId="{2DA0DF87-2CB8-6B40-9746-115C6BD4D9B4}">
      <dgm:prSet/>
      <dgm:spPr/>
      <dgm:t>
        <a:bodyPr/>
        <a:lstStyle/>
        <a:p>
          <a:endParaRPr lang="en-US"/>
        </a:p>
      </dgm:t>
    </dgm:pt>
    <dgm:pt modelId="{B742F2EF-AB9C-6246-8ECD-282FE992E8F3}">
      <dgm:prSet phldrT="[Text]"/>
      <dgm:spPr/>
      <dgm:t>
        <a:bodyPr/>
        <a:lstStyle/>
        <a:p>
          <a:r>
            <a:rPr lang="en-US" dirty="0" smtClean="0"/>
            <a:t>Machine Learning, Statistical Methods</a:t>
          </a:r>
          <a:endParaRPr lang="en-US" dirty="0"/>
        </a:p>
      </dgm:t>
    </dgm:pt>
    <dgm:pt modelId="{4BDB46C9-E4B0-6648-A642-7F184EABF502}" type="parTrans" cxnId="{35703376-CD65-AC49-BB90-BBEC10FAE3E5}">
      <dgm:prSet/>
      <dgm:spPr/>
      <dgm:t>
        <a:bodyPr/>
        <a:lstStyle/>
        <a:p>
          <a:endParaRPr lang="en-US"/>
        </a:p>
      </dgm:t>
    </dgm:pt>
    <dgm:pt modelId="{5AF31269-2755-5A4E-A2BB-639A1093AD90}" type="sibTrans" cxnId="{35703376-CD65-AC49-BB90-BBEC10FAE3E5}">
      <dgm:prSet/>
      <dgm:spPr/>
      <dgm:t>
        <a:bodyPr/>
        <a:lstStyle/>
        <a:p>
          <a:endParaRPr lang="en-US"/>
        </a:p>
      </dgm:t>
    </dgm:pt>
    <dgm:pt modelId="{60FF69F7-187B-DC4A-A980-A9B62D4573C6}">
      <dgm:prSet phldrT="[Text]"/>
      <dgm:spPr/>
      <dgm:t>
        <a:bodyPr/>
        <a:lstStyle/>
        <a:p>
          <a:r>
            <a:rPr lang="en-US" dirty="0" smtClean="0"/>
            <a:t>Prediction, Business Intelligence</a:t>
          </a:r>
          <a:endParaRPr lang="en-US" dirty="0"/>
        </a:p>
      </dgm:t>
    </dgm:pt>
    <dgm:pt modelId="{40B7569A-6B50-B941-A109-E1932F705465}" type="parTrans" cxnId="{CC600D47-9282-5E47-9F8C-EB1F9D972101}">
      <dgm:prSet/>
      <dgm:spPr/>
      <dgm:t>
        <a:bodyPr/>
        <a:lstStyle/>
        <a:p>
          <a:endParaRPr lang="en-US"/>
        </a:p>
      </dgm:t>
    </dgm:pt>
    <dgm:pt modelId="{42EE9CE7-6112-7042-B00B-3D24085965D1}" type="sibTrans" cxnId="{CC600D47-9282-5E47-9F8C-EB1F9D972101}">
      <dgm:prSet/>
      <dgm:spPr/>
      <dgm:t>
        <a:bodyPr/>
        <a:lstStyle/>
        <a:p>
          <a:endParaRPr lang="en-US"/>
        </a:p>
      </dgm:t>
    </dgm:pt>
    <dgm:pt modelId="{CC1F4EC0-08CB-664D-B5D2-A8A36FC88E3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Machines</a:t>
          </a:r>
          <a:endParaRPr lang="en-US" dirty="0">
            <a:solidFill>
              <a:schemeClr val="bg1"/>
            </a:solidFill>
          </a:endParaRPr>
        </a:p>
      </dgm:t>
    </dgm:pt>
    <dgm:pt modelId="{1DE1CE79-FD08-5647-B78E-6E4742898684}" type="parTrans" cxnId="{D26B119D-17E3-2646-8589-6AA3A5AC3D41}">
      <dgm:prSet/>
      <dgm:spPr/>
      <dgm:t>
        <a:bodyPr/>
        <a:lstStyle/>
        <a:p>
          <a:endParaRPr lang="en-US"/>
        </a:p>
      </dgm:t>
    </dgm:pt>
    <dgm:pt modelId="{5E8E9463-869B-9141-89E7-DDB2F09B2524}" type="sibTrans" cxnId="{D26B119D-17E3-2646-8589-6AA3A5AC3D41}">
      <dgm:prSet/>
      <dgm:spPr/>
      <dgm:t>
        <a:bodyPr/>
        <a:lstStyle/>
        <a:p>
          <a:endParaRPr lang="en-US"/>
        </a:p>
      </dgm:t>
    </dgm:pt>
    <dgm:pt modelId="{318D00C3-84AE-8F48-8307-62522A70D7D3}">
      <dgm:prSet phldrT="[Text]"/>
      <dgm:spPr/>
      <dgm:t>
        <a:bodyPr/>
        <a:lstStyle/>
        <a:p>
          <a:r>
            <a:rPr lang="en-US" dirty="0" smtClean="0"/>
            <a:t>Clusters and Clouds</a:t>
          </a:r>
          <a:endParaRPr lang="en-US" dirty="0"/>
        </a:p>
      </dgm:t>
    </dgm:pt>
    <dgm:pt modelId="{C0100D75-8ABD-8944-BE17-955DF8CD463E}" type="parTrans" cxnId="{0CE6A9B4-3233-AF4A-A7A9-28191D47AC83}">
      <dgm:prSet/>
      <dgm:spPr/>
      <dgm:t>
        <a:bodyPr/>
        <a:lstStyle/>
        <a:p>
          <a:endParaRPr lang="en-US"/>
        </a:p>
      </dgm:t>
    </dgm:pt>
    <dgm:pt modelId="{17B2362A-BA44-5441-939A-F260281ADA09}" type="sibTrans" cxnId="{0CE6A9B4-3233-AF4A-A7A9-28191D47AC83}">
      <dgm:prSet/>
      <dgm:spPr/>
      <dgm:t>
        <a:bodyPr/>
        <a:lstStyle/>
        <a:p>
          <a:endParaRPr lang="en-US"/>
        </a:p>
      </dgm:t>
    </dgm:pt>
    <dgm:pt modelId="{FA87C964-A262-5C43-82D9-02D47C1BD18D}">
      <dgm:prSet phldrT="[Text]"/>
      <dgm:spPr/>
      <dgm:t>
        <a:bodyPr/>
        <a:lstStyle/>
        <a:p>
          <a:r>
            <a:rPr lang="en-US" dirty="0" smtClean="0"/>
            <a:t>Warehouse Scale Computing</a:t>
          </a:r>
          <a:endParaRPr lang="en-US" dirty="0"/>
        </a:p>
      </dgm:t>
    </dgm:pt>
    <dgm:pt modelId="{172E1C9A-1C05-C44F-B242-5006E6E0C683}" type="parTrans" cxnId="{8A71E0B9-B1C6-6A46-8BBD-CF186108D360}">
      <dgm:prSet/>
      <dgm:spPr/>
      <dgm:t>
        <a:bodyPr/>
        <a:lstStyle/>
        <a:p>
          <a:endParaRPr lang="en-US"/>
        </a:p>
      </dgm:t>
    </dgm:pt>
    <dgm:pt modelId="{FBD2C19B-CC91-0A45-9169-C6729CB828A6}" type="sibTrans" cxnId="{8A71E0B9-B1C6-6A46-8BBD-CF186108D360}">
      <dgm:prSet/>
      <dgm:spPr/>
      <dgm:t>
        <a:bodyPr/>
        <a:lstStyle/>
        <a:p>
          <a:endParaRPr lang="en-US"/>
        </a:p>
      </dgm:t>
    </dgm:pt>
    <dgm:pt modelId="{D868C172-0EBE-E841-A1A6-ACC506FB47D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People</a:t>
          </a:r>
          <a:endParaRPr lang="en-US" dirty="0">
            <a:solidFill>
              <a:schemeClr val="bg1"/>
            </a:solidFill>
          </a:endParaRPr>
        </a:p>
      </dgm:t>
    </dgm:pt>
    <dgm:pt modelId="{AA39C51B-CC28-1B44-A54F-A86DD7879E02}" type="parTrans" cxnId="{64CDAF62-349A-D840-A435-87F06EBA9617}">
      <dgm:prSet/>
      <dgm:spPr/>
      <dgm:t>
        <a:bodyPr/>
        <a:lstStyle/>
        <a:p>
          <a:endParaRPr lang="en-US"/>
        </a:p>
      </dgm:t>
    </dgm:pt>
    <dgm:pt modelId="{2E2D4240-5763-5843-8808-05678171EA98}" type="sibTrans" cxnId="{64CDAF62-349A-D840-A435-87F06EBA9617}">
      <dgm:prSet/>
      <dgm:spPr/>
      <dgm:t>
        <a:bodyPr/>
        <a:lstStyle/>
        <a:p>
          <a:endParaRPr lang="en-US"/>
        </a:p>
      </dgm:t>
    </dgm:pt>
    <dgm:pt modelId="{363C2E24-25C4-614A-92FA-764462F0D00F}">
      <dgm:prSet phldrT="[Text]"/>
      <dgm:spPr/>
      <dgm:t>
        <a:bodyPr/>
        <a:lstStyle/>
        <a:p>
          <a:r>
            <a:rPr lang="en-US" dirty="0" smtClean="0"/>
            <a:t>Crowdsourcing, Human Computation</a:t>
          </a:r>
          <a:endParaRPr lang="en-US" dirty="0"/>
        </a:p>
      </dgm:t>
    </dgm:pt>
    <dgm:pt modelId="{7236545F-A2DF-6A46-B74D-74DD60467C0E}" type="parTrans" cxnId="{1F91FE39-85B7-484F-83EE-832BB411189A}">
      <dgm:prSet/>
      <dgm:spPr/>
      <dgm:t>
        <a:bodyPr/>
        <a:lstStyle/>
        <a:p>
          <a:endParaRPr lang="en-US"/>
        </a:p>
      </dgm:t>
    </dgm:pt>
    <dgm:pt modelId="{174ACFEB-3D80-6B4B-9BBF-8B8E90DD9124}" type="sibTrans" cxnId="{1F91FE39-85B7-484F-83EE-832BB411189A}">
      <dgm:prSet/>
      <dgm:spPr/>
      <dgm:t>
        <a:bodyPr/>
        <a:lstStyle/>
        <a:p>
          <a:endParaRPr lang="en-US"/>
        </a:p>
      </dgm:t>
    </dgm:pt>
    <dgm:pt modelId="{8E8604FF-59F6-CE48-83F6-B32BA6FCFB03}">
      <dgm:prSet phldrT="[Text]"/>
      <dgm:spPr/>
      <dgm:t>
        <a:bodyPr/>
        <a:lstStyle/>
        <a:p>
          <a:r>
            <a:rPr lang="en-US" dirty="0" smtClean="0"/>
            <a:t>Data Scientists, Analysts</a:t>
          </a:r>
          <a:endParaRPr lang="en-US" dirty="0"/>
        </a:p>
      </dgm:t>
    </dgm:pt>
    <dgm:pt modelId="{B057603B-5508-EF4D-86B3-C467F1207179}" type="parTrans" cxnId="{E7C77E01-F798-3648-BB2F-6B885734360E}">
      <dgm:prSet/>
      <dgm:spPr/>
      <dgm:t>
        <a:bodyPr/>
        <a:lstStyle/>
        <a:p>
          <a:endParaRPr lang="en-US"/>
        </a:p>
      </dgm:t>
    </dgm:pt>
    <dgm:pt modelId="{A02EE6DF-B559-8140-A1F2-25D6F4650E56}" type="sibTrans" cxnId="{E7C77E01-F798-3648-BB2F-6B885734360E}">
      <dgm:prSet/>
      <dgm:spPr/>
      <dgm:t>
        <a:bodyPr/>
        <a:lstStyle/>
        <a:p>
          <a:endParaRPr lang="en-US"/>
        </a:p>
      </dgm:t>
    </dgm:pt>
    <dgm:pt modelId="{C6371739-C21C-E742-812F-A5B345637C89}" type="pres">
      <dgm:prSet presAssocID="{1CE10913-BBA3-C54D-8904-2DA442D9D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F5F99-902E-F54B-B002-B05661C58D49}" type="pres">
      <dgm:prSet presAssocID="{11696914-B868-AB4F-B135-4F19F62F5361}" presName="composite" presStyleCnt="0"/>
      <dgm:spPr/>
    </dgm:pt>
    <dgm:pt modelId="{75BF7F9C-6E6D-9D4C-9578-17C0527B4F2C}" type="pres">
      <dgm:prSet presAssocID="{11696914-B868-AB4F-B135-4F19F62F536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E117-49C9-A04D-96FA-6D71D574829B}" type="pres">
      <dgm:prSet presAssocID="{11696914-B868-AB4F-B135-4F19F62F536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13B4-CE23-5842-A768-5794EC161001}" type="pres">
      <dgm:prSet presAssocID="{CB48810B-651B-2A4C-8750-798B1E9D5B0E}" presName="sp" presStyleCnt="0"/>
      <dgm:spPr/>
    </dgm:pt>
    <dgm:pt modelId="{08CEF8E6-4CA8-FD4A-B1E6-48B8B0816A03}" type="pres">
      <dgm:prSet presAssocID="{CC1F4EC0-08CB-664D-B5D2-A8A36FC88E39}" presName="composite" presStyleCnt="0"/>
      <dgm:spPr/>
    </dgm:pt>
    <dgm:pt modelId="{9AD9AF47-EA02-7849-9A76-BE37905F87F0}" type="pres">
      <dgm:prSet presAssocID="{CC1F4EC0-08CB-664D-B5D2-A8A36FC88E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665E2-C6FF-2441-8763-6E8133B06172}" type="pres">
      <dgm:prSet presAssocID="{CC1F4EC0-08CB-664D-B5D2-A8A36FC88E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D53B3-3BA8-634A-9D2D-0D0831D7B829}" type="pres">
      <dgm:prSet presAssocID="{5E8E9463-869B-9141-89E7-DDB2F09B2524}" presName="sp" presStyleCnt="0"/>
      <dgm:spPr/>
    </dgm:pt>
    <dgm:pt modelId="{E8B18C26-5CA2-2545-8A5C-DFED06C15C94}" type="pres">
      <dgm:prSet presAssocID="{D868C172-0EBE-E841-A1A6-ACC506FB47D3}" presName="composite" presStyleCnt="0"/>
      <dgm:spPr/>
    </dgm:pt>
    <dgm:pt modelId="{510F1842-9AF3-2545-B545-E4F314A63974}" type="pres">
      <dgm:prSet presAssocID="{D868C172-0EBE-E841-A1A6-ACC506FB47D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EC009-2146-DD45-B685-BA0095A63F71}" type="pres">
      <dgm:prSet presAssocID="{D868C172-0EBE-E841-A1A6-ACC506FB47D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EFDC1E-AC90-E84D-86A7-212305257AF4}" type="presOf" srcId="{D868C172-0EBE-E841-A1A6-ACC506FB47D3}" destId="{510F1842-9AF3-2545-B545-E4F314A63974}" srcOrd="0" destOrd="0" presId="urn:microsoft.com/office/officeart/2005/8/layout/chevron2"/>
    <dgm:cxn modelId="{CC600D47-9282-5E47-9F8C-EB1F9D972101}" srcId="{11696914-B868-AB4F-B135-4F19F62F5361}" destId="{60FF69F7-187B-DC4A-A980-A9B62D4573C6}" srcOrd="1" destOrd="0" parTransId="{40B7569A-6B50-B941-A109-E1932F705465}" sibTransId="{42EE9CE7-6112-7042-B00B-3D24085965D1}"/>
    <dgm:cxn modelId="{A9094654-1963-DC49-94ED-75F4504B698E}" type="presOf" srcId="{1CE10913-BBA3-C54D-8904-2DA442D9D33D}" destId="{C6371739-C21C-E742-812F-A5B345637C89}" srcOrd="0" destOrd="0" presId="urn:microsoft.com/office/officeart/2005/8/layout/chevron2"/>
    <dgm:cxn modelId="{866A0C75-0B88-E64E-A778-93589DD47CA1}" type="presOf" srcId="{11696914-B868-AB4F-B135-4F19F62F5361}" destId="{75BF7F9C-6E6D-9D4C-9578-17C0527B4F2C}" srcOrd="0" destOrd="0" presId="urn:microsoft.com/office/officeart/2005/8/layout/chevron2"/>
    <dgm:cxn modelId="{79372BC5-49CC-A343-8ADD-DF145D51EE75}" type="presOf" srcId="{B742F2EF-AB9C-6246-8ECD-282FE992E8F3}" destId="{ABB9E117-49C9-A04D-96FA-6D71D574829B}" srcOrd="0" destOrd="0" presId="urn:microsoft.com/office/officeart/2005/8/layout/chevron2"/>
    <dgm:cxn modelId="{1F91FE39-85B7-484F-83EE-832BB411189A}" srcId="{D868C172-0EBE-E841-A1A6-ACC506FB47D3}" destId="{363C2E24-25C4-614A-92FA-764462F0D00F}" srcOrd="0" destOrd="0" parTransId="{7236545F-A2DF-6A46-B74D-74DD60467C0E}" sibTransId="{174ACFEB-3D80-6B4B-9BBF-8B8E90DD9124}"/>
    <dgm:cxn modelId="{2DA0DF87-2CB8-6B40-9746-115C6BD4D9B4}" srcId="{1CE10913-BBA3-C54D-8904-2DA442D9D33D}" destId="{11696914-B868-AB4F-B135-4F19F62F5361}" srcOrd="0" destOrd="0" parTransId="{7BB0E5A2-AEC2-C84F-9363-C9A7D3AE25C7}" sibTransId="{CB48810B-651B-2A4C-8750-798B1E9D5B0E}"/>
    <dgm:cxn modelId="{4EA5F6D3-F5E3-534F-80F7-ABB26D3D820C}" type="presOf" srcId="{FA87C964-A262-5C43-82D9-02D47C1BD18D}" destId="{D3A665E2-C6FF-2441-8763-6E8133B06172}" srcOrd="0" destOrd="1" presId="urn:microsoft.com/office/officeart/2005/8/layout/chevron2"/>
    <dgm:cxn modelId="{3DCF0015-F038-2B46-9CB5-7D402341FC1B}" type="presOf" srcId="{60FF69F7-187B-DC4A-A980-A9B62D4573C6}" destId="{ABB9E117-49C9-A04D-96FA-6D71D574829B}" srcOrd="0" destOrd="1" presId="urn:microsoft.com/office/officeart/2005/8/layout/chevron2"/>
    <dgm:cxn modelId="{603514BA-1335-CF48-B95C-BF7E4E9F09F8}" type="presOf" srcId="{318D00C3-84AE-8F48-8307-62522A70D7D3}" destId="{D3A665E2-C6FF-2441-8763-6E8133B06172}" srcOrd="0" destOrd="0" presId="urn:microsoft.com/office/officeart/2005/8/layout/chevron2"/>
    <dgm:cxn modelId="{0CE6A9B4-3233-AF4A-A7A9-28191D47AC83}" srcId="{CC1F4EC0-08CB-664D-B5D2-A8A36FC88E39}" destId="{318D00C3-84AE-8F48-8307-62522A70D7D3}" srcOrd="0" destOrd="0" parTransId="{C0100D75-8ABD-8944-BE17-955DF8CD463E}" sibTransId="{17B2362A-BA44-5441-939A-F260281ADA09}"/>
    <dgm:cxn modelId="{537B2D45-849F-8F4F-8CE3-BF124593B3FD}" type="presOf" srcId="{363C2E24-25C4-614A-92FA-764462F0D00F}" destId="{8DDEC009-2146-DD45-B685-BA0095A63F71}" srcOrd="0" destOrd="0" presId="urn:microsoft.com/office/officeart/2005/8/layout/chevron2"/>
    <dgm:cxn modelId="{64CDAF62-349A-D840-A435-87F06EBA9617}" srcId="{1CE10913-BBA3-C54D-8904-2DA442D9D33D}" destId="{D868C172-0EBE-E841-A1A6-ACC506FB47D3}" srcOrd="2" destOrd="0" parTransId="{AA39C51B-CC28-1B44-A54F-A86DD7879E02}" sibTransId="{2E2D4240-5763-5843-8808-05678171EA98}"/>
    <dgm:cxn modelId="{E7C77E01-F798-3648-BB2F-6B885734360E}" srcId="{D868C172-0EBE-E841-A1A6-ACC506FB47D3}" destId="{8E8604FF-59F6-CE48-83F6-B32BA6FCFB03}" srcOrd="1" destOrd="0" parTransId="{B057603B-5508-EF4D-86B3-C467F1207179}" sibTransId="{A02EE6DF-B559-8140-A1F2-25D6F4650E56}"/>
    <dgm:cxn modelId="{8A71E0B9-B1C6-6A46-8BBD-CF186108D360}" srcId="{CC1F4EC0-08CB-664D-B5D2-A8A36FC88E39}" destId="{FA87C964-A262-5C43-82D9-02D47C1BD18D}" srcOrd="1" destOrd="0" parTransId="{172E1C9A-1C05-C44F-B242-5006E6E0C683}" sibTransId="{FBD2C19B-CC91-0A45-9169-C6729CB828A6}"/>
    <dgm:cxn modelId="{D26B119D-17E3-2646-8589-6AA3A5AC3D41}" srcId="{1CE10913-BBA3-C54D-8904-2DA442D9D33D}" destId="{CC1F4EC0-08CB-664D-B5D2-A8A36FC88E39}" srcOrd="1" destOrd="0" parTransId="{1DE1CE79-FD08-5647-B78E-6E4742898684}" sibTransId="{5E8E9463-869B-9141-89E7-DDB2F09B2524}"/>
    <dgm:cxn modelId="{9577D1B2-C7E6-D643-996C-2754ACC2A9B5}" type="presOf" srcId="{CC1F4EC0-08CB-664D-B5D2-A8A36FC88E39}" destId="{9AD9AF47-EA02-7849-9A76-BE37905F87F0}" srcOrd="0" destOrd="0" presId="urn:microsoft.com/office/officeart/2005/8/layout/chevron2"/>
    <dgm:cxn modelId="{A62F716F-ADA1-1741-BE94-DE8F045FB26F}" type="presOf" srcId="{8E8604FF-59F6-CE48-83F6-B32BA6FCFB03}" destId="{8DDEC009-2146-DD45-B685-BA0095A63F71}" srcOrd="0" destOrd="1" presId="urn:microsoft.com/office/officeart/2005/8/layout/chevron2"/>
    <dgm:cxn modelId="{35703376-CD65-AC49-BB90-BBEC10FAE3E5}" srcId="{11696914-B868-AB4F-B135-4F19F62F5361}" destId="{B742F2EF-AB9C-6246-8ECD-282FE992E8F3}" srcOrd="0" destOrd="0" parTransId="{4BDB46C9-E4B0-6648-A642-7F184EABF502}" sibTransId="{5AF31269-2755-5A4E-A2BB-639A1093AD90}"/>
    <dgm:cxn modelId="{966513EE-127B-AF44-9584-9FF30FE80AFC}" type="presParOf" srcId="{C6371739-C21C-E742-812F-A5B345637C89}" destId="{BCBF5F99-902E-F54B-B002-B05661C58D49}" srcOrd="0" destOrd="0" presId="urn:microsoft.com/office/officeart/2005/8/layout/chevron2"/>
    <dgm:cxn modelId="{9B6A8011-5155-C44B-B1E1-503AC1AC207E}" type="presParOf" srcId="{BCBF5F99-902E-F54B-B002-B05661C58D49}" destId="{75BF7F9C-6E6D-9D4C-9578-17C0527B4F2C}" srcOrd="0" destOrd="0" presId="urn:microsoft.com/office/officeart/2005/8/layout/chevron2"/>
    <dgm:cxn modelId="{F2E972F7-60C4-AE4E-A807-D53A5813BA72}" type="presParOf" srcId="{BCBF5F99-902E-F54B-B002-B05661C58D49}" destId="{ABB9E117-49C9-A04D-96FA-6D71D574829B}" srcOrd="1" destOrd="0" presId="urn:microsoft.com/office/officeart/2005/8/layout/chevron2"/>
    <dgm:cxn modelId="{FB6D1912-D18F-B744-8FC3-E8B5F9C030B3}" type="presParOf" srcId="{C6371739-C21C-E742-812F-A5B345637C89}" destId="{94A513B4-CE23-5842-A768-5794EC161001}" srcOrd="1" destOrd="0" presId="urn:microsoft.com/office/officeart/2005/8/layout/chevron2"/>
    <dgm:cxn modelId="{E5936DB8-BFB2-8D44-8357-4C444F6863C3}" type="presParOf" srcId="{C6371739-C21C-E742-812F-A5B345637C89}" destId="{08CEF8E6-4CA8-FD4A-B1E6-48B8B0816A03}" srcOrd="2" destOrd="0" presId="urn:microsoft.com/office/officeart/2005/8/layout/chevron2"/>
    <dgm:cxn modelId="{51776EB2-1AF1-0647-9FB0-7CEC5EFEB0FE}" type="presParOf" srcId="{08CEF8E6-4CA8-FD4A-B1E6-48B8B0816A03}" destId="{9AD9AF47-EA02-7849-9A76-BE37905F87F0}" srcOrd="0" destOrd="0" presId="urn:microsoft.com/office/officeart/2005/8/layout/chevron2"/>
    <dgm:cxn modelId="{97FDD58C-6CA4-0A47-9AA0-8E7B9A6066DD}" type="presParOf" srcId="{08CEF8E6-4CA8-FD4A-B1E6-48B8B0816A03}" destId="{D3A665E2-C6FF-2441-8763-6E8133B06172}" srcOrd="1" destOrd="0" presId="urn:microsoft.com/office/officeart/2005/8/layout/chevron2"/>
    <dgm:cxn modelId="{FB3FF9AC-7CCA-A748-8EA0-25AF8F206336}" type="presParOf" srcId="{C6371739-C21C-E742-812F-A5B345637C89}" destId="{F52D53B3-3BA8-634A-9D2D-0D0831D7B829}" srcOrd="3" destOrd="0" presId="urn:microsoft.com/office/officeart/2005/8/layout/chevron2"/>
    <dgm:cxn modelId="{EB2F71B6-188E-964A-B855-9667A1A7A089}" type="presParOf" srcId="{C6371739-C21C-E742-812F-A5B345637C89}" destId="{E8B18C26-5CA2-2545-8A5C-DFED06C15C94}" srcOrd="4" destOrd="0" presId="urn:microsoft.com/office/officeart/2005/8/layout/chevron2"/>
    <dgm:cxn modelId="{876E4D48-EA3D-1549-A05F-642FAF3B3C3C}" type="presParOf" srcId="{E8B18C26-5CA2-2545-8A5C-DFED06C15C94}" destId="{510F1842-9AF3-2545-B545-E4F314A63974}" srcOrd="0" destOrd="0" presId="urn:microsoft.com/office/officeart/2005/8/layout/chevron2"/>
    <dgm:cxn modelId="{1D060747-6BD9-8C45-BDC0-1FC1C51205D1}" type="presParOf" srcId="{E8B18C26-5CA2-2545-8A5C-DFED06C15C94}" destId="{8DDEC009-2146-DD45-B685-BA0095A63F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F7F9C-6E6D-9D4C-9578-17C0527B4F2C}">
      <dsp:nvSpPr>
        <dsp:cNvPr id="0" name=""/>
        <dsp:cNvSpPr/>
      </dsp:nvSpPr>
      <dsp:spPr>
        <a:xfrm rot="5400000">
          <a:off x="-230329" y="232479"/>
          <a:ext cx="1535530" cy="1074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Algorithms</a:t>
          </a:r>
          <a:endParaRPr lang="en-US" sz="1800" kern="1200" dirty="0">
            <a:solidFill>
              <a:schemeClr val="bg1"/>
            </a:solidFill>
          </a:endParaRPr>
        </a:p>
      </dsp:txBody>
      <dsp:txXfrm rot="-5400000">
        <a:off x="1" y="539586"/>
        <a:ext cx="1074871" cy="460659"/>
      </dsp:txXfrm>
    </dsp:sp>
    <dsp:sp modelId="{ABB9E117-49C9-A04D-96FA-6D71D574829B}">
      <dsp:nvSpPr>
        <dsp:cNvPr id="0" name=""/>
        <dsp:cNvSpPr/>
      </dsp:nvSpPr>
      <dsp:spPr>
        <a:xfrm rot="5400000">
          <a:off x="3263129" y="-2186108"/>
          <a:ext cx="998094" cy="5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Machine Learning, Statistical Methods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Prediction, Business Intelligence</a:t>
          </a:r>
          <a:endParaRPr lang="en-US" sz="2400" kern="1200" dirty="0"/>
        </a:p>
      </dsp:txBody>
      <dsp:txXfrm rot="-5400000">
        <a:off x="1074871" y="50873"/>
        <a:ext cx="5325888" cy="900648"/>
      </dsp:txXfrm>
    </dsp:sp>
    <dsp:sp modelId="{9AD9AF47-EA02-7849-9A76-BE37905F87F0}">
      <dsp:nvSpPr>
        <dsp:cNvPr id="0" name=""/>
        <dsp:cNvSpPr/>
      </dsp:nvSpPr>
      <dsp:spPr>
        <a:xfrm rot="5400000">
          <a:off x="-230329" y="1573145"/>
          <a:ext cx="1535530" cy="1074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Machines</a:t>
          </a:r>
          <a:endParaRPr lang="en-US" sz="1800" kern="1200" dirty="0">
            <a:solidFill>
              <a:schemeClr val="bg1"/>
            </a:solidFill>
          </a:endParaRPr>
        </a:p>
      </dsp:txBody>
      <dsp:txXfrm rot="-5400000">
        <a:off x="1" y="1880252"/>
        <a:ext cx="1074871" cy="460659"/>
      </dsp:txXfrm>
    </dsp:sp>
    <dsp:sp modelId="{D3A665E2-C6FF-2441-8763-6E8133B06172}">
      <dsp:nvSpPr>
        <dsp:cNvPr id="0" name=""/>
        <dsp:cNvSpPr/>
      </dsp:nvSpPr>
      <dsp:spPr>
        <a:xfrm rot="5400000">
          <a:off x="3263129" y="-845442"/>
          <a:ext cx="998094" cy="5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Clusters and Clouds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Warehouse Scale Computing</a:t>
          </a:r>
          <a:endParaRPr lang="en-US" sz="2400" kern="1200" dirty="0"/>
        </a:p>
      </dsp:txBody>
      <dsp:txXfrm rot="-5400000">
        <a:off x="1074871" y="1391539"/>
        <a:ext cx="5325888" cy="900648"/>
      </dsp:txXfrm>
    </dsp:sp>
    <dsp:sp modelId="{510F1842-9AF3-2545-B545-E4F314A63974}">
      <dsp:nvSpPr>
        <dsp:cNvPr id="0" name=""/>
        <dsp:cNvSpPr/>
      </dsp:nvSpPr>
      <dsp:spPr>
        <a:xfrm rot="5400000">
          <a:off x="-230329" y="2913811"/>
          <a:ext cx="1535530" cy="1074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People</a:t>
          </a:r>
          <a:endParaRPr lang="en-US" sz="1800" kern="1200" dirty="0">
            <a:solidFill>
              <a:schemeClr val="bg1"/>
            </a:solidFill>
          </a:endParaRPr>
        </a:p>
      </dsp:txBody>
      <dsp:txXfrm rot="-5400000">
        <a:off x="1" y="3220918"/>
        <a:ext cx="1074871" cy="460659"/>
      </dsp:txXfrm>
    </dsp:sp>
    <dsp:sp modelId="{8DDEC009-2146-DD45-B685-BA0095A63F71}">
      <dsp:nvSpPr>
        <dsp:cNvPr id="0" name=""/>
        <dsp:cNvSpPr/>
      </dsp:nvSpPr>
      <dsp:spPr>
        <a:xfrm rot="5400000">
          <a:off x="3263129" y="495223"/>
          <a:ext cx="998094" cy="5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Crowdsourcing, Human Computation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 Scientists, Analysts</a:t>
          </a:r>
          <a:endParaRPr lang="en-US" sz="2400" kern="1200" dirty="0"/>
        </a:p>
      </dsp:txBody>
      <dsp:txXfrm rot="-5400000">
        <a:off x="1074871" y="2732205"/>
        <a:ext cx="5325888" cy="90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2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5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3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8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5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0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microsoft.com/office/2007/relationships/hdphoto" Target="../media/hdphoto1.wdp"/><Relationship Id="rId8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rms/FPEXVnosd00CCpDj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832"/>
            <a:ext cx="11094720" cy="3566160"/>
          </a:xfrm>
        </p:spPr>
        <p:txBody>
          <a:bodyPr>
            <a:normAutofit/>
          </a:bodyPr>
          <a:lstStyle/>
          <a:p>
            <a:r>
              <a:rPr lang="en-US" altLang="zh-CN" sz="6000" b="1" dirty="0" smtClean="0"/>
              <a:t>Human-in-the-Loop</a:t>
            </a:r>
            <a:r>
              <a:rPr lang="zh-CN" altLang="en-US" sz="6000" b="1" dirty="0" smtClean="0"/>
              <a:t> </a:t>
            </a:r>
            <a:r>
              <a:rPr lang="en-US" altLang="zh-CN" sz="6000" b="1" dirty="0" smtClean="0"/>
              <a:t>Data</a:t>
            </a:r>
            <a:r>
              <a:rPr lang="zh-CN" altLang="en-US" sz="6000" b="1" dirty="0" smtClean="0"/>
              <a:t> </a:t>
            </a:r>
            <a:r>
              <a:rPr lang="en-US" altLang="zh-CN" sz="6000" b="1" dirty="0" smtClean="0"/>
              <a:t>Management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altLang="zh-CN" dirty="0" smtClean="0"/>
              <a:t>884</a:t>
            </a:r>
            <a:r>
              <a:rPr lang="en-US" dirty="0" smtClean="0"/>
              <a:t>, </a:t>
            </a:r>
            <a:r>
              <a:rPr lang="en-US" altLang="zh-CN" dirty="0" smtClean="0"/>
              <a:t>Fall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endParaRPr lang="zh-CN" altLang="en-US" dirty="0" smtClean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Crowdsouced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 smtClean="0"/>
              <a:t>(Human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Data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Processor,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13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图片 4" descr="server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2507" y="2513830"/>
            <a:ext cx="2239926" cy="2203704"/>
          </a:xfrm>
          <a:prstGeom prst="rect">
            <a:avLst/>
          </a:prstGeom>
        </p:spPr>
      </p:pic>
      <p:pic>
        <p:nvPicPr>
          <p:cNvPr id="9" name="图片 3" descr="crow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011" y="2573709"/>
            <a:ext cx="2581672" cy="2196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34670" y="4895668"/>
            <a:ext cx="141447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Quality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Time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Money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4020868" y="2308220"/>
            <a:ext cx="18406" cy="3745182"/>
          </a:xfrm>
          <a:prstGeom prst="line">
            <a:avLst/>
          </a:prstGeom>
          <a:ln w="3175" cmpd="sng">
            <a:solidFill>
              <a:srgbClr val="CBD4D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H="1">
            <a:off x="8156842" y="2162364"/>
            <a:ext cx="18407" cy="3791340"/>
          </a:xfrm>
          <a:prstGeom prst="line">
            <a:avLst/>
          </a:prstGeom>
          <a:ln w="3175" cmpd="sng">
            <a:solidFill>
              <a:srgbClr val="CBD4D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35108" y="195894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</a:t>
            </a:r>
            <a:r>
              <a:rPr lang="en-US" altLang="zh-CN" sz="2400" dirty="0" smtClean="0"/>
              <a:t>-based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354" y="1944686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</a:t>
            </a:r>
            <a:r>
              <a:rPr lang="en-US" altLang="zh-CN" sz="2400" dirty="0" smtClean="0"/>
              <a:t>-based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44725" y="1737360"/>
            <a:ext cx="2791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Hybrid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Human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</a:t>
            </a:r>
            <a:endParaRPr lang="en-US" sz="2400" dirty="0"/>
          </a:p>
        </p:txBody>
      </p:sp>
      <p:pic>
        <p:nvPicPr>
          <p:cNvPr id="16" name="Picture 15" descr="Thumbs-Up-and-Down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1938" y="4923582"/>
            <a:ext cx="342246" cy="351961"/>
          </a:xfrm>
          <a:prstGeom prst="rect">
            <a:avLst/>
          </a:prstGeom>
        </p:spPr>
      </p:pic>
      <p:pic>
        <p:nvPicPr>
          <p:cNvPr id="17" name="Picture 16" descr="Thumbs-up-thumbs-down.gif"/>
          <p:cNvPicPr>
            <a:picLocks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9655" y1="43243" x2="79655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1938" y="5716934"/>
            <a:ext cx="371363" cy="377931"/>
          </a:xfrm>
          <a:prstGeom prst="rect">
            <a:avLst/>
          </a:prstGeom>
        </p:spPr>
      </p:pic>
      <p:pic>
        <p:nvPicPr>
          <p:cNvPr id="18" name="Picture 17" descr="Thumbs-up-thumbs-down.gif"/>
          <p:cNvPicPr>
            <a:picLocks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9655" y1="43243" x2="79655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1938" y="5329526"/>
            <a:ext cx="371363" cy="3779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55473" y="4923582"/>
            <a:ext cx="116729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Quality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Time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Money</a:t>
            </a:r>
            <a:endParaRPr lang="en-US" dirty="0"/>
          </a:p>
        </p:txBody>
      </p:sp>
      <p:pic>
        <p:nvPicPr>
          <p:cNvPr id="20" name="Picture 19" descr="Thumbs-Up-and-Down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2740" y="4951496"/>
            <a:ext cx="342246" cy="35196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77484" y="4859217"/>
            <a:ext cx="116654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Quality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Time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Money</a:t>
            </a:r>
            <a:endParaRPr lang="en-US" dirty="0"/>
          </a:p>
        </p:txBody>
      </p:sp>
      <p:pic>
        <p:nvPicPr>
          <p:cNvPr id="22" name="Picture 21" descr="Thumbs-Up-and-Down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2013" y="5273739"/>
            <a:ext cx="342246" cy="351961"/>
          </a:xfrm>
          <a:prstGeom prst="rect">
            <a:avLst/>
          </a:prstGeom>
        </p:spPr>
      </p:pic>
      <p:pic>
        <p:nvPicPr>
          <p:cNvPr id="23" name="Picture 22" descr="Thumbs-up-thumbs-down.gif"/>
          <p:cNvPicPr>
            <a:picLocks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9655" y1="43243" x2="79655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0094" y="4958489"/>
            <a:ext cx="371363" cy="377931"/>
          </a:xfrm>
          <a:prstGeom prst="rect">
            <a:avLst/>
          </a:prstGeom>
        </p:spPr>
      </p:pic>
      <p:pic>
        <p:nvPicPr>
          <p:cNvPr id="24" name="Picture 23" descr="Thumbs-Up-and-Down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2740" y="5322411"/>
            <a:ext cx="342246" cy="351961"/>
          </a:xfrm>
          <a:prstGeom prst="rect">
            <a:avLst/>
          </a:prstGeom>
        </p:spPr>
      </p:pic>
      <p:pic>
        <p:nvPicPr>
          <p:cNvPr id="25" name="Picture 24" descr="Thumbs-Up-and-Down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2740" y="5701969"/>
            <a:ext cx="342246" cy="351961"/>
          </a:xfrm>
          <a:prstGeom prst="rect">
            <a:avLst/>
          </a:prstGeom>
        </p:spPr>
      </p:pic>
      <p:pic>
        <p:nvPicPr>
          <p:cNvPr id="26" name="Picture 25" descr="Thumbs-Up-and-Down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2246" y="5620729"/>
            <a:ext cx="342246" cy="351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3394"/>
          <a:stretch/>
        </p:blipFill>
        <p:spPr>
          <a:xfrm>
            <a:off x="4544725" y="2573709"/>
            <a:ext cx="2925355" cy="21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Crowdsouced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Processor,</a:t>
            </a:r>
            <a:r>
              <a:rPr lang="zh-CN" altLang="en-US" sz="4400" dirty="0"/>
              <a:t> </a:t>
            </a:r>
            <a:r>
              <a:rPr lang="en-US" altLang="zh-CN" sz="4400" dirty="0"/>
              <a:t>13</a:t>
            </a:r>
            <a:r>
              <a:rPr lang="zh-CN" altLang="en-US" sz="4400" dirty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96" y="2626821"/>
            <a:ext cx="10884632" cy="24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Crowdsouced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Processor,</a:t>
            </a:r>
            <a:r>
              <a:rPr lang="zh-CN" altLang="en-US" sz="4400" dirty="0"/>
              <a:t> </a:t>
            </a:r>
            <a:r>
              <a:rPr lang="en-US" altLang="zh-CN" sz="4400" dirty="0"/>
              <a:t>13</a:t>
            </a:r>
            <a:r>
              <a:rPr lang="zh-CN" altLang="en-US" sz="4400" dirty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70" y="2050859"/>
            <a:ext cx="9830206" cy="362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Crowdsouced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Processor,</a:t>
            </a:r>
            <a:r>
              <a:rPr lang="zh-CN" altLang="en-US" sz="4400" dirty="0"/>
              <a:t> </a:t>
            </a:r>
            <a:r>
              <a:rPr lang="en-US" altLang="zh-CN" sz="4400" dirty="0"/>
              <a:t>13</a:t>
            </a:r>
            <a:r>
              <a:rPr lang="zh-CN" altLang="en-US" sz="4400" dirty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26983"/>
            <a:ext cx="10374284" cy="29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Crowdsouced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Processor,</a:t>
            </a:r>
            <a:r>
              <a:rPr lang="zh-CN" altLang="en-US" sz="4400" dirty="0"/>
              <a:t> </a:t>
            </a:r>
            <a:r>
              <a:rPr lang="en-US" altLang="zh-CN" sz="4400" dirty="0"/>
              <a:t>13</a:t>
            </a:r>
            <a:r>
              <a:rPr lang="zh-CN" altLang="en-US" sz="4400" dirty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2815"/>
            <a:ext cx="10636364" cy="28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Scientist,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17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43"/>
          <a:stretch/>
        </p:blipFill>
        <p:spPr>
          <a:xfrm>
            <a:off x="1097280" y="3422105"/>
            <a:ext cx="1371600" cy="1139849"/>
          </a:xfrm>
          <a:prstGeom prst="rect">
            <a:avLst/>
          </a:prstGeom>
        </p:spPr>
      </p:pic>
      <p:pic>
        <p:nvPicPr>
          <p:cNvPr id="7" name="图片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1" y="3583989"/>
            <a:ext cx="1230692" cy="102916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1675" y="2747393"/>
            <a:ext cx="2909584" cy="2452904"/>
            <a:chOff x="1351675" y="2747393"/>
            <a:chExt cx="2909584" cy="2452904"/>
          </a:xfrm>
        </p:grpSpPr>
        <p:sp>
          <p:nvSpPr>
            <p:cNvPr id="9" name="Arc 8"/>
            <p:cNvSpPr/>
            <p:nvPr/>
          </p:nvSpPr>
          <p:spPr>
            <a:xfrm rot="19474100">
              <a:off x="1351675" y="3445227"/>
              <a:ext cx="2909584" cy="1755070"/>
            </a:xfrm>
            <a:prstGeom prst="arc">
              <a:avLst>
                <a:gd name="adj1" fmla="val 15985439"/>
                <a:gd name="adj2" fmla="val 428791"/>
              </a:avLst>
            </a:prstGeom>
            <a:ln w="25400">
              <a:solidFill>
                <a:schemeClr val="dk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48347" y="2747393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22003"/>
                  </a:solidFill>
                </a:rPr>
                <a:t>Command</a:t>
              </a:r>
              <a:endParaRPr lang="en-US" sz="2400" b="1" dirty="0">
                <a:solidFill>
                  <a:srgbClr val="E2200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8789" y="3791364"/>
            <a:ext cx="2740345" cy="1373598"/>
            <a:chOff x="1938789" y="3791364"/>
            <a:chExt cx="2740345" cy="1373598"/>
          </a:xfrm>
        </p:grpSpPr>
        <p:sp>
          <p:nvSpPr>
            <p:cNvPr id="10" name="Arc 9"/>
            <p:cNvSpPr/>
            <p:nvPr/>
          </p:nvSpPr>
          <p:spPr>
            <a:xfrm rot="10444954">
              <a:off x="1938789" y="3791364"/>
              <a:ext cx="2740345" cy="1373598"/>
            </a:xfrm>
            <a:prstGeom prst="arc">
              <a:avLst>
                <a:gd name="adj1" fmla="val 12177873"/>
                <a:gd name="adj2" fmla="val 0"/>
              </a:avLst>
            </a:prstGeom>
            <a:ln w="25400">
              <a:solidFill>
                <a:schemeClr val="dk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33305" y="4686356"/>
              <a:ext cx="140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Response</a:t>
              </a:r>
              <a:endParaRPr lang="en-US" sz="2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69370" y="3048021"/>
            <a:ext cx="38632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Interactive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Data</a:t>
            </a:r>
            <a:r>
              <a:rPr lang="zh-CN" altLang="en-US" sz="2400" b="1" dirty="0" smtClean="0">
                <a:solidFill>
                  <a:srgbClr val="E22003"/>
                </a:solidFill>
              </a:rPr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Cleaning</a:t>
            </a:r>
            <a:endParaRPr lang="zh-CN" altLang="en-US" sz="2400" b="1" dirty="0" smtClean="0">
              <a:solidFill>
                <a:srgbClr val="E22003"/>
              </a:solidFill>
            </a:endParaRPr>
          </a:p>
          <a:p>
            <a:r>
              <a:rPr lang="en-US" altLang="zh-CN" sz="2400" dirty="0" smtClean="0"/>
              <a:t>Interactive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Visualization</a:t>
            </a:r>
            <a:endParaRPr lang="zh-CN" altLang="en-US" sz="2400" b="1" dirty="0" smtClean="0">
              <a:solidFill>
                <a:srgbClr val="E22003"/>
              </a:solidFill>
            </a:endParaRPr>
          </a:p>
          <a:p>
            <a:r>
              <a:rPr lang="en-US" altLang="zh-CN" sz="2400" dirty="0" smtClean="0"/>
              <a:t>Interactive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Machine</a:t>
            </a:r>
            <a:r>
              <a:rPr lang="zh-CN" altLang="en-US" sz="2400" b="1" dirty="0" smtClean="0">
                <a:solidFill>
                  <a:srgbClr val="E22003"/>
                </a:solidFill>
              </a:rPr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Learning</a:t>
            </a:r>
            <a:endParaRPr lang="zh-CN" altLang="en-US" sz="2400" b="1" dirty="0" smtClean="0">
              <a:solidFill>
                <a:srgbClr val="E22003"/>
              </a:solidFill>
            </a:endParaRPr>
          </a:p>
          <a:p>
            <a:r>
              <a:rPr lang="en-US" altLang="zh-CN" sz="2400" dirty="0" smtClean="0"/>
              <a:t>Interactive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SQL</a:t>
            </a:r>
            <a:r>
              <a:rPr lang="zh-CN" altLang="en-US" sz="2400" b="1" dirty="0" smtClean="0">
                <a:solidFill>
                  <a:srgbClr val="E22003"/>
                </a:solidFill>
              </a:rPr>
              <a:t> </a:t>
            </a:r>
            <a:r>
              <a:rPr lang="en-US" altLang="zh-CN" sz="2400" b="1" dirty="0" smtClean="0">
                <a:solidFill>
                  <a:srgbClr val="E22003"/>
                </a:solidFill>
              </a:rPr>
              <a:t>Analytics</a:t>
            </a:r>
            <a:endParaRPr lang="en-US" sz="2400" b="1" dirty="0">
              <a:solidFill>
                <a:srgbClr val="E220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 smtClean="0"/>
              <a:t>(Human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Data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Scientist,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17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2913"/>
            <a:ext cx="10636364" cy="27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Scientist,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17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203199"/>
            <a:ext cx="9875520" cy="31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Scientist,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17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295568"/>
            <a:ext cx="10636103" cy="31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Scientist,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17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3" b="10778"/>
          <a:stretch/>
        </p:blipFill>
        <p:spPr>
          <a:xfrm>
            <a:off x="216132" y="2722988"/>
            <a:ext cx="11737570" cy="22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What’s your name?</a:t>
            </a:r>
          </a:p>
          <a:p>
            <a:r>
              <a:rPr lang="en-US" sz="3600" dirty="0" smtClean="0"/>
              <a:t>Where are you from?</a:t>
            </a:r>
          </a:p>
          <a:p>
            <a:r>
              <a:rPr lang="en-US" sz="3600" dirty="0" smtClean="0"/>
              <a:t>M.Sc. or Ph.D.? Which year?</a:t>
            </a:r>
          </a:p>
          <a:p>
            <a:r>
              <a:rPr lang="en-US" sz="3600" dirty="0" smtClean="0"/>
              <a:t>What do you want to get out of the course? 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400" dirty="0"/>
              <a:t>(Human</a:t>
            </a:r>
            <a:r>
              <a:rPr lang="zh-CN" altLang="en-US" sz="4400" dirty="0"/>
              <a:t> </a:t>
            </a:r>
            <a:r>
              <a:rPr lang="en-US" altLang="zh-CN" sz="4400" dirty="0"/>
              <a:t>as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r>
              <a:rPr lang="zh-CN" altLang="en-US" sz="4400" dirty="0"/>
              <a:t> </a:t>
            </a:r>
            <a:r>
              <a:rPr lang="en-US" altLang="zh-CN" sz="4400" dirty="0"/>
              <a:t>Scientist,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17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papers)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82340"/>
            <a:ext cx="10633676" cy="28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5437"/>
          </a:xfrm>
        </p:spPr>
        <p:txBody>
          <a:bodyPr>
            <a:normAutofit/>
          </a:bodyPr>
          <a:lstStyle/>
          <a:p>
            <a:endParaRPr lang="zh-CN" altLang="en-US" sz="3200" dirty="0" smtClean="0"/>
          </a:p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Introducing students </a:t>
            </a:r>
            <a:r>
              <a:rPr lang="en-US" altLang="zh-CN" sz="32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</a:rPr>
              <a:t>cutting-edge research on Human-in-the-loop Data </a:t>
            </a:r>
            <a:r>
              <a:rPr lang="en-US" altLang="zh-CN" sz="3200" b="1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  <a:endParaRPr lang="zh-CN" altLang="en-US" sz="32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Training students to master </a:t>
            </a:r>
            <a:r>
              <a:rPr lang="en-US" altLang="zh-CN" sz="3200" b="1" dirty="0" smtClean="0"/>
              <a:t>basic </a:t>
            </a:r>
            <a:r>
              <a:rPr lang="en-US" altLang="zh-CN" sz="3200" b="1" dirty="0"/>
              <a:t>skills for being a </a:t>
            </a:r>
            <a:r>
              <a:rPr lang="en-US" altLang="zh-CN" sz="3200" b="1" dirty="0" smtClean="0"/>
              <a:t>researcher</a:t>
            </a:r>
            <a:endParaRPr lang="zh-CN" alt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Reading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Papers</a:t>
            </a:r>
            <a:endParaRPr lang="zh-CN" altLang="en-US" sz="3200" dirty="0" smtClean="0"/>
          </a:p>
          <a:p>
            <a:r>
              <a:rPr lang="en-US" altLang="zh-CN" sz="3200" dirty="0"/>
              <a:t>Giving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Talks</a:t>
            </a:r>
            <a:endParaRPr lang="zh-CN" altLang="en-US" sz="3200" dirty="0" smtClean="0"/>
          </a:p>
          <a:p>
            <a:r>
              <a:rPr lang="en-US" altLang="zh-CN" sz="3200" dirty="0" smtClean="0"/>
              <a:t>Reviewing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Papers</a:t>
            </a:r>
            <a:endParaRPr lang="zh-CN" altLang="en-US" sz="3200" dirty="0" smtClean="0"/>
          </a:p>
          <a:p>
            <a:r>
              <a:rPr lang="en-US" altLang="zh-CN" sz="3200" dirty="0" smtClean="0"/>
              <a:t>Asking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Questions</a:t>
            </a:r>
            <a:endParaRPr lang="zh-CN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1272058" cy="4614051"/>
          </a:xfrm>
        </p:spPr>
        <p:txBody>
          <a:bodyPr>
            <a:normAutofit lnSpcReduction="10000"/>
          </a:bodyPr>
          <a:lstStyle/>
          <a:p>
            <a:r>
              <a:rPr lang="en-US" altLang="zh-CN" sz="3400" dirty="0" smtClean="0"/>
              <a:t>Reading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27+3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Papers</a:t>
            </a:r>
            <a:endParaRPr lang="zh-CN" altLang="en-US" sz="3400" dirty="0" smtClean="0"/>
          </a:p>
          <a:p>
            <a:pPr lvl="1"/>
            <a:r>
              <a:rPr lang="en-US" altLang="zh-CN" sz="2800" dirty="0" smtClean="0"/>
              <a:t>A quick scan of 27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papers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virtual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reimplementation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papers</a:t>
            </a:r>
            <a:endParaRPr lang="zh-CN" altLang="en-US" sz="2800" dirty="0" smtClean="0"/>
          </a:p>
          <a:p>
            <a:r>
              <a:rPr lang="en-US" altLang="zh-CN" sz="3400" dirty="0" smtClean="0"/>
              <a:t>Giving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Talk</a:t>
            </a:r>
            <a:endParaRPr lang="zh-CN" altLang="en-US" sz="3400" dirty="0" smtClean="0"/>
          </a:p>
          <a:p>
            <a:pPr lvl="1"/>
            <a:r>
              <a:rPr lang="en-US" altLang="zh-CN" sz="2800" dirty="0" smtClean="0"/>
              <a:t>Choosing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paper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present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(35min+15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Q&amp;A)</a:t>
            </a:r>
            <a:endParaRPr lang="zh-CN" altLang="en-US" sz="2800" dirty="0"/>
          </a:p>
          <a:p>
            <a:r>
              <a:rPr lang="en-US" altLang="zh-CN" sz="3400" dirty="0" smtClean="0"/>
              <a:t>Writing 2 reviews</a:t>
            </a:r>
            <a:endParaRPr lang="zh-CN" altLang="en-US" sz="3400" dirty="0"/>
          </a:p>
          <a:p>
            <a:pPr lvl="1"/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</a:t>
            </a:r>
            <a:endParaRPr lang="zh-CN" altLang="en-US" sz="2800" dirty="0" smtClean="0"/>
          </a:p>
          <a:p>
            <a:r>
              <a:rPr lang="en-US" altLang="zh-CN" sz="3400" dirty="0" smtClean="0"/>
              <a:t>Asking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10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Questions</a:t>
            </a:r>
            <a:endParaRPr lang="zh-CN" altLang="en-US" sz="3400" dirty="0"/>
          </a:p>
          <a:p>
            <a:pPr lvl="1"/>
            <a:r>
              <a:rPr lang="en-US" altLang="zh-CN" sz="2800" dirty="0" smtClean="0"/>
              <a:t>Asking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questions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Q&amp;A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sessions</a:t>
            </a: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Paper Presentation: 25%</a:t>
            </a:r>
          </a:p>
          <a:p>
            <a:r>
              <a:rPr lang="en-US" sz="3400" dirty="0"/>
              <a:t>Questions: 10%</a:t>
            </a:r>
          </a:p>
          <a:p>
            <a:r>
              <a:rPr lang="en-US" sz="3400" dirty="0"/>
              <a:t>Paper Review: 15%</a:t>
            </a:r>
          </a:p>
          <a:p>
            <a:r>
              <a:rPr lang="en-US" sz="3400" dirty="0"/>
              <a:t>Assignments: 15%</a:t>
            </a:r>
          </a:p>
          <a:p>
            <a:r>
              <a:rPr lang="en-US" sz="3400" dirty="0"/>
              <a:t>Final Project: 35% (5% proposal + 10% presentation + 20% report)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669" y="2834640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3400" dirty="0" smtClean="0"/>
              <a:t>Fill in the form by the end of </a:t>
            </a:r>
            <a:r>
              <a:rPr lang="en-US" altLang="zh-CN" sz="3400" smtClean="0"/>
              <a:t>Sunday 9/11</a:t>
            </a:r>
            <a:endParaRPr lang="en-US" sz="3400" dirty="0"/>
          </a:p>
          <a:p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goo.gl/forms/FPEXVnosd00CCpDj1</a:t>
            </a:r>
            <a:endParaRPr lang="en-US" sz="3400" dirty="0" smtClean="0"/>
          </a:p>
          <a:p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roblem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Everybody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164" y="2176938"/>
            <a:ext cx="5618847" cy="120032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How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to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manage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data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</a:p>
          <a:p>
            <a:pPr algn="ctr"/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and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extract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value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from</a:t>
            </a:r>
            <a:r>
              <a:rPr lang="zh-CN" altLang="en-US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altLang="zh-CN" sz="3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it?</a:t>
            </a:r>
            <a:endParaRPr lang="en-US" sz="36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0286"/>
          <a:stretch/>
        </p:blipFill>
        <p:spPr>
          <a:xfrm>
            <a:off x="698269" y="3876922"/>
            <a:ext cx="2327564" cy="2152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97" y="3848772"/>
            <a:ext cx="2945728" cy="2209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18" y="3772610"/>
            <a:ext cx="1606323" cy="2409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89" y="3772610"/>
            <a:ext cx="1700605" cy="2417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100647"/>
              </p:ext>
            </p:extLst>
          </p:nvPr>
        </p:nvGraphicFramePr>
        <p:xfrm>
          <a:off x="1388225" y="1945226"/>
          <a:ext cx="6449483" cy="422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6072" y="1737360"/>
            <a:ext cx="1747332" cy="1310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670" y="3211699"/>
            <a:ext cx="1862667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4050" y="4947188"/>
            <a:ext cx="1850887" cy="15766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3971" y="6488458"/>
            <a:ext cx="2596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Prof. Michael Franklin’s talk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BF7F9C-6E6D-9D4C-9578-17C0527B4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B9E117-49C9-A04D-96FA-6D71D574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D9AF47-EA02-7849-9A76-BE37905F8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A665E2-C6FF-2441-8763-6E8133B06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0F1842-9AF3-2545-B545-E4F314A63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DEC009-2146-DD45-B685-BA0095A63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Graphic spid="5" grpId="1">
        <p:bldSub>
          <a:bldDgm bld="lvlOne"/>
        </p:bldSub>
      </p:bldGraphic>
      <p:bldGraphic spid="5" grpId="2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2522598"/>
            <a:ext cx="6650182" cy="874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What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are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in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image?</a:t>
            </a:r>
            <a:endParaRPr lang="zh-CN" altLang="en-US" sz="3200" b="1" dirty="0" smtClean="0"/>
          </a:p>
          <a:p>
            <a:pPr marL="0" indent="0">
              <a:buNone/>
            </a:pPr>
            <a:endParaRPr lang="zh-CN" altLang="en-US" sz="32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767971"/>
            <a:ext cx="4292069" cy="27078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068387" y="4684455"/>
            <a:ext cx="10058400" cy="4614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/>
          </a:p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solve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problem?</a:t>
            </a:r>
            <a:endParaRPr lang="zh-CN" altLang="en-US" sz="3200" b="1" dirty="0" smtClean="0"/>
          </a:p>
          <a:p>
            <a:pPr marL="201168" lvl="1" indent="0">
              <a:buNone/>
            </a:pPr>
            <a:endParaRPr lang="zh-CN" altLang="en-US" sz="2800" dirty="0"/>
          </a:p>
          <a:p>
            <a:endParaRPr lang="zh-CN" alt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5681310" y="482268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800" dirty="0" smtClean="0"/>
              <a:t>Deep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Learning</a:t>
            </a:r>
            <a:r>
              <a:rPr lang="zh-CN" altLang="en-US" sz="2800" dirty="0"/>
              <a:t> </a:t>
            </a:r>
            <a:r>
              <a:rPr lang="en-US" altLang="zh-CN" sz="2800" dirty="0"/>
              <a:t>(Algorithms)</a:t>
            </a:r>
            <a:endParaRPr lang="zh-CN" altLang="en-US" sz="2800" dirty="0"/>
          </a:p>
          <a:p>
            <a:pPr lvl="1"/>
            <a:r>
              <a:rPr lang="en-US" altLang="zh-CN" sz="2800" dirty="0"/>
              <a:t>GPU</a:t>
            </a:r>
            <a:r>
              <a:rPr lang="zh-CN" altLang="en-US" sz="2800" dirty="0"/>
              <a:t> </a:t>
            </a:r>
            <a:r>
              <a:rPr lang="en-US" altLang="zh-CN" sz="2800" dirty="0"/>
              <a:t>Cluster</a:t>
            </a:r>
            <a:r>
              <a:rPr lang="zh-CN" altLang="en-US" sz="2800" dirty="0"/>
              <a:t> </a:t>
            </a:r>
            <a:r>
              <a:rPr lang="en-US" altLang="zh-CN" sz="2800" dirty="0"/>
              <a:t>(Machines)</a:t>
            </a:r>
            <a:endParaRPr lang="zh-CN" altLang="en-US" sz="2800" dirty="0"/>
          </a:p>
          <a:p>
            <a:pPr lvl="1"/>
            <a:r>
              <a:rPr lang="en-US" altLang="zh-CN" sz="2800" dirty="0" err="1" smtClean="0"/>
              <a:t>ImageNet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(People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Human-in-the-loop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359" y="6545876"/>
            <a:ext cx="3176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Icons created by Clara Joy from Noun Project 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0481" y="4185123"/>
            <a:ext cx="4296536" cy="2259248"/>
            <a:chOff x="770481" y="4185123"/>
            <a:chExt cx="4296536" cy="2259248"/>
          </a:xfrm>
        </p:grpSpPr>
        <p:sp>
          <p:nvSpPr>
            <p:cNvPr id="22" name="Arc 21"/>
            <p:cNvSpPr/>
            <p:nvPr/>
          </p:nvSpPr>
          <p:spPr>
            <a:xfrm rot="8219560">
              <a:off x="1899231" y="4185123"/>
              <a:ext cx="2517103" cy="1755070"/>
            </a:xfrm>
            <a:prstGeom prst="arc">
              <a:avLst/>
            </a:prstGeom>
            <a:ln w="28575">
              <a:solidFill>
                <a:schemeClr val="dk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70481" y="4506665"/>
              <a:ext cx="4296536" cy="1937706"/>
              <a:chOff x="770481" y="4506665"/>
              <a:chExt cx="4296536" cy="193770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1543"/>
              <a:stretch/>
            </p:blipFill>
            <p:spPr>
              <a:xfrm>
                <a:off x="770481" y="5038949"/>
                <a:ext cx="1371600" cy="1139849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863629" y="4506665"/>
                <a:ext cx="42033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Data Scientist</a:t>
                </a:r>
                <a:endParaRPr lang="en-US" sz="3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21595755">
                <a:off x="2070764" y="5381678"/>
                <a:ext cx="1524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Interactive</a:t>
                </a:r>
                <a:endPara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Analytics</a:t>
                </a:r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3268" y="5653327"/>
                <a:ext cx="847030" cy="79104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auto">
              <a:xfrm>
                <a:off x="3784795" y="5085481"/>
                <a:ext cx="1138757" cy="545481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730823" y="1892181"/>
            <a:ext cx="4513248" cy="2907074"/>
            <a:chOff x="730823" y="1892181"/>
            <a:chExt cx="4513248" cy="2907074"/>
          </a:xfrm>
        </p:grpSpPr>
        <p:grpSp>
          <p:nvGrpSpPr>
            <p:cNvPr id="6" name="Group 5"/>
            <p:cNvGrpSpPr/>
            <p:nvPr/>
          </p:nvGrpSpPr>
          <p:grpSpPr>
            <a:xfrm>
              <a:off x="730823" y="1892181"/>
              <a:ext cx="4513248" cy="2907074"/>
              <a:chOff x="4775563" y="1555016"/>
              <a:chExt cx="4145577" cy="290707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775563" y="2517751"/>
                <a:ext cx="1371600" cy="1139849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570759" y="2390021"/>
                <a:ext cx="1350381" cy="12279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9" name="Arc 8"/>
              <p:cNvSpPr/>
              <p:nvPr/>
            </p:nvSpPr>
            <p:spPr>
              <a:xfrm rot="19474100">
                <a:off x="5248475" y="2707020"/>
                <a:ext cx="2517103" cy="1755070"/>
              </a:xfrm>
              <a:prstGeom prst="arc">
                <a:avLst/>
              </a:prstGeom>
              <a:ln w="25400">
                <a:solidFill>
                  <a:schemeClr val="dk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05953" y="1555016"/>
                <a:ext cx="32783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Data </a:t>
                </a:r>
                <a:r>
                  <a:rPr lang="en-US" altLang="zh-CN" sz="3200" b="1" dirty="0" smtClean="0"/>
                  <a:t>Producer</a:t>
                </a:r>
                <a:endParaRPr lang="en-US" sz="32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94485" y="2673841"/>
                <a:ext cx="1524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2384" y="2619150"/>
              <a:ext cx="562033" cy="5620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2384" y="3245870"/>
              <a:ext cx="504741" cy="50474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318327" y="1958254"/>
            <a:ext cx="4590389" cy="2291452"/>
            <a:chOff x="6318327" y="1958254"/>
            <a:chExt cx="4590389" cy="2291452"/>
          </a:xfrm>
        </p:grpSpPr>
        <p:grpSp>
          <p:nvGrpSpPr>
            <p:cNvPr id="12" name="Group 11"/>
            <p:cNvGrpSpPr/>
            <p:nvPr/>
          </p:nvGrpSpPr>
          <p:grpSpPr>
            <a:xfrm>
              <a:off x="6318327" y="1958254"/>
              <a:ext cx="3806945" cy="1971473"/>
              <a:chOff x="4721853" y="4052614"/>
              <a:chExt cx="3806945" cy="197147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50450" y="4052614"/>
                <a:ext cx="3278348" cy="587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Data </a:t>
                </a:r>
                <a:r>
                  <a:rPr lang="en-US" altLang="zh-CN" sz="3200" b="1" dirty="0" smtClean="0"/>
                  <a:t>Processor</a:t>
                </a:r>
                <a:endParaRPr lang="en-US" sz="3200" b="1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9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721853" y="4870934"/>
                <a:ext cx="1371600" cy="1153153"/>
              </a:xfrm>
              <a:prstGeom prst="rect">
                <a:avLst/>
              </a:prstGeom>
            </p:spPr>
          </p:pic>
          <p:sp>
            <p:nvSpPr>
              <p:cNvPr id="17" name="Arc 16"/>
              <p:cNvSpPr/>
              <p:nvPr/>
            </p:nvSpPr>
            <p:spPr>
              <a:xfrm rot="8219560">
                <a:off x="5457107" y="4072497"/>
                <a:ext cx="2916666" cy="1755070"/>
              </a:xfrm>
              <a:prstGeom prst="arc">
                <a:avLst/>
              </a:prstGeom>
              <a:ln>
                <a:solidFill>
                  <a:schemeClr val="dk1"/>
                </a:solidFill>
                <a:headEnd type="arrow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21595755">
                <a:off x="5688610" y="5195989"/>
                <a:ext cx="19696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Annotate&amp;</a:t>
                </a:r>
                <a:endPara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:r>
                  <a:rPr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Compute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7912" y="2989690"/>
              <a:ext cx="1810804" cy="32737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035" y="3498240"/>
              <a:ext cx="1756235" cy="75146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415122" y="4345777"/>
            <a:ext cx="3683525" cy="2725549"/>
            <a:chOff x="6415122" y="4345777"/>
            <a:chExt cx="3683525" cy="2725549"/>
          </a:xfrm>
        </p:grpSpPr>
        <p:grpSp>
          <p:nvGrpSpPr>
            <p:cNvPr id="26" name="Group 25"/>
            <p:cNvGrpSpPr/>
            <p:nvPr/>
          </p:nvGrpSpPr>
          <p:grpSpPr>
            <a:xfrm>
              <a:off x="6415122" y="4345777"/>
              <a:ext cx="3683525" cy="2725549"/>
              <a:chOff x="253987" y="1812741"/>
              <a:chExt cx="3683525" cy="2725549"/>
            </a:xfrm>
          </p:grpSpPr>
          <p:sp>
            <p:nvSpPr>
              <p:cNvPr id="27" name="Arc 26"/>
              <p:cNvSpPr/>
              <p:nvPr/>
            </p:nvSpPr>
            <p:spPr>
              <a:xfrm rot="19474100">
                <a:off x="711113" y="2783220"/>
                <a:ext cx="2517103" cy="1755070"/>
              </a:xfrm>
              <a:prstGeom prst="arc">
                <a:avLst/>
              </a:prstGeom>
              <a:ln>
                <a:solidFill>
                  <a:schemeClr val="dk1"/>
                </a:solidFill>
                <a:headEnd type="arrow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1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3987" y="2582506"/>
                <a:ext cx="1371600" cy="1139849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659164" y="1812741"/>
                <a:ext cx="32783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Data Consumer</a:t>
                </a:r>
                <a:endParaRPr lang="en-US" sz="3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5857" y="2773671"/>
                <a:ext cx="1524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Serve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292" y="5219038"/>
              <a:ext cx="780108" cy="43881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292" y="5782725"/>
              <a:ext cx="725022" cy="411383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66" y="2814612"/>
            <a:ext cx="8153400" cy="116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66" y="1814257"/>
            <a:ext cx="3577936" cy="8863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60264"/>
            <a:ext cx="4907876" cy="113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74679"/>
            <a:ext cx="5812102" cy="12943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5437"/>
          </a:xfrm>
        </p:spPr>
        <p:txBody>
          <a:bodyPr>
            <a:normAutofit/>
          </a:bodyPr>
          <a:lstStyle/>
          <a:p>
            <a:endParaRPr lang="zh-CN" altLang="en-US" sz="3200" dirty="0" smtClean="0"/>
          </a:p>
          <a:p>
            <a:pPr>
              <a:buFont typeface="Arial" charset="0"/>
              <a:buChar char="•"/>
            </a:pPr>
            <a:r>
              <a:rPr lang="en-US" altLang="zh-CN" sz="3200" dirty="0" smtClean="0"/>
              <a:t> Introducing </a:t>
            </a:r>
            <a:r>
              <a:rPr lang="en-US" altLang="zh-CN" sz="3200" dirty="0" smtClean="0"/>
              <a:t>students </a:t>
            </a:r>
            <a:r>
              <a:rPr lang="en-US" altLang="zh-CN" sz="3200" b="1" dirty="0" smtClean="0"/>
              <a:t>the </a:t>
            </a:r>
            <a:r>
              <a:rPr lang="en-US" altLang="zh-CN" sz="3200" b="1" dirty="0"/>
              <a:t>cutting-edge research on Human-in-the-loop Data </a:t>
            </a:r>
            <a:r>
              <a:rPr lang="en-US" altLang="zh-CN" sz="3200" b="1" dirty="0" smtClean="0"/>
              <a:t>Management</a:t>
            </a:r>
            <a:endParaRPr lang="zh-CN" altLang="en-US" sz="3200" b="1" dirty="0" smtClean="0"/>
          </a:p>
          <a:p>
            <a:pPr marL="0" indent="0">
              <a:buNone/>
            </a:pPr>
            <a:endParaRPr lang="zh-CN" altLang="en-US" sz="3200" dirty="0" smtClean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458" y="2624650"/>
            <a:ext cx="2291542" cy="14507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30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1922437"/>
            <a:ext cx="826285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100" b="1" dirty="0" smtClean="0"/>
              <a:t>Part</a:t>
            </a:r>
            <a:r>
              <a:rPr lang="zh-CN" altLang="en-US" sz="4100" b="1" dirty="0" smtClean="0"/>
              <a:t> </a:t>
            </a:r>
            <a:r>
              <a:rPr lang="en-US" altLang="zh-CN" sz="4100" b="1" dirty="0" smtClean="0"/>
              <a:t>1:</a:t>
            </a:r>
            <a:r>
              <a:rPr lang="zh-CN" altLang="en-US" sz="4100" b="1" dirty="0" smtClean="0"/>
              <a:t> </a:t>
            </a:r>
            <a:r>
              <a:rPr lang="en-US" altLang="zh-CN" sz="4100" b="1" dirty="0" err="1" smtClean="0"/>
              <a:t>Crowdsouced</a:t>
            </a:r>
            <a:r>
              <a:rPr lang="zh-CN" altLang="en-US" sz="4100" b="1" dirty="0" smtClean="0"/>
              <a:t> </a:t>
            </a:r>
            <a:r>
              <a:rPr lang="en-US" altLang="zh-CN" sz="4100" b="1" dirty="0" smtClean="0"/>
              <a:t>Data</a:t>
            </a:r>
            <a:r>
              <a:rPr lang="zh-CN" altLang="en-US" sz="4100" b="1" dirty="0" smtClean="0"/>
              <a:t> </a:t>
            </a:r>
            <a:r>
              <a:rPr lang="en-US" altLang="zh-CN" sz="4100" b="1" dirty="0" smtClean="0"/>
              <a:t>Management</a:t>
            </a:r>
            <a:r>
              <a:rPr lang="zh-CN" altLang="en-US" sz="4000" b="1" dirty="0" smtClean="0"/>
              <a:t/>
            </a:r>
            <a:br>
              <a:rPr lang="zh-CN" altLang="en-US" sz="4000" b="1" dirty="0" smtClean="0"/>
            </a:br>
            <a:r>
              <a:rPr lang="en-US" altLang="zh-CN" sz="2700" dirty="0" smtClean="0"/>
              <a:t>(Human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as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Data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Processor,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13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papers)</a:t>
            </a:r>
            <a:endParaRPr lang="en-US" sz="27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7280" y="3657600"/>
            <a:ext cx="693188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Part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2: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Interactive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Analytics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en-US" altLang="zh-CN" sz="2600" dirty="0" smtClean="0"/>
              <a:t>(Human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Data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Scientist,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17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papers)</a:t>
            </a:r>
            <a:endParaRPr lang="en-US" sz="2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94618" y="3042458"/>
            <a:ext cx="814647" cy="6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695113" y="3906982"/>
            <a:ext cx="947651" cy="66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16811</TotalTime>
  <Words>632</Words>
  <Application>Microsoft Macintosh PowerPoint</Application>
  <PresentationFormat>Widescreen</PresentationFormat>
  <Paragraphs>180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Gothic Std B</vt:lpstr>
      <vt:lpstr>American Typewriter</vt:lpstr>
      <vt:lpstr>Calibri</vt:lpstr>
      <vt:lpstr>Calibri Light</vt:lpstr>
      <vt:lpstr>宋体</vt:lpstr>
      <vt:lpstr>Arial</vt:lpstr>
      <vt:lpstr>Retrospect</vt:lpstr>
      <vt:lpstr>Human-in-the-Loop Data Management</vt:lpstr>
      <vt:lpstr>Introduce Yourself</vt:lpstr>
      <vt:lpstr>A Problem That Everybody Cares About!</vt:lpstr>
      <vt:lpstr>Key Resources </vt:lpstr>
      <vt:lpstr>An Example of Using Three Resources</vt:lpstr>
      <vt:lpstr>Human-in-the-loop Data Management</vt:lpstr>
      <vt:lpstr>A very hot topic</vt:lpstr>
      <vt:lpstr>Course Objectives</vt:lpstr>
      <vt:lpstr>30 papers</vt:lpstr>
      <vt:lpstr>Part 1: Crowdsouced Data Management (Human as Data Processor, 13 papers)</vt:lpstr>
      <vt:lpstr>Part 1: Crowdsouced Data Management (Human as Data Processor, 13 papers)</vt:lpstr>
      <vt:lpstr>Part 1: Crowdsouced Data Management (Human as Data Processor, 13 papers)</vt:lpstr>
      <vt:lpstr>Part 1: Crowdsouced Data Management (Human as Data Processor, 13 papers)</vt:lpstr>
      <vt:lpstr>Part 1: Crowdsouced Data Management (Human as Data Processor, 13 papers)</vt:lpstr>
      <vt:lpstr>Part 2: Interactive Analytics (Human as Data Scientist, 17 papers)</vt:lpstr>
      <vt:lpstr>Part 2: Interactive Analytics (Human as Data Scientist, 17 papers)</vt:lpstr>
      <vt:lpstr>Part 2: Interactive Analytics (Human as Data Scientist, 17 papers)</vt:lpstr>
      <vt:lpstr>Part 2: Interactive Analytics (Human as Data Scientist, 17 papers)</vt:lpstr>
      <vt:lpstr>Part 2: Interactive Analytics (Human as Data Scientist, 17 papers)</vt:lpstr>
      <vt:lpstr>Part 2: Interactive Analytics (Human as Data Scientist, 17 papers)</vt:lpstr>
      <vt:lpstr>Course Objectives</vt:lpstr>
      <vt:lpstr>Skills</vt:lpstr>
      <vt:lpstr>How you will be trained</vt:lpstr>
      <vt:lpstr>Grading</vt:lpstr>
      <vt:lpstr>What’s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820</cp:revision>
  <dcterms:created xsi:type="dcterms:W3CDTF">2015-12-16T22:20:54Z</dcterms:created>
  <dcterms:modified xsi:type="dcterms:W3CDTF">2016-09-07T23:39:31Z</dcterms:modified>
</cp:coreProperties>
</file>