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Inter Bold" panose="020B0604020202020204" charset="0"/>
      <p:regular r:id="rId13"/>
    </p:embeddedFont>
    <p:embeddedFont>
      <p:font typeface="Inter Ultra-Bold" panose="020B0604020202020204" charset="0"/>
      <p:regular r:id="rId14"/>
    </p:embeddedFont>
    <p:embeddedFont>
      <p:font typeface="Open Sans Bold" panose="020B0604020202020204" charset="0"/>
      <p:regular r:id="rId15"/>
    </p:embeddedFont>
    <p:embeddedFont>
      <p:font typeface="Open Sans Medium" panose="020B0604020202020204" charset="0"/>
      <p:regular r:id="rId16"/>
    </p:embeddedFont>
    <p:embeddedFont>
      <p:font typeface="Open Sans Semi-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0785978" y="1231643"/>
            <a:ext cx="4758515" cy="475851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8" name="Freeform 8"/>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360424" y="1755469"/>
            <a:ext cx="16232267" cy="2997802"/>
          </a:xfrm>
          <a:prstGeom prst="rect">
            <a:avLst/>
          </a:prstGeom>
        </p:spPr>
        <p:txBody>
          <a:bodyPr lIns="0" tIns="0" rIns="0" bIns="0" rtlCol="0" anchor="t">
            <a:spAutoFit/>
          </a:bodyPr>
          <a:lstStyle/>
          <a:p>
            <a:pPr algn="l">
              <a:lnSpc>
                <a:spcPts val="8016"/>
              </a:lnSpc>
            </a:pPr>
            <a:r>
              <a:rPr lang="en-US" sz="5726">
                <a:solidFill>
                  <a:srgbClr val="17726D"/>
                </a:solidFill>
                <a:latin typeface="Inter Bold"/>
              </a:rPr>
              <a:t> "ECOVAULT: A SUSTAINABLE BLOCKCHAIN SOLUTION FOR SECURE DATA SHARING"</a:t>
            </a:r>
          </a:p>
          <a:p>
            <a:pPr algn="l">
              <a:lnSpc>
                <a:spcPts val="8016"/>
              </a:lnSpc>
            </a:pPr>
            <a:endParaRPr lang="en-US" sz="5726">
              <a:solidFill>
                <a:srgbClr val="17726D"/>
              </a:solidFill>
              <a:latin typeface="Inter Bold"/>
            </a:endParaRPr>
          </a:p>
        </p:txBody>
      </p:sp>
      <p:sp>
        <p:nvSpPr>
          <p:cNvPr id="10" name="Freeform 10"/>
          <p:cNvSpPr/>
          <p:nvPr/>
        </p:nvSpPr>
        <p:spPr>
          <a:xfrm>
            <a:off x="0" y="0"/>
            <a:ext cx="18288000" cy="1257300"/>
          </a:xfrm>
          <a:custGeom>
            <a:avLst/>
            <a:gdLst/>
            <a:ahLst/>
            <a:cxnLst/>
            <a:rect l="l" t="t" r="r" b="b"/>
            <a:pathLst>
              <a:path w="18288000" h="1257300">
                <a:moveTo>
                  <a:pt x="0" y="0"/>
                </a:moveTo>
                <a:lnTo>
                  <a:pt x="18288000" y="0"/>
                </a:lnTo>
                <a:lnTo>
                  <a:pt x="18288000" y="1257300"/>
                </a:lnTo>
                <a:lnTo>
                  <a:pt x="0" y="1257300"/>
                </a:lnTo>
                <a:lnTo>
                  <a:pt x="0" y="0"/>
                </a:lnTo>
                <a:close/>
              </a:path>
            </a:pathLst>
          </a:custGeom>
          <a:blipFill>
            <a:blip r:embed="rId4"/>
            <a:stretch>
              <a:fillRect/>
            </a:stretch>
          </a:blipFill>
        </p:spPr>
      </p:sp>
      <p:sp>
        <p:nvSpPr>
          <p:cNvPr id="11" name="TextBox 11"/>
          <p:cNvSpPr txBox="1"/>
          <p:nvPr/>
        </p:nvSpPr>
        <p:spPr>
          <a:xfrm>
            <a:off x="1943338" y="7238431"/>
            <a:ext cx="111562" cy="290830"/>
          </a:xfrm>
          <a:prstGeom prst="rect">
            <a:avLst/>
          </a:prstGeom>
        </p:spPr>
        <p:txBody>
          <a:bodyPr lIns="0" tIns="0" rIns="0" bIns="0" rtlCol="0" anchor="t">
            <a:spAutoFit/>
          </a:bodyPr>
          <a:lstStyle/>
          <a:p>
            <a:pPr algn="ctr">
              <a:lnSpc>
                <a:spcPts val="2479"/>
              </a:lnSpc>
              <a:spcBef>
                <a:spcPct val="0"/>
              </a:spcBef>
            </a:pPr>
            <a:r>
              <a:rPr lang="en-US" sz="1599">
                <a:solidFill>
                  <a:srgbClr val="17726D"/>
                </a:solidFill>
                <a:latin typeface="Open Sans Medium"/>
              </a:rPr>
              <a:t>S</a:t>
            </a:r>
          </a:p>
        </p:txBody>
      </p:sp>
      <p:sp>
        <p:nvSpPr>
          <p:cNvPr id="12" name="TextBox 12"/>
          <p:cNvSpPr txBox="1"/>
          <p:nvPr/>
        </p:nvSpPr>
        <p:spPr>
          <a:xfrm>
            <a:off x="360424" y="7255258"/>
            <a:ext cx="10785978" cy="1671323"/>
          </a:xfrm>
          <a:prstGeom prst="rect">
            <a:avLst/>
          </a:prstGeom>
        </p:spPr>
        <p:txBody>
          <a:bodyPr lIns="0" tIns="0" rIns="0" bIns="0" rtlCol="0" anchor="t">
            <a:spAutoFit/>
          </a:bodyPr>
          <a:lstStyle/>
          <a:p>
            <a:pPr algn="l">
              <a:lnSpc>
                <a:spcPts val="6819"/>
              </a:lnSpc>
              <a:spcBef>
                <a:spcPct val="0"/>
              </a:spcBef>
            </a:pPr>
            <a:r>
              <a:rPr lang="en-US" sz="4399">
                <a:solidFill>
                  <a:srgbClr val="255886"/>
                </a:solidFill>
                <a:latin typeface="Open Sans Bold"/>
              </a:rPr>
              <a:t>SCITECH AND SUSTAINABILITY FOR INDUSTRY 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745226" y="-1332365"/>
            <a:ext cx="3803190" cy="38031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Freeform 5"/>
          <p:cNvSpPr/>
          <p:nvPr/>
        </p:nvSpPr>
        <p:spPr>
          <a:xfrm>
            <a:off x="-529955" y="-50827"/>
            <a:ext cx="18827480" cy="1240113"/>
          </a:xfrm>
          <a:custGeom>
            <a:avLst/>
            <a:gdLst/>
            <a:ahLst/>
            <a:cxnLst/>
            <a:rect l="l" t="t" r="r" b="b"/>
            <a:pathLst>
              <a:path w="18827480" h="1240113">
                <a:moveTo>
                  <a:pt x="0" y="0"/>
                </a:moveTo>
                <a:lnTo>
                  <a:pt x="18827480" y="0"/>
                </a:lnTo>
                <a:lnTo>
                  <a:pt x="18827480" y="1240113"/>
                </a:lnTo>
                <a:lnTo>
                  <a:pt x="0" y="1240113"/>
                </a:lnTo>
                <a:lnTo>
                  <a:pt x="0" y="0"/>
                </a:lnTo>
                <a:close/>
              </a:path>
            </a:pathLst>
          </a:custGeom>
          <a:blipFill>
            <a:blip r:embed="rId2"/>
            <a:stretch>
              <a:fillRect t="-2188" b="-2188"/>
            </a:stretch>
          </a:blipFill>
        </p:spPr>
      </p:sp>
      <p:grpSp>
        <p:nvGrpSpPr>
          <p:cNvPr id="6" name="Group 6"/>
          <p:cNvGrpSpPr/>
          <p:nvPr/>
        </p:nvGrpSpPr>
        <p:grpSpPr>
          <a:xfrm>
            <a:off x="10531206" y="1028700"/>
            <a:ext cx="10515067" cy="10077611"/>
            <a:chOff x="0" y="0"/>
            <a:chExt cx="2769400" cy="2654186"/>
          </a:xfrm>
        </p:grpSpPr>
        <p:sp>
          <p:nvSpPr>
            <p:cNvPr id="7" name="Freeform 7"/>
            <p:cNvSpPr/>
            <p:nvPr/>
          </p:nvSpPr>
          <p:spPr>
            <a:xfrm>
              <a:off x="0" y="0"/>
              <a:ext cx="2769401" cy="2654186"/>
            </a:xfrm>
            <a:custGeom>
              <a:avLst/>
              <a:gdLst/>
              <a:ahLst/>
              <a:cxnLst/>
              <a:rect l="l" t="t" r="r" b="b"/>
              <a:pathLst>
                <a:path w="2769401" h="2654186">
                  <a:moveTo>
                    <a:pt x="0" y="0"/>
                  </a:moveTo>
                  <a:lnTo>
                    <a:pt x="2769401" y="0"/>
                  </a:lnTo>
                  <a:lnTo>
                    <a:pt x="2769401" y="2654186"/>
                  </a:lnTo>
                  <a:lnTo>
                    <a:pt x="0" y="2654186"/>
                  </a:lnTo>
                  <a:close/>
                </a:path>
              </a:pathLst>
            </a:custGeom>
            <a:solidFill>
              <a:srgbClr val="17726D"/>
            </a:solidFill>
          </p:spPr>
        </p:sp>
        <p:sp>
          <p:nvSpPr>
            <p:cNvPr id="8" name="TextBox 8"/>
            <p:cNvSpPr txBox="1"/>
            <p:nvPr/>
          </p:nvSpPr>
          <p:spPr>
            <a:xfrm>
              <a:off x="0" y="-47625"/>
              <a:ext cx="2769400" cy="2701811"/>
            </a:xfrm>
            <a:prstGeom prst="rect">
              <a:avLst/>
            </a:prstGeom>
          </p:spPr>
          <p:txBody>
            <a:bodyPr lIns="50800" tIns="50800" rIns="50800" bIns="50800" rtlCol="0" anchor="ctr"/>
            <a:lstStyle/>
            <a:p>
              <a:pPr algn="ctr">
                <a:lnSpc>
                  <a:spcPts val="2479"/>
                </a:lnSpc>
              </a:pPr>
              <a:endParaRPr/>
            </a:p>
          </p:txBody>
        </p:sp>
      </p:grpSp>
      <p:sp>
        <p:nvSpPr>
          <p:cNvPr id="9" name="AutoShape 9"/>
          <p:cNvSpPr/>
          <p:nvPr/>
        </p:nvSpPr>
        <p:spPr>
          <a:xfrm flipH="1">
            <a:off x="464914" y="4132239"/>
            <a:ext cx="8256367" cy="38083"/>
          </a:xfrm>
          <a:prstGeom prst="line">
            <a:avLst/>
          </a:prstGeom>
          <a:ln w="76200" cap="flat">
            <a:solidFill>
              <a:srgbClr val="EAE4D2"/>
            </a:solidFill>
            <a:prstDash val="solid"/>
            <a:headEnd type="none" w="sm" len="sm"/>
            <a:tailEnd type="none" w="sm" len="sm"/>
          </a:ln>
        </p:spPr>
      </p:sp>
      <p:sp>
        <p:nvSpPr>
          <p:cNvPr id="10" name="Freeform 10"/>
          <p:cNvSpPr/>
          <p:nvPr/>
        </p:nvSpPr>
        <p:spPr>
          <a:xfrm>
            <a:off x="11083026" y="2470824"/>
            <a:ext cx="6409836" cy="6412508"/>
          </a:xfrm>
          <a:custGeom>
            <a:avLst/>
            <a:gdLst/>
            <a:ahLst/>
            <a:cxnLst/>
            <a:rect l="l" t="t" r="r" b="b"/>
            <a:pathLst>
              <a:path w="6409836" h="6412508">
                <a:moveTo>
                  <a:pt x="0" y="0"/>
                </a:moveTo>
                <a:lnTo>
                  <a:pt x="6409836" y="0"/>
                </a:lnTo>
                <a:lnTo>
                  <a:pt x="6409836" y="6412508"/>
                </a:lnTo>
                <a:lnTo>
                  <a:pt x="0" y="6412508"/>
                </a:lnTo>
                <a:lnTo>
                  <a:pt x="0" y="0"/>
                </a:lnTo>
                <a:close/>
              </a:path>
            </a:pathLst>
          </a:custGeom>
          <a:blipFill>
            <a:blip r:embed="rId3"/>
            <a:stretch>
              <a:fillRect/>
            </a:stretch>
          </a:blipFill>
        </p:spPr>
      </p:sp>
      <p:sp>
        <p:nvSpPr>
          <p:cNvPr id="11" name="TextBox 11"/>
          <p:cNvSpPr txBox="1"/>
          <p:nvPr/>
        </p:nvSpPr>
        <p:spPr>
          <a:xfrm>
            <a:off x="464739" y="2006403"/>
            <a:ext cx="8679261" cy="1946910"/>
          </a:xfrm>
          <a:prstGeom prst="rect">
            <a:avLst/>
          </a:prstGeom>
        </p:spPr>
        <p:txBody>
          <a:bodyPr lIns="0" tIns="0" rIns="0" bIns="0" rtlCol="0" anchor="t">
            <a:spAutoFit/>
          </a:bodyPr>
          <a:lstStyle/>
          <a:p>
            <a:pPr algn="l">
              <a:lnSpc>
                <a:spcPts val="7560"/>
              </a:lnSpc>
            </a:pPr>
            <a:r>
              <a:rPr lang="en-US" sz="7200">
                <a:solidFill>
                  <a:srgbClr val="17726D"/>
                </a:solidFill>
                <a:latin typeface="Inter Bold"/>
              </a:rPr>
              <a:t>EXPECTED OUTCOMES</a:t>
            </a:r>
          </a:p>
        </p:txBody>
      </p:sp>
      <p:sp>
        <p:nvSpPr>
          <p:cNvPr id="12" name="TextBox 12"/>
          <p:cNvSpPr txBox="1"/>
          <p:nvPr/>
        </p:nvSpPr>
        <p:spPr>
          <a:xfrm>
            <a:off x="310894" y="4589635"/>
            <a:ext cx="10480811" cy="4293697"/>
          </a:xfrm>
          <a:prstGeom prst="rect">
            <a:avLst/>
          </a:prstGeom>
        </p:spPr>
        <p:txBody>
          <a:bodyPr lIns="0" tIns="0" rIns="0" bIns="0" rtlCol="0" anchor="t">
            <a:spAutoFit/>
          </a:bodyPr>
          <a:lstStyle/>
          <a:p>
            <a:pPr marL="0" lvl="0" indent="0" algn="l">
              <a:lnSpc>
                <a:spcPts val="5761"/>
              </a:lnSpc>
            </a:pPr>
            <a:r>
              <a:rPr lang="en-US" sz="3273" spc="130">
                <a:solidFill>
                  <a:srgbClr val="000000"/>
                </a:solidFill>
                <a:latin typeface="Open Sans Bold"/>
              </a:rPr>
              <a:t>Our deliverables include a robust blockchain-based eVault system capable of securely managing highly confidential data across industries. We anticipate improved data security, accessibility, and transparency for stakeholders in various sectors.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0785978" y="1231643"/>
            <a:ext cx="4758515" cy="475851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074658" y="5553371"/>
            <a:ext cx="447675" cy="44767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1" name="Freeform 11"/>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981075" y="2874521"/>
            <a:ext cx="14166687" cy="2678850"/>
          </a:xfrm>
          <a:prstGeom prst="rect">
            <a:avLst/>
          </a:prstGeom>
        </p:spPr>
        <p:txBody>
          <a:bodyPr lIns="0" tIns="0" rIns="0" bIns="0" rtlCol="0" anchor="t">
            <a:spAutoFit/>
          </a:bodyPr>
          <a:lstStyle/>
          <a:p>
            <a:pPr algn="l">
              <a:lnSpc>
                <a:spcPts val="21873"/>
              </a:lnSpc>
            </a:pPr>
            <a:r>
              <a:rPr lang="en-US" sz="15624">
                <a:solidFill>
                  <a:srgbClr val="17726D"/>
                </a:solidFill>
                <a:latin typeface="Inter Bold"/>
              </a:rPr>
              <a:t>THANK YOU</a:t>
            </a:r>
          </a:p>
        </p:txBody>
      </p:sp>
      <p:sp>
        <p:nvSpPr>
          <p:cNvPr id="13" name="TextBox 13"/>
          <p:cNvSpPr txBox="1"/>
          <p:nvPr/>
        </p:nvSpPr>
        <p:spPr>
          <a:xfrm>
            <a:off x="1690843" y="5507968"/>
            <a:ext cx="8069342" cy="481330"/>
          </a:xfrm>
          <a:prstGeom prst="rect">
            <a:avLst/>
          </a:prstGeom>
        </p:spPr>
        <p:txBody>
          <a:bodyPr lIns="0" tIns="0" rIns="0" bIns="0" rtlCol="0" anchor="t">
            <a:spAutoFit/>
          </a:bodyPr>
          <a:lstStyle/>
          <a:p>
            <a:pPr marL="0" lvl="0" indent="0" algn="l">
              <a:lnSpc>
                <a:spcPts val="3919"/>
              </a:lnSpc>
            </a:pPr>
            <a:r>
              <a:rPr lang="en-US" sz="2799" spc="207">
                <a:solidFill>
                  <a:srgbClr val="000000"/>
                </a:solidFill>
                <a:latin typeface="Open Sans Semi-Bold"/>
              </a:rPr>
              <a:t>FOR YOUR NICE ATTENTION</a:t>
            </a:r>
          </a:p>
        </p:txBody>
      </p:sp>
      <p:sp>
        <p:nvSpPr>
          <p:cNvPr id="14" name="Freeform 14"/>
          <p:cNvSpPr/>
          <p:nvPr/>
        </p:nvSpPr>
        <p:spPr>
          <a:xfrm>
            <a:off x="-539480" y="-50827"/>
            <a:ext cx="18827480" cy="1240113"/>
          </a:xfrm>
          <a:custGeom>
            <a:avLst/>
            <a:gdLst/>
            <a:ahLst/>
            <a:cxnLst/>
            <a:rect l="l" t="t" r="r" b="b"/>
            <a:pathLst>
              <a:path w="18827480" h="1240113">
                <a:moveTo>
                  <a:pt x="0" y="0"/>
                </a:moveTo>
                <a:lnTo>
                  <a:pt x="18827480" y="0"/>
                </a:lnTo>
                <a:lnTo>
                  <a:pt x="18827480" y="1240113"/>
                </a:lnTo>
                <a:lnTo>
                  <a:pt x="0" y="1240113"/>
                </a:lnTo>
                <a:lnTo>
                  <a:pt x="0" y="0"/>
                </a:lnTo>
                <a:close/>
              </a:path>
            </a:pathLst>
          </a:custGeom>
          <a:blipFill>
            <a:blip r:embed="rId4"/>
            <a:stretch>
              <a:fillRect t="-2188" b="-2188"/>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37101" y="4421381"/>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1979517" y="0"/>
            <a:ext cx="6308483" cy="10287000"/>
            <a:chOff x="0" y="0"/>
            <a:chExt cx="1661493" cy="2709333"/>
          </a:xfrm>
        </p:grpSpPr>
        <p:sp>
          <p:nvSpPr>
            <p:cNvPr id="6" name="Freeform 6"/>
            <p:cNvSpPr/>
            <p:nvPr/>
          </p:nvSpPr>
          <p:spPr>
            <a:xfrm>
              <a:off x="0" y="0"/>
              <a:ext cx="1661494" cy="2709333"/>
            </a:xfrm>
            <a:custGeom>
              <a:avLst/>
              <a:gdLst/>
              <a:ahLst/>
              <a:cxnLst/>
              <a:rect l="l" t="t" r="r" b="b"/>
              <a:pathLst>
                <a:path w="1661494" h="2709333">
                  <a:moveTo>
                    <a:pt x="0" y="0"/>
                  </a:moveTo>
                  <a:lnTo>
                    <a:pt x="1661494" y="0"/>
                  </a:lnTo>
                  <a:lnTo>
                    <a:pt x="1661494" y="2709333"/>
                  </a:lnTo>
                  <a:lnTo>
                    <a:pt x="0" y="2709333"/>
                  </a:lnTo>
                  <a:close/>
                </a:path>
              </a:pathLst>
            </a:custGeom>
            <a:solidFill>
              <a:srgbClr val="17726D"/>
            </a:solidFill>
          </p:spPr>
        </p:sp>
        <p:sp>
          <p:nvSpPr>
            <p:cNvPr id="7" name="TextBox 7"/>
            <p:cNvSpPr txBox="1"/>
            <p:nvPr/>
          </p:nvSpPr>
          <p:spPr>
            <a:xfrm>
              <a:off x="0" y="-47625"/>
              <a:ext cx="1661493" cy="2756958"/>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4598501" y="5994327"/>
            <a:ext cx="2660799" cy="266079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863539" y="3677805"/>
            <a:ext cx="969409" cy="986123"/>
            <a:chOff x="0" y="0"/>
            <a:chExt cx="812800" cy="826814"/>
          </a:xfrm>
        </p:grpSpPr>
        <p:sp>
          <p:nvSpPr>
            <p:cNvPr id="12" name="Freeform 12"/>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id="13" name="TextBox 13"/>
            <p:cNvSpPr txBox="1"/>
            <p:nvPr/>
          </p:nvSpPr>
          <p:spPr>
            <a:xfrm>
              <a:off x="76200" y="1314"/>
              <a:ext cx="660400" cy="747987"/>
            </a:xfrm>
            <a:prstGeom prst="rect">
              <a:avLst/>
            </a:prstGeom>
          </p:spPr>
          <p:txBody>
            <a:bodyPr lIns="44470" tIns="44470" rIns="44470" bIns="44470" rtlCol="0" anchor="ctr"/>
            <a:lstStyle/>
            <a:p>
              <a:pPr algn="ctr">
                <a:lnSpc>
                  <a:spcPts val="4759"/>
                </a:lnSpc>
              </a:pPr>
              <a:r>
                <a:rPr lang="en-US" sz="3399">
                  <a:solidFill>
                    <a:srgbClr val="17726D"/>
                  </a:solidFill>
                  <a:latin typeface="Inter Bold"/>
                </a:rPr>
                <a:t>01</a:t>
              </a:r>
            </a:p>
          </p:txBody>
        </p:sp>
      </p:grpSp>
      <p:grpSp>
        <p:nvGrpSpPr>
          <p:cNvPr id="14" name="Group 14"/>
          <p:cNvGrpSpPr/>
          <p:nvPr/>
        </p:nvGrpSpPr>
        <p:grpSpPr>
          <a:xfrm>
            <a:off x="844489" y="8727290"/>
            <a:ext cx="969409" cy="986123"/>
            <a:chOff x="0" y="0"/>
            <a:chExt cx="812800" cy="826814"/>
          </a:xfrm>
        </p:grpSpPr>
        <p:sp>
          <p:nvSpPr>
            <p:cNvPr id="15" name="Freeform 15"/>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id="16" name="TextBox 16"/>
            <p:cNvSpPr txBox="1"/>
            <p:nvPr/>
          </p:nvSpPr>
          <p:spPr>
            <a:xfrm>
              <a:off x="76200" y="1314"/>
              <a:ext cx="660400" cy="747987"/>
            </a:xfrm>
            <a:prstGeom prst="rect">
              <a:avLst/>
            </a:prstGeom>
          </p:spPr>
          <p:txBody>
            <a:bodyPr lIns="44470" tIns="44470" rIns="44470" bIns="44470" rtlCol="0" anchor="ctr"/>
            <a:lstStyle/>
            <a:p>
              <a:pPr algn="ctr">
                <a:lnSpc>
                  <a:spcPts val="4759"/>
                </a:lnSpc>
              </a:pPr>
              <a:r>
                <a:rPr lang="en-US" sz="3399">
                  <a:solidFill>
                    <a:srgbClr val="17726D"/>
                  </a:solidFill>
                  <a:latin typeface="Inter Bold"/>
                </a:rPr>
                <a:t>04</a:t>
              </a:r>
            </a:p>
          </p:txBody>
        </p:sp>
      </p:grpSp>
      <p:grpSp>
        <p:nvGrpSpPr>
          <p:cNvPr id="17" name="Group 17"/>
          <p:cNvGrpSpPr/>
          <p:nvPr/>
        </p:nvGrpSpPr>
        <p:grpSpPr>
          <a:xfrm>
            <a:off x="863539" y="5382854"/>
            <a:ext cx="969409" cy="986123"/>
            <a:chOff x="0" y="0"/>
            <a:chExt cx="812800" cy="826814"/>
          </a:xfrm>
        </p:grpSpPr>
        <p:sp>
          <p:nvSpPr>
            <p:cNvPr id="18" name="Freeform 18"/>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id="19" name="TextBox 19"/>
            <p:cNvSpPr txBox="1"/>
            <p:nvPr/>
          </p:nvSpPr>
          <p:spPr>
            <a:xfrm>
              <a:off x="76200" y="1314"/>
              <a:ext cx="660400" cy="747987"/>
            </a:xfrm>
            <a:prstGeom prst="rect">
              <a:avLst/>
            </a:prstGeom>
          </p:spPr>
          <p:txBody>
            <a:bodyPr lIns="44470" tIns="44470" rIns="44470" bIns="44470" rtlCol="0" anchor="ctr"/>
            <a:lstStyle/>
            <a:p>
              <a:pPr algn="ctr">
                <a:lnSpc>
                  <a:spcPts val="4759"/>
                </a:lnSpc>
              </a:pPr>
              <a:r>
                <a:rPr lang="en-US" sz="3399">
                  <a:solidFill>
                    <a:srgbClr val="17726D"/>
                  </a:solidFill>
                  <a:latin typeface="Inter Bold"/>
                </a:rPr>
                <a:t>02</a:t>
              </a:r>
            </a:p>
          </p:txBody>
        </p:sp>
      </p:grpSp>
      <p:grpSp>
        <p:nvGrpSpPr>
          <p:cNvPr id="20" name="Group 20"/>
          <p:cNvGrpSpPr/>
          <p:nvPr/>
        </p:nvGrpSpPr>
        <p:grpSpPr>
          <a:xfrm>
            <a:off x="844489" y="7083352"/>
            <a:ext cx="969409" cy="986123"/>
            <a:chOff x="0" y="0"/>
            <a:chExt cx="812800" cy="826814"/>
          </a:xfrm>
        </p:grpSpPr>
        <p:sp>
          <p:nvSpPr>
            <p:cNvPr id="21" name="Freeform 21"/>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id="22" name="TextBox 22"/>
            <p:cNvSpPr txBox="1"/>
            <p:nvPr/>
          </p:nvSpPr>
          <p:spPr>
            <a:xfrm>
              <a:off x="76200" y="1314"/>
              <a:ext cx="660400" cy="747987"/>
            </a:xfrm>
            <a:prstGeom prst="rect">
              <a:avLst/>
            </a:prstGeom>
          </p:spPr>
          <p:txBody>
            <a:bodyPr lIns="44470" tIns="44470" rIns="44470" bIns="44470" rtlCol="0" anchor="ctr"/>
            <a:lstStyle/>
            <a:p>
              <a:pPr algn="ctr">
                <a:lnSpc>
                  <a:spcPts val="4759"/>
                </a:lnSpc>
              </a:pPr>
              <a:r>
                <a:rPr lang="en-US" sz="3399">
                  <a:solidFill>
                    <a:srgbClr val="17726D"/>
                  </a:solidFill>
                  <a:latin typeface="Inter Bold"/>
                </a:rPr>
                <a:t>03</a:t>
              </a:r>
            </a:p>
          </p:txBody>
        </p:sp>
      </p:grpSp>
      <p:sp>
        <p:nvSpPr>
          <p:cNvPr id="23" name="AutoShape 23"/>
          <p:cNvSpPr/>
          <p:nvPr/>
        </p:nvSpPr>
        <p:spPr>
          <a:xfrm>
            <a:off x="844489" y="2984652"/>
            <a:ext cx="6008511" cy="0"/>
          </a:xfrm>
          <a:prstGeom prst="line">
            <a:avLst/>
          </a:prstGeom>
          <a:ln w="76200" cap="flat">
            <a:solidFill>
              <a:srgbClr val="EAE4D2"/>
            </a:solidFill>
            <a:prstDash val="solid"/>
            <a:headEnd type="none" w="sm" len="sm"/>
            <a:tailEnd type="none" w="sm" len="sm"/>
          </a:ln>
        </p:spPr>
      </p:sp>
      <p:sp>
        <p:nvSpPr>
          <p:cNvPr id="24" name="Freeform 24"/>
          <p:cNvSpPr/>
          <p:nvPr/>
        </p:nvSpPr>
        <p:spPr>
          <a:xfrm>
            <a:off x="-203782" y="0"/>
            <a:ext cx="18491782" cy="1240113"/>
          </a:xfrm>
          <a:custGeom>
            <a:avLst/>
            <a:gdLst/>
            <a:ahLst/>
            <a:cxnLst/>
            <a:rect l="l" t="t" r="r" b="b"/>
            <a:pathLst>
              <a:path w="18491782" h="1240113">
                <a:moveTo>
                  <a:pt x="0" y="0"/>
                </a:moveTo>
                <a:lnTo>
                  <a:pt x="18491782" y="0"/>
                </a:lnTo>
                <a:lnTo>
                  <a:pt x="18491782" y="1240113"/>
                </a:lnTo>
                <a:lnTo>
                  <a:pt x="0" y="1240113"/>
                </a:lnTo>
                <a:lnTo>
                  <a:pt x="0" y="0"/>
                </a:lnTo>
                <a:close/>
              </a:path>
            </a:pathLst>
          </a:custGeom>
          <a:blipFill>
            <a:blip r:embed="rId2"/>
            <a:stretch>
              <a:fillRect t="-1257" b="-1257"/>
            </a:stretch>
          </a:blipFill>
        </p:spPr>
      </p:sp>
      <p:sp>
        <p:nvSpPr>
          <p:cNvPr id="25" name="Freeform 25"/>
          <p:cNvSpPr/>
          <p:nvPr/>
        </p:nvSpPr>
        <p:spPr>
          <a:xfrm>
            <a:off x="12244727" y="590915"/>
            <a:ext cx="5778062" cy="5778062"/>
          </a:xfrm>
          <a:custGeom>
            <a:avLst/>
            <a:gdLst/>
            <a:ahLst/>
            <a:cxnLst/>
            <a:rect l="l" t="t" r="r" b="b"/>
            <a:pathLst>
              <a:path w="5778062" h="5778062">
                <a:moveTo>
                  <a:pt x="0" y="0"/>
                </a:moveTo>
                <a:lnTo>
                  <a:pt x="5778063" y="0"/>
                </a:lnTo>
                <a:lnTo>
                  <a:pt x="5778063" y="5778062"/>
                </a:lnTo>
                <a:lnTo>
                  <a:pt x="0" y="5778062"/>
                </a:lnTo>
                <a:lnTo>
                  <a:pt x="0" y="0"/>
                </a:lnTo>
                <a:close/>
              </a:path>
            </a:pathLst>
          </a:custGeom>
          <a:blipFill>
            <a:blip r:embed="rId3"/>
            <a:stretch>
              <a:fillRect/>
            </a:stretch>
          </a:blipFill>
        </p:spPr>
      </p:sp>
      <p:sp>
        <p:nvSpPr>
          <p:cNvPr id="26" name="TextBox 26"/>
          <p:cNvSpPr txBox="1"/>
          <p:nvPr/>
        </p:nvSpPr>
        <p:spPr>
          <a:xfrm>
            <a:off x="426112" y="1335363"/>
            <a:ext cx="7158103" cy="994410"/>
          </a:xfrm>
          <a:prstGeom prst="rect">
            <a:avLst/>
          </a:prstGeom>
        </p:spPr>
        <p:txBody>
          <a:bodyPr lIns="0" tIns="0" rIns="0" bIns="0" rtlCol="0" anchor="t">
            <a:spAutoFit/>
          </a:bodyPr>
          <a:lstStyle/>
          <a:p>
            <a:pPr algn="l">
              <a:lnSpc>
                <a:spcPts val="7560"/>
              </a:lnSpc>
            </a:pPr>
            <a:r>
              <a:rPr lang="en-US" sz="7200">
                <a:solidFill>
                  <a:srgbClr val="17726D"/>
                </a:solidFill>
                <a:latin typeface="Inter Bold"/>
              </a:rPr>
              <a:t>MEMBERS</a:t>
            </a:r>
          </a:p>
        </p:txBody>
      </p:sp>
      <p:sp>
        <p:nvSpPr>
          <p:cNvPr id="27" name="TextBox 27"/>
          <p:cNvSpPr txBox="1"/>
          <p:nvPr/>
        </p:nvSpPr>
        <p:spPr>
          <a:xfrm>
            <a:off x="1496298" y="3822885"/>
            <a:ext cx="10092732" cy="591187"/>
          </a:xfrm>
          <a:prstGeom prst="rect">
            <a:avLst/>
          </a:prstGeom>
        </p:spPr>
        <p:txBody>
          <a:bodyPr lIns="0" tIns="0" rIns="0" bIns="0" rtlCol="0" anchor="t">
            <a:spAutoFit/>
          </a:bodyPr>
          <a:lstStyle/>
          <a:p>
            <a:pPr algn="ctr">
              <a:lnSpc>
                <a:spcPts val="4959"/>
              </a:lnSpc>
              <a:spcBef>
                <a:spcPct val="0"/>
              </a:spcBef>
            </a:pPr>
            <a:r>
              <a:rPr lang="en-US" sz="3199">
                <a:solidFill>
                  <a:srgbClr val="000000"/>
                </a:solidFill>
                <a:latin typeface="Open Sans Bold"/>
              </a:rPr>
              <a:t>Shivam Goyat     (BTECH CSE CYBER SECURITY)</a:t>
            </a:r>
          </a:p>
        </p:txBody>
      </p:sp>
      <p:sp>
        <p:nvSpPr>
          <p:cNvPr id="28" name="TextBox 28"/>
          <p:cNvSpPr txBox="1"/>
          <p:nvPr/>
        </p:nvSpPr>
        <p:spPr>
          <a:xfrm>
            <a:off x="1496298" y="5464028"/>
            <a:ext cx="10092732" cy="591187"/>
          </a:xfrm>
          <a:prstGeom prst="rect">
            <a:avLst/>
          </a:prstGeom>
        </p:spPr>
        <p:txBody>
          <a:bodyPr lIns="0" tIns="0" rIns="0" bIns="0" rtlCol="0" anchor="t">
            <a:spAutoFit/>
          </a:bodyPr>
          <a:lstStyle/>
          <a:p>
            <a:pPr algn="ctr">
              <a:lnSpc>
                <a:spcPts val="4959"/>
              </a:lnSpc>
              <a:spcBef>
                <a:spcPct val="0"/>
              </a:spcBef>
            </a:pPr>
            <a:r>
              <a:rPr lang="en-US" sz="3199">
                <a:solidFill>
                  <a:srgbClr val="000000"/>
                </a:solidFill>
                <a:latin typeface="Open Sans Bold"/>
              </a:rPr>
              <a:t>Kunal Kadyan   (BTECH CSE CYBER SECURITY)</a:t>
            </a:r>
          </a:p>
        </p:txBody>
      </p:sp>
      <p:sp>
        <p:nvSpPr>
          <p:cNvPr id="29" name="TextBox 29"/>
          <p:cNvSpPr txBox="1"/>
          <p:nvPr/>
        </p:nvSpPr>
        <p:spPr>
          <a:xfrm>
            <a:off x="1745623" y="7219952"/>
            <a:ext cx="10433162" cy="591187"/>
          </a:xfrm>
          <a:prstGeom prst="rect">
            <a:avLst/>
          </a:prstGeom>
        </p:spPr>
        <p:txBody>
          <a:bodyPr lIns="0" tIns="0" rIns="0" bIns="0" rtlCol="0" anchor="t">
            <a:spAutoFit/>
          </a:bodyPr>
          <a:lstStyle/>
          <a:p>
            <a:pPr algn="ctr">
              <a:lnSpc>
                <a:spcPts val="4959"/>
              </a:lnSpc>
              <a:spcBef>
                <a:spcPct val="0"/>
              </a:spcBef>
            </a:pPr>
            <a:r>
              <a:rPr lang="en-US" sz="3199">
                <a:solidFill>
                  <a:srgbClr val="000000"/>
                </a:solidFill>
                <a:latin typeface="Open Sans Bold"/>
              </a:rPr>
              <a:t>Tanushree Mohanty  (BTECH CSE CYBER SECURITY)</a:t>
            </a:r>
          </a:p>
        </p:txBody>
      </p:sp>
      <p:sp>
        <p:nvSpPr>
          <p:cNvPr id="30" name="TextBox 30"/>
          <p:cNvSpPr txBox="1"/>
          <p:nvPr/>
        </p:nvSpPr>
        <p:spPr>
          <a:xfrm>
            <a:off x="1028700" y="8869576"/>
            <a:ext cx="10092732" cy="591187"/>
          </a:xfrm>
          <a:prstGeom prst="rect">
            <a:avLst/>
          </a:prstGeom>
        </p:spPr>
        <p:txBody>
          <a:bodyPr lIns="0" tIns="0" rIns="0" bIns="0" rtlCol="0" anchor="t">
            <a:spAutoFit/>
          </a:bodyPr>
          <a:lstStyle/>
          <a:p>
            <a:pPr algn="ctr">
              <a:lnSpc>
                <a:spcPts val="4959"/>
              </a:lnSpc>
              <a:spcBef>
                <a:spcPct val="0"/>
              </a:spcBef>
            </a:pPr>
            <a:r>
              <a:rPr lang="en-US" sz="3199">
                <a:solidFill>
                  <a:srgbClr val="000000"/>
                </a:solidFill>
                <a:latin typeface="Open Sans Bold"/>
              </a:rPr>
              <a:t>Abhishek     (BTECH CSE BLOCKCHAIN)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308483" cy="10287000"/>
            <a:chOff x="0" y="0"/>
            <a:chExt cx="1661493" cy="2709333"/>
          </a:xfrm>
        </p:grpSpPr>
        <p:sp>
          <p:nvSpPr>
            <p:cNvPr id="3" name="Freeform 3"/>
            <p:cNvSpPr/>
            <p:nvPr/>
          </p:nvSpPr>
          <p:spPr>
            <a:xfrm>
              <a:off x="0" y="0"/>
              <a:ext cx="1661494" cy="2709333"/>
            </a:xfrm>
            <a:custGeom>
              <a:avLst/>
              <a:gdLst/>
              <a:ahLst/>
              <a:cxnLst/>
              <a:rect l="l" t="t" r="r" b="b"/>
              <a:pathLst>
                <a:path w="1661494" h="2709333">
                  <a:moveTo>
                    <a:pt x="0" y="0"/>
                  </a:moveTo>
                  <a:lnTo>
                    <a:pt x="1661494" y="0"/>
                  </a:lnTo>
                  <a:lnTo>
                    <a:pt x="1661494" y="2709333"/>
                  </a:lnTo>
                  <a:lnTo>
                    <a:pt x="0" y="2709333"/>
                  </a:lnTo>
                  <a:close/>
                </a:path>
              </a:pathLst>
            </a:custGeom>
            <a:solidFill>
              <a:srgbClr val="17726D"/>
            </a:solidFill>
          </p:spPr>
        </p:sp>
        <p:sp>
          <p:nvSpPr>
            <p:cNvPr id="4" name="TextBox 4"/>
            <p:cNvSpPr txBox="1"/>
            <p:nvPr/>
          </p:nvSpPr>
          <p:spPr>
            <a:xfrm>
              <a:off x="0" y="-47625"/>
              <a:ext cx="1661493" cy="2756958"/>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7401598" y="4436318"/>
            <a:ext cx="8481098" cy="0"/>
          </a:xfrm>
          <a:prstGeom prst="line">
            <a:avLst/>
          </a:prstGeom>
          <a:ln w="76200" cap="flat">
            <a:solidFill>
              <a:srgbClr val="EAE4D2"/>
            </a:solidFill>
            <a:prstDash val="solid"/>
            <a:headEnd type="none" w="sm" len="sm"/>
            <a:tailEnd type="none" w="sm" len="sm"/>
          </a:ln>
        </p:spPr>
      </p:sp>
      <p:grpSp>
        <p:nvGrpSpPr>
          <p:cNvPr id="6" name="Group 6"/>
          <p:cNvGrpSpPr/>
          <p:nvPr/>
        </p:nvGrpSpPr>
        <p:grpSpPr>
          <a:xfrm>
            <a:off x="14871011" y="6031106"/>
            <a:ext cx="5402508" cy="54025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9" name="Freeform 9"/>
          <p:cNvSpPr/>
          <p:nvPr/>
        </p:nvSpPr>
        <p:spPr>
          <a:xfrm>
            <a:off x="0" y="1983754"/>
            <a:ext cx="5778062" cy="5778062"/>
          </a:xfrm>
          <a:custGeom>
            <a:avLst/>
            <a:gdLst/>
            <a:ahLst/>
            <a:cxnLst/>
            <a:rect l="l" t="t" r="r" b="b"/>
            <a:pathLst>
              <a:path w="5778062" h="5778062">
                <a:moveTo>
                  <a:pt x="0" y="0"/>
                </a:moveTo>
                <a:lnTo>
                  <a:pt x="5778062" y="0"/>
                </a:lnTo>
                <a:lnTo>
                  <a:pt x="5778062" y="5778063"/>
                </a:lnTo>
                <a:lnTo>
                  <a:pt x="0" y="5778063"/>
                </a:lnTo>
                <a:lnTo>
                  <a:pt x="0" y="0"/>
                </a:lnTo>
                <a:close/>
              </a:path>
            </a:pathLst>
          </a:custGeom>
          <a:blipFill>
            <a:blip r:embed="rId2"/>
            <a:stretch>
              <a:fillRect/>
            </a:stretch>
          </a:blipFill>
        </p:spPr>
      </p:sp>
      <p:sp>
        <p:nvSpPr>
          <p:cNvPr id="10" name="Freeform 10"/>
          <p:cNvSpPr/>
          <p:nvPr/>
        </p:nvSpPr>
        <p:spPr>
          <a:xfrm>
            <a:off x="-270715" y="0"/>
            <a:ext cx="18308716" cy="1240113"/>
          </a:xfrm>
          <a:custGeom>
            <a:avLst/>
            <a:gdLst/>
            <a:ahLst/>
            <a:cxnLst/>
            <a:rect l="l" t="t" r="r" b="b"/>
            <a:pathLst>
              <a:path w="18308716" h="1240113">
                <a:moveTo>
                  <a:pt x="0" y="0"/>
                </a:moveTo>
                <a:lnTo>
                  <a:pt x="18308717" y="0"/>
                </a:lnTo>
                <a:lnTo>
                  <a:pt x="18308717" y="1240113"/>
                </a:lnTo>
                <a:lnTo>
                  <a:pt x="0" y="1240113"/>
                </a:lnTo>
                <a:lnTo>
                  <a:pt x="0" y="0"/>
                </a:lnTo>
                <a:close/>
              </a:path>
            </a:pathLst>
          </a:custGeom>
          <a:blipFill>
            <a:blip r:embed="rId3"/>
            <a:stretch>
              <a:fillRect t="-750" b="-750"/>
            </a:stretch>
          </a:blipFill>
        </p:spPr>
      </p:sp>
      <p:sp>
        <p:nvSpPr>
          <p:cNvPr id="11" name="TextBox 11"/>
          <p:cNvSpPr txBox="1"/>
          <p:nvPr/>
        </p:nvSpPr>
        <p:spPr>
          <a:xfrm>
            <a:off x="7253198" y="2050429"/>
            <a:ext cx="10006102" cy="1475127"/>
          </a:xfrm>
          <a:prstGeom prst="rect">
            <a:avLst/>
          </a:prstGeom>
        </p:spPr>
        <p:txBody>
          <a:bodyPr lIns="0" tIns="0" rIns="0" bIns="0" rtlCol="0" anchor="t">
            <a:spAutoFit/>
          </a:bodyPr>
          <a:lstStyle/>
          <a:p>
            <a:pPr algn="l">
              <a:lnSpc>
                <a:spcPts val="5707"/>
              </a:lnSpc>
            </a:pPr>
            <a:r>
              <a:rPr lang="en-US" sz="5435">
                <a:solidFill>
                  <a:srgbClr val="17726D"/>
                </a:solidFill>
                <a:latin typeface="Inter Bold"/>
              </a:rPr>
              <a:t>ADDRESSING RECORD MANAGEMENT CHALLENGES</a:t>
            </a:r>
          </a:p>
        </p:txBody>
      </p:sp>
      <p:sp>
        <p:nvSpPr>
          <p:cNvPr id="12" name="TextBox 12"/>
          <p:cNvSpPr txBox="1"/>
          <p:nvPr/>
        </p:nvSpPr>
        <p:spPr>
          <a:xfrm>
            <a:off x="7401598" y="5052310"/>
            <a:ext cx="9857702" cy="3680050"/>
          </a:xfrm>
          <a:prstGeom prst="rect">
            <a:avLst/>
          </a:prstGeom>
        </p:spPr>
        <p:txBody>
          <a:bodyPr lIns="0" tIns="0" rIns="0" bIns="0" rtlCol="0" anchor="t">
            <a:spAutoFit/>
          </a:bodyPr>
          <a:lstStyle/>
          <a:p>
            <a:pPr marL="0" lvl="0" indent="0" algn="l">
              <a:lnSpc>
                <a:spcPts val="5886"/>
              </a:lnSpc>
            </a:pPr>
            <a:r>
              <a:rPr lang="en-US" sz="3344" spc="133">
                <a:solidFill>
                  <a:srgbClr val="000000"/>
                </a:solidFill>
                <a:latin typeface="Open Sans Bold"/>
              </a:rPr>
              <a:t> Traditional legal record management systems lack transparency, security, and accessibility. Centralized databases are vulnerable to breaches and manipulation, posing risks to sensitive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952492" y="0"/>
            <a:ext cx="6335508" cy="10287000"/>
            <a:chOff x="0" y="0"/>
            <a:chExt cx="1668611" cy="2709333"/>
          </a:xfrm>
        </p:grpSpPr>
        <p:sp>
          <p:nvSpPr>
            <p:cNvPr id="3" name="Freeform 3"/>
            <p:cNvSpPr/>
            <p:nvPr/>
          </p:nvSpPr>
          <p:spPr>
            <a:xfrm>
              <a:off x="0" y="0"/>
              <a:ext cx="1668611" cy="2709333"/>
            </a:xfrm>
            <a:custGeom>
              <a:avLst/>
              <a:gdLst/>
              <a:ahLst/>
              <a:cxnLst/>
              <a:rect l="l" t="t" r="r" b="b"/>
              <a:pathLst>
                <a:path w="1668611" h="2709333">
                  <a:moveTo>
                    <a:pt x="0" y="0"/>
                  </a:moveTo>
                  <a:lnTo>
                    <a:pt x="1668611" y="0"/>
                  </a:lnTo>
                  <a:lnTo>
                    <a:pt x="1668611" y="2709333"/>
                  </a:lnTo>
                  <a:lnTo>
                    <a:pt x="0" y="2709333"/>
                  </a:lnTo>
                  <a:close/>
                </a:path>
              </a:pathLst>
            </a:custGeom>
            <a:solidFill>
              <a:srgbClr val="17726D"/>
            </a:solidFill>
          </p:spPr>
        </p:sp>
        <p:sp>
          <p:nvSpPr>
            <p:cNvPr id="4" name="TextBox 4"/>
            <p:cNvSpPr txBox="1"/>
            <p:nvPr/>
          </p:nvSpPr>
          <p:spPr>
            <a:xfrm>
              <a:off x="0" y="-47625"/>
              <a:ext cx="1668611"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7259300" y="9151339"/>
            <a:ext cx="1028700" cy="1135661"/>
            <a:chOff x="0" y="0"/>
            <a:chExt cx="270933" cy="299104"/>
          </a:xfrm>
        </p:grpSpPr>
        <p:sp>
          <p:nvSpPr>
            <p:cNvPr id="6" name="Freeform 6"/>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sp>
        <p:sp>
          <p:nvSpPr>
            <p:cNvPr id="7" name="TextBox 7"/>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0866642" y="0"/>
            <a:ext cx="1028700" cy="1135661"/>
            <a:chOff x="0" y="0"/>
            <a:chExt cx="270933" cy="299104"/>
          </a:xfrm>
        </p:grpSpPr>
        <p:sp>
          <p:nvSpPr>
            <p:cNvPr id="9" name="Freeform 9"/>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sp>
        <p:sp>
          <p:nvSpPr>
            <p:cNvPr id="10" name="TextBox 10"/>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3268930" y="-1565593"/>
            <a:ext cx="5402508" cy="540250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4" name="AutoShape 14"/>
          <p:cNvSpPr/>
          <p:nvPr/>
        </p:nvSpPr>
        <p:spPr>
          <a:xfrm flipH="1">
            <a:off x="424597" y="3836915"/>
            <a:ext cx="8256367" cy="38083"/>
          </a:xfrm>
          <a:prstGeom prst="line">
            <a:avLst/>
          </a:prstGeom>
          <a:ln w="76200" cap="flat">
            <a:solidFill>
              <a:srgbClr val="EAE4D2"/>
            </a:solidFill>
            <a:prstDash val="solid"/>
            <a:headEnd type="none" w="sm" len="sm"/>
            <a:tailEnd type="none" w="sm" len="sm"/>
          </a:ln>
        </p:spPr>
      </p:sp>
      <p:grpSp>
        <p:nvGrpSpPr>
          <p:cNvPr id="15" name="Group 15"/>
          <p:cNvGrpSpPr/>
          <p:nvPr/>
        </p:nvGrpSpPr>
        <p:grpSpPr>
          <a:xfrm>
            <a:off x="10196488" y="1215940"/>
            <a:ext cx="715180" cy="71518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8" name="Freeform 18"/>
          <p:cNvSpPr/>
          <p:nvPr/>
        </p:nvSpPr>
        <p:spPr>
          <a:xfrm>
            <a:off x="-347563" y="0"/>
            <a:ext cx="18635563" cy="1240113"/>
          </a:xfrm>
          <a:custGeom>
            <a:avLst/>
            <a:gdLst/>
            <a:ahLst/>
            <a:cxnLst/>
            <a:rect l="l" t="t" r="r" b="b"/>
            <a:pathLst>
              <a:path w="18635563" h="1240113">
                <a:moveTo>
                  <a:pt x="0" y="0"/>
                </a:moveTo>
                <a:lnTo>
                  <a:pt x="18635563" y="0"/>
                </a:lnTo>
                <a:lnTo>
                  <a:pt x="18635563" y="1240113"/>
                </a:lnTo>
                <a:lnTo>
                  <a:pt x="0" y="1240113"/>
                </a:lnTo>
                <a:lnTo>
                  <a:pt x="0" y="0"/>
                </a:lnTo>
                <a:close/>
              </a:path>
            </a:pathLst>
          </a:custGeom>
          <a:blipFill>
            <a:blip r:embed="rId2"/>
            <a:stretch>
              <a:fillRect t="-1656" b="-1656"/>
            </a:stretch>
          </a:blipFill>
        </p:spPr>
      </p:sp>
      <p:sp>
        <p:nvSpPr>
          <p:cNvPr id="19" name="Freeform 19"/>
          <p:cNvSpPr/>
          <p:nvPr/>
        </p:nvSpPr>
        <p:spPr>
          <a:xfrm>
            <a:off x="12435668" y="1931120"/>
            <a:ext cx="5704669" cy="5704669"/>
          </a:xfrm>
          <a:custGeom>
            <a:avLst/>
            <a:gdLst/>
            <a:ahLst/>
            <a:cxnLst/>
            <a:rect l="l" t="t" r="r" b="b"/>
            <a:pathLst>
              <a:path w="5704669" h="5704669">
                <a:moveTo>
                  <a:pt x="0" y="0"/>
                </a:moveTo>
                <a:lnTo>
                  <a:pt x="5704670" y="0"/>
                </a:lnTo>
                <a:lnTo>
                  <a:pt x="5704670" y="5704670"/>
                </a:lnTo>
                <a:lnTo>
                  <a:pt x="0" y="5704670"/>
                </a:lnTo>
                <a:lnTo>
                  <a:pt x="0" y="0"/>
                </a:lnTo>
                <a:close/>
              </a:path>
            </a:pathLst>
          </a:custGeom>
          <a:blipFill>
            <a:blip r:embed="rId3"/>
            <a:stretch>
              <a:fillRect/>
            </a:stretch>
          </a:blipFill>
        </p:spPr>
      </p:sp>
      <p:sp>
        <p:nvSpPr>
          <p:cNvPr id="20" name="TextBox 20"/>
          <p:cNvSpPr txBox="1"/>
          <p:nvPr/>
        </p:nvSpPr>
        <p:spPr>
          <a:xfrm>
            <a:off x="413935" y="1668780"/>
            <a:ext cx="9167788" cy="1946910"/>
          </a:xfrm>
          <a:prstGeom prst="rect">
            <a:avLst/>
          </a:prstGeom>
        </p:spPr>
        <p:txBody>
          <a:bodyPr lIns="0" tIns="0" rIns="0" bIns="0" rtlCol="0" anchor="t">
            <a:spAutoFit/>
          </a:bodyPr>
          <a:lstStyle/>
          <a:p>
            <a:pPr algn="l">
              <a:lnSpc>
                <a:spcPts val="7560"/>
              </a:lnSpc>
            </a:pPr>
            <a:r>
              <a:rPr lang="en-US" sz="7200">
                <a:solidFill>
                  <a:srgbClr val="17726D"/>
                </a:solidFill>
                <a:latin typeface="Inter Bold"/>
              </a:rPr>
              <a:t>PROJECT OBJECTIVES</a:t>
            </a:r>
          </a:p>
        </p:txBody>
      </p:sp>
      <p:sp>
        <p:nvSpPr>
          <p:cNvPr id="21" name="TextBox 21"/>
          <p:cNvSpPr txBox="1"/>
          <p:nvPr/>
        </p:nvSpPr>
        <p:spPr>
          <a:xfrm>
            <a:off x="413935" y="4519042"/>
            <a:ext cx="10397318" cy="4158190"/>
          </a:xfrm>
          <a:prstGeom prst="rect">
            <a:avLst/>
          </a:prstGeom>
        </p:spPr>
        <p:txBody>
          <a:bodyPr lIns="0" tIns="0" rIns="0" bIns="0" rtlCol="0" anchor="t">
            <a:spAutoFit/>
          </a:bodyPr>
          <a:lstStyle/>
          <a:p>
            <a:pPr marL="0" lvl="0" indent="0" algn="l">
              <a:lnSpc>
                <a:spcPts val="5455"/>
              </a:lnSpc>
            </a:pPr>
            <a:r>
              <a:rPr lang="en-US" sz="3099" spc="123" dirty="0">
                <a:solidFill>
                  <a:srgbClr val="000000"/>
                </a:solidFill>
                <a:latin typeface="Open Sans Bold"/>
              </a:rPr>
              <a:t>Our project aims to develop a blockchain-based </a:t>
            </a:r>
            <a:r>
              <a:rPr lang="en-US" sz="3099" spc="123" dirty="0" err="1">
                <a:solidFill>
                  <a:srgbClr val="000000"/>
                </a:solidFill>
                <a:latin typeface="Open Sans Bold"/>
              </a:rPr>
              <a:t>eVault</a:t>
            </a:r>
            <a:r>
              <a:rPr lang="en-US" sz="3099" spc="123" dirty="0">
                <a:solidFill>
                  <a:srgbClr val="000000"/>
                </a:solidFill>
                <a:latin typeface="Open Sans Bold"/>
              </a:rPr>
              <a:t> system for highly confidential, ensuring security, transparency, and accessibility for all stakeholders. We seek to revolutionize legal record management and mitigate the risks associated with traditional systems.</a:t>
            </a:r>
          </a:p>
        </p:txBody>
      </p:sp>
      <p:sp>
        <p:nvSpPr>
          <p:cNvPr id="22" name="AutoShape 22"/>
          <p:cNvSpPr/>
          <p:nvPr/>
        </p:nvSpPr>
        <p:spPr>
          <a:xfrm flipH="1">
            <a:off x="433946" y="3836915"/>
            <a:ext cx="8256367" cy="38083"/>
          </a:xfrm>
          <a:prstGeom prst="line">
            <a:avLst/>
          </a:prstGeom>
          <a:ln w="76200" cap="flat">
            <a:solidFill>
              <a:srgbClr val="EAE4D2"/>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53048" y="-912528"/>
            <a:ext cx="3803190" cy="38031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0" y="925830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EAE4D2"/>
            </a:solidFill>
          </p:spPr>
        </p:sp>
        <p:sp>
          <p:nvSpPr>
            <p:cNvPr id="7" name="TextBox 7"/>
            <p:cNvSpPr txBox="1"/>
            <p:nvPr/>
          </p:nvSpPr>
          <p:spPr>
            <a:xfrm>
              <a:off x="0" y="-47625"/>
              <a:ext cx="270933" cy="318558"/>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255468" y="0"/>
            <a:ext cx="7025794" cy="10287000"/>
            <a:chOff x="0" y="0"/>
            <a:chExt cx="1850415" cy="2709333"/>
          </a:xfrm>
        </p:grpSpPr>
        <p:sp>
          <p:nvSpPr>
            <p:cNvPr id="9" name="Freeform 9"/>
            <p:cNvSpPr/>
            <p:nvPr/>
          </p:nvSpPr>
          <p:spPr>
            <a:xfrm>
              <a:off x="0" y="0"/>
              <a:ext cx="1850415" cy="2709333"/>
            </a:xfrm>
            <a:custGeom>
              <a:avLst/>
              <a:gdLst/>
              <a:ahLst/>
              <a:cxnLst/>
              <a:rect l="l" t="t" r="r" b="b"/>
              <a:pathLst>
                <a:path w="1850415" h="2709333">
                  <a:moveTo>
                    <a:pt x="0" y="0"/>
                  </a:moveTo>
                  <a:lnTo>
                    <a:pt x="1850415" y="0"/>
                  </a:lnTo>
                  <a:lnTo>
                    <a:pt x="1850415" y="2709333"/>
                  </a:lnTo>
                  <a:lnTo>
                    <a:pt x="0" y="2709333"/>
                  </a:lnTo>
                  <a:close/>
                </a:path>
              </a:pathLst>
            </a:custGeom>
            <a:solidFill>
              <a:srgbClr val="17726D"/>
            </a:solidFill>
          </p:spPr>
        </p:sp>
        <p:sp>
          <p:nvSpPr>
            <p:cNvPr id="10" name="TextBox 10"/>
            <p:cNvSpPr txBox="1"/>
            <p:nvPr/>
          </p:nvSpPr>
          <p:spPr>
            <a:xfrm>
              <a:off x="0" y="-47625"/>
              <a:ext cx="1850415" cy="2756958"/>
            </a:xfrm>
            <a:prstGeom prst="rect">
              <a:avLst/>
            </a:prstGeom>
          </p:spPr>
          <p:txBody>
            <a:bodyPr lIns="50800" tIns="50800" rIns="50800" bIns="50800" rtlCol="0" anchor="ctr"/>
            <a:lstStyle/>
            <a:p>
              <a:pPr algn="ctr">
                <a:lnSpc>
                  <a:spcPts val="2479"/>
                </a:lnSpc>
              </a:pPr>
              <a:endParaRPr/>
            </a:p>
          </p:txBody>
        </p:sp>
      </p:grpSp>
      <p:sp>
        <p:nvSpPr>
          <p:cNvPr id="11" name="AutoShape 11"/>
          <p:cNvSpPr/>
          <p:nvPr/>
        </p:nvSpPr>
        <p:spPr>
          <a:xfrm flipH="1">
            <a:off x="7868658" y="4045000"/>
            <a:ext cx="8256367" cy="38083"/>
          </a:xfrm>
          <a:prstGeom prst="line">
            <a:avLst/>
          </a:prstGeom>
          <a:ln w="76200" cap="flat">
            <a:solidFill>
              <a:srgbClr val="EAE4D2"/>
            </a:solidFill>
            <a:prstDash val="solid"/>
            <a:headEnd type="none" w="sm" len="sm"/>
            <a:tailEnd type="none" w="sm" len="sm"/>
          </a:ln>
        </p:spPr>
      </p:sp>
      <p:sp>
        <p:nvSpPr>
          <p:cNvPr id="12" name="Freeform 12"/>
          <p:cNvSpPr/>
          <p:nvPr/>
        </p:nvSpPr>
        <p:spPr>
          <a:xfrm>
            <a:off x="1028700" y="2257360"/>
            <a:ext cx="5146467" cy="6004212"/>
          </a:xfrm>
          <a:custGeom>
            <a:avLst/>
            <a:gdLst/>
            <a:ahLst/>
            <a:cxnLst/>
            <a:rect l="l" t="t" r="r" b="b"/>
            <a:pathLst>
              <a:path w="5146467" h="6004212">
                <a:moveTo>
                  <a:pt x="0" y="0"/>
                </a:moveTo>
                <a:lnTo>
                  <a:pt x="5146467" y="0"/>
                </a:lnTo>
                <a:lnTo>
                  <a:pt x="5146467" y="6004212"/>
                </a:lnTo>
                <a:lnTo>
                  <a:pt x="0" y="6004212"/>
                </a:lnTo>
                <a:lnTo>
                  <a:pt x="0" y="0"/>
                </a:lnTo>
                <a:close/>
              </a:path>
            </a:pathLst>
          </a:custGeom>
          <a:blipFill>
            <a:blip r:embed="rId2"/>
            <a:stretch>
              <a:fillRect/>
            </a:stretch>
          </a:blipFill>
        </p:spPr>
      </p:sp>
      <p:sp>
        <p:nvSpPr>
          <p:cNvPr id="13" name="Freeform 13"/>
          <p:cNvSpPr/>
          <p:nvPr/>
        </p:nvSpPr>
        <p:spPr>
          <a:xfrm>
            <a:off x="-283358" y="-3832"/>
            <a:ext cx="18571358" cy="1240113"/>
          </a:xfrm>
          <a:custGeom>
            <a:avLst/>
            <a:gdLst/>
            <a:ahLst/>
            <a:cxnLst/>
            <a:rect l="l" t="t" r="r" b="b"/>
            <a:pathLst>
              <a:path w="18571358" h="1240113">
                <a:moveTo>
                  <a:pt x="0" y="0"/>
                </a:moveTo>
                <a:lnTo>
                  <a:pt x="18571358" y="0"/>
                </a:lnTo>
                <a:lnTo>
                  <a:pt x="18571358" y="1240112"/>
                </a:lnTo>
                <a:lnTo>
                  <a:pt x="0" y="1240112"/>
                </a:lnTo>
                <a:lnTo>
                  <a:pt x="0" y="0"/>
                </a:lnTo>
                <a:close/>
              </a:path>
            </a:pathLst>
          </a:custGeom>
          <a:blipFill>
            <a:blip r:embed="rId3"/>
            <a:stretch>
              <a:fillRect t="-1478" b="-1478"/>
            </a:stretch>
          </a:blipFill>
        </p:spPr>
      </p:sp>
      <p:sp>
        <p:nvSpPr>
          <p:cNvPr id="14" name="TextBox 14"/>
          <p:cNvSpPr txBox="1"/>
          <p:nvPr/>
        </p:nvSpPr>
        <p:spPr>
          <a:xfrm>
            <a:off x="7830558" y="1548098"/>
            <a:ext cx="10094172" cy="1946910"/>
          </a:xfrm>
          <a:prstGeom prst="rect">
            <a:avLst/>
          </a:prstGeom>
        </p:spPr>
        <p:txBody>
          <a:bodyPr lIns="0" tIns="0" rIns="0" bIns="0" rtlCol="0" anchor="t">
            <a:spAutoFit/>
          </a:bodyPr>
          <a:lstStyle/>
          <a:p>
            <a:pPr algn="l">
              <a:lnSpc>
                <a:spcPts val="7560"/>
              </a:lnSpc>
            </a:pPr>
            <a:r>
              <a:rPr lang="en-US" sz="7200">
                <a:solidFill>
                  <a:srgbClr val="17726D"/>
                </a:solidFill>
                <a:latin typeface="Inter Bold"/>
              </a:rPr>
              <a:t>METHODOLOGY OVERVIEW</a:t>
            </a:r>
          </a:p>
        </p:txBody>
      </p:sp>
      <p:sp>
        <p:nvSpPr>
          <p:cNvPr id="15" name="TextBox 15"/>
          <p:cNvSpPr txBox="1"/>
          <p:nvPr/>
        </p:nvSpPr>
        <p:spPr>
          <a:xfrm>
            <a:off x="7830382" y="6061583"/>
            <a:ext cx="3664643" cy="490855"/>
          </a:xfrm>
          <a:prstGeom prst="rect">
            <a:avLst/>
          </a:prstGeom>
        </p:spPr>
        <p:txBody>
          <a:bodyPr lIns="0" tIns="0" rIns="0" bIns="0" rtlCol="0" anchor="t">
            <a:spAutoFit/>
          </a:bodyPr>
          <a:lstStyle/>
          <a:p>
            <a:pPr algn="l">
              <a:lnSpc>
                <a:spcPts val="3919"/>
              </a:lnSpc>
            </a:pPr>
            <a:r>
              <a:rPr lang="en-US" sz="2799" spc="139">
                <a:solidFill>
                  <a:srgbClr val="FFFFFF"/>
                </a:solidFill>
                <a:latin typeface="Inter Ultra-Bold"/>
              </a:rPr>
              <a:t>MISSION</a:t>
            </a:r>
          </a:p>
        </p:txBody>
      </p:sp>
      <p:sp>
        <p:nvSpPr>
          <p:cNvPr id="16" name="TextBox 16"/>
          <p:cNvSpPr txBox="1"/>
          <p:nvPr/>
        </p:nvSpPr>
        <p:spPr>
          <a:xfrm>
            <a:off x="7596506" y="4611916"/>
            <a:ext cx="9924261" cy="4046729"/>
          </a:xfrm>
          <a:prstGeom prst="rect">
            <a:avLst/>
          </a:prstGeom>
        </p:spPr>
        <p:txBody>
          <a:bodyPr lIns="0" tIns="0" rIns="0" bIns="0" rtlCol="0" anchor="t">
            <a:spAutoFit/>
          </a:bodyPr>
          <a:lstStyle/>
          <a:p>
            <a:pPr marL="0" lvl="0" indent="0" algn="l">
              <a:lnSpc>
                <a:spcPts val="5455"/>
              </a:lnSpc>
            </a:pPr>
            <a:r>
              <a:rPr lang="en-US" sz="3099" spc="123">
                <a:solidFill>
                  <a:srgbClr val="000000"/>
                </a:solidFill>
                <a:latin typeface="Open Sans Bold"/>
              </a:rPr>
              <a:t>Our solution leverages blockchain technology for decentralized and transparent record-keeping. Smart contracts enforce access controls and encryption techniques ensure data security. Users interact with the system through an intuitive web interface.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34610" y="0"/>
            <a:ext cx="5653390" cy="10287000"/>
            <a:chOff x="0" y="0"/>
            <a:chExt cx="1488959" cy="2709333"/>
          </a:xfrm>
        </p:grpSpPr>
        <p:sp>
          <p:nvSpPr>
            <p:cNvPr id="3" name="Freeform 3"/>
            <p:cNvSpPr/>
            <p:nvPr/>
          </p:nvSpPr>
          <p:spPr>
            <a:xfrm>
              <a:off x="0" y="0"/>
              <a:ext cx="1488959" cy="2709333"/>
            </a:xfrm>
            <a:custGeom>
              <a:avLst/>
              <a:gdLst/>
              <a:ahLst/>
              <a:cxnLst/>
              <a:rect l="l" t="t" r="r" b="b"/>
              <a:pathLst>
                <a:path w="1488959" h="2709333">
                  <a:moveTo>
                    <a:pt x="0" y="0"/>
                  </a:moveTo>
                  <a:lnTo>
                    <a:pt x="1488959" y="0"/>
                  </a:lnTo>
                  <a:lnTo>
                    <a:pt x="1488959" y="2709333"/>
                  </a:lnTo>
                  <a:lnTo>
                    <a:pt x="0" y="2709333"/>
                  </a:lnTo>
                  <a:close/>
                </a:path>
              </a:pathLst>
            </a:custGeom>
            <a:solidFill>
              <a:srgbClr val="F6F6F6"/>
            </a:solidFill>
          </p:spPr>
        </p:sp>
        <p:sp>
          <p:nvSpPr>
            <p:cNvPr id="4" name="TextBox 4"/>
            <p:cNvSpPr txBox="1"/>
            <p:nvPr/>
          </p:nvSpPr>
          <p:spPr>
            <a:xfrm>
              <a:off x="0" y="-47625"/>
              <a:ext cx="1488959"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061650" y="8036778"/>
            <a:ext cx="3803190" cy="380319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0" y="10094695"/>
            <a:ext cx="18264272" cy="192305"/>
            <a:chOff x="0" y="0"/>
            <a:chExt cx="4810343" cy="50648"/>
          </a:xfrm>
        </p:grpSpPr>
        <p:sp>
          <p:nvSpPr>
            <p:cNvPr id="9" name="Freeform 9"/>
            <p:cNvSpPr/>
            <p:nvPr/>
          </p:nvSpPr>
          <p:spPr>
            <a:xfrm>
              <a:off x="0" y="0"/>
              <a:ext cx="4810343" cy="50648"/>
            </a:xfrm>
            <a:custGeom>
              <a:avLst/>
              <a:gdLst/>
              <a:ahLst/>
              <a:cxnLst/>
              <a:rect l="l" t="t" r="r" b="b"/>
              <a:pathLst>
                <a:path w="4810343" h="50648">
                  <a:moveTo>
                    <a:pt x="0" y="0"/>
                  </a:moveTo>
                  <a:lnTo>
                    <a:pt x="4810343" y="0"/>
                  </a:lnTo>
                  <a:lnTo>
                    <a:pt x="4810343" y="50648"/>
                  </a:lnTo>
                  <a:lnTo>
                    <a:pt x="0" y="50648"/>
                  </a:lnTo>
                  <a:close/>
                </a:path>
              </a:pathLst>
            </a:custGeom>
            <a:solidFill>
              <a:srgbClr val="17726D"/>
            </a:solidFill>
          </p:spPr>
        </p:sp>
        <p:sp>
          <p:nvSpPr>
            <p:cNvPr id="10" name="TextBox 10"/>
            <p:cNvSpPr txBox="1"/>
            <p:nvPr/>
          </p:nvSpPr>
          <p:spPr>
            <a:xfrm>
              <a:off x="0" y="-47625"/>
              <a:ext cx="4810343" cy="98273"/>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313520" y="9223192"/>
            <a:ext cx="715180" cy="71518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4" name="Freeform 14"/>
          <p:cNvSpPr/>
          <p:nvPr/>
        </p:nvSpPr>
        <p:spPr>
          <a:xfrm>
            <a:off x="0" y="0"/>
            <a:ext cx="18288000" cy="1240113"/>
          </a:xfrm>
          <a:custGeom>
            <a:avLst/>
            <a:gdLst/>
            <a:ahLst/>
            <a:cxnLst/>
            <a:rect l="l" t="t" r="r" b="b"/>
            <a:pathLst>
              <a:path w="18288000" h="1240113">
                <a:moveTo>
                  <a:pt x="0" y="0"/>
                </a:moveTo>
                <a:lnTo>
                  <a:pt x="18288000" y="0"/>
                </a:lnTo>
                <a:lnTo>
                  <a:pt x="18288000" y="1240113"/>
                </a:lnTo>
                <a:lnTo>
                  <a:pt x="0" y="1240113"/>
                </a:lnTo>
                <a:lnTo>
                  <a:pt x="0" y="0"/>
                </a:lnTo>
                <a:close/>
              </a:path>
            </a:pathLst>
          </a:custGeom>
          <a:blipFill>
            <a:blip r:embed="rId2"/>
            <a:stretch>
              <a:fillRect t="-692" b="-692"/>
            </a:stretch>
          </a:blipFill>
        </p:spPr>
      </p:sp>
      <p:sp>
        <p:nvSpPr>
          <p:cNvPr id="15" name="Freeform 15"/>
          <p:cNvSpPr/>
          <p:nvPr/>
        </p:nvSpPr>
        <p:spPr>
          <a:xfrm>
            <a:off x="9073989" y="592876"/>
            <a:ext cx="9190283" cy="9501818"/>
          </a:xfrm>
          <a:custGeom>
            <a:avLst/>
            <a:gdLst/>
            <a:ahLst/>
            <a:cxnLst/>
            <a:rect l="l" t="t" r="r" b="b"/>
            <a:pathLst>
              <a:path w="9190283" h="9501818">
                <a:moveTo>
                  <a:pt x="0" y="0"/>
                </a:moveTo>
                <a:lnTo>
                  <a:pt x="9190283" y="0"/>
                </a:lnTo>
                <a:lnTo>
                  <a:pt x="9190283" y="9501819"/>
                </a:lnTo>
                <a:lnTo>
                  <a:pt x="0" y="9501819"/>
                </a:lnTo>
                <a:lnTo>
                  <a:pt x="0" y="0"/>
                </a:lnTo>
                <a:close/>
              </a:path>
            </a:pathLst>
          </a:custGeom>
          <a:blipFill>
            <a:blip r:embed="rId3"/>
            <a:stretch>
              <a:fillRect/>
            </a:stretch>
          </a:blipFill>
        </p:spPr>
      </p:sp>
      <p:grpSp>
        <p:nvGrpSpPr>
          <p:cNvPr id="16" name="Group 16"/>
          <p:cNvGrpSpPr/>
          <p:nvPr/>
        </p:nvGrpSpPr>
        <p:grpSpPr>
          <a:xfrm>
            <a:off x="-550768" y="3797605"/>
            <a:ext cx="8650087" cy="7082271"/>
            <a:chOff x="0" y="0"/>
            <a:chExt cx="2278212" cy="1865290"/>
          </a:xfrm>
        </p:grpSpPr>
        <p:sp>
          <p:nvSpPr>
            <p:cNvPr id="17" name="Freeform 17"/>
            <p:cNvSpPr/>
            <p:nvPr/>
          </p:nvSpPr>
          <p:spPr>
            <a:xfrm>
              <a:off x="0" y="0"/>
              <a:ext cx="2278212" cy="1865289"/>
            </a:xfrm>
            <a:custGeom>
              <a:avLst/>
              <a:gdLst/>
              <a:ahLst/>
              <a:cxnLst/>
              <a:rect l="l" t="t" r="r" b="b"/>
              <a:pathLst>
                <a:path w="2278212" h="1865289">
                  <a:moveTo>
                    <a:pt x="0" y="0"/>
                  </a:moveTo>
                  <a:lnTo>
                    <a:pt x="2278212" y="0"/>
                  </a:lnTo>
                  <a:lnTo>
                    <a:pt x="2278212" y="1865289"/>
                  </a:lnTo>
                  <a:lnTo>
                    <a:pt x="0" y="1865289"/>
                  </a:lnTo>
                  <a:close/>
                </a:path>
              </a:pathLst>
            </a:custGeom>
            <a:solidFill>
              <a:srgbClr val="17726D"/>
            </a:solidFill>
          </p:spPr>
        </p:sp>
        <p:sp>
          <p:nvSpPr>
            <p:cNvPr id="18" name="TextBox 18"/>
            <p:cNvSpPr txBox="1"/>
            <p:nvPr/>
          </p:nvSpPr>
          <p:spPr>
            <a:xfrm>
              <a:off x="0" y="-47625"/>
              <a:ext cx="2278212" cy="1912915"/>
            </a:xfrm>
            <a:prstGeom prst="rect">
              <a:avLst/>
            </a:prstGeom>
          </p:spPr>
          <p:txBody>
            <a:bodyPr lIns="50800" tIns="50800" rIns="50800" bIns="50800" rtlCol="0" anchor="ctr"/>
            <a:lstStyle/>
            <a:p>
              <a:pPr algn="ctr">
                <a:lnSpc>
                  <a:spcPts val="2479"/>
                </a:lnSpc>
              </a:pPr>
              <a:endParaRPr/>
            </a:p>
          </p:txBody>
        </p:sp>
      </p:grpSp>
      <p:sp>
        <p:nvSpPr>
          <p:cNvPr id="19" name="Freeform 19"/>
          <p:cNvSpPr/>
          <p:nvPr/>
        </p:nvSpPr>
        <p:spPr>
          <a:xfrm>
            <a:off x="839945" y="4728655"/>
            <a:ext cx="5915873" cy="4851016"/>
          </a:xfrm>
          <a:custGeom>
            <a:avLst/>
            <a:gdLst/>
            <a:ahLst/>
            <a:cxnLst/>
            <a:rect l="l" t="t" r="r" b="b"/>
            <a:pathLst>
              <a:path w="5915873" h="4851016">
                <a:moveTo>
                  <a:pt x="0" y="0"/>
                </a:moveTo>
                <a:lnTo>
                  <a:pt x="5915873" y="0"/>
                </a:lnTo>
                <a:lnTo>
                  <a:pt x="5915873" y="4851016"/>
                </a:lnTo>
                <a:lnTo>
                  <a:pt x="0" y="4851016"/>
                </a:lnTo>
                <a:lnTo>
                  <a:pt x="0" y="0"/>
                </a:lnTo>
                <a:close/>
              </a:path>
            </a:pathLst>
          </a:custGeom>
          <a:blipFill>
            <a:blip r:embed="rId4"/>
            <a:stretch>
              <a:fillRect/>
            </a:stretch>
          </a:blipFill>
        </p:spPr>
      </p:sp>
      <p:sp>
        <p:nvSpPr>
          <p:cNvPr id="20" name="TextBox 20"/>
          <p:cNvSpPr txBox="1"/>
          <p:nvPr/>
        </p:nvSpPr>
        <p:spPr>
          <a:xfrm>
            <a:off x="313520" y="1329140"/>
            <a:ext cx="8292191" cy="1946910"/>
          </a:xfrm>
          <a:prstGeom prst="rect">
            <a:avLst/>
          </a:prstGeom>
        </p:spPr>
        <p:txBody>
          <a:bodyPr lIns="0" tIns="0" rIns="0" bIns="0" rtlCol="0" anchor="t">
            <a:spAutoFit/>
          </a:bodyPr>
          <a:lstStyle/>
          <a:p>
            <a:pPr algn="l">
              <a:lnSpc>
                <a:spcPts val="7560"/>
              </a:lnSpc>
            </a:pPr>
            <a:r>
              <a:rPr lang="en-US" sz="7200">
                <a:solidFill>
                  <a:srgbClr val="17726D"/>
                </a:solidFill>
                <a:latin typeface="Inter Bold"/>
              </a:rPr>
              <a:t>SYSTEM ARCHITECTURE</a:t>
            </a:r>
          </a:p>
        </p:txBody>
      </p:sp>
      <p:sp>
        <p:nvSpPr>
          <p:cNvPr id="21" name="AutoShape 21"/>
          <p:cNvSpPr/>
          <p:nvPr/>
        </p:nvSpPr>
        <p:spPr>
          <a:xfrm flipH="1">
            <a:off x="-157223" y="3314150"/>
            <a:ext cx="8256367" cy="38083"/>
          </a:xfrm>
          <a:prstGeom prst="line">
            <a:avLst/>
          </a:prstGeom>
          <a:ln w="76200" cap="flat">
            <a:solidFill>
              <a:srgbClr val="EAE4D2"/>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6180" y="1342151"/>
            <a:ext cx="6818840" cy="1946910"/>
          </a:xfrm>
          <a:prstGeom prst="rect">
            <a:avLst/>
          </a:prstGeom>
        </p:spPr>
        <p:txBody>
          <a:bodyPr lIns="0" tIns="0" rIns="0" bIns="0" rtlCol="0" anchor="t">
            <a:spAutoFit/>
          </a:bodyPr>
          <a:lstStyle/>
          <a:p>
            <a:pPr algn="l">
              <a:lnSpc>
                <a:spcPts val="7560"/>
              </a:lnSpc>
            </a:pPr>
            <a:r>
              <a:rPr lang="en-US" sz="7200">
                <a:solidFill>
                  <a:srgbClr val="17726D"/>
                </a:solidFill>
                <a:latin typeface="Inter Bold"/>
              </a:rPr>
              <a:t>INNOVATIVE FEATURES</a:t>
            </a:r>
          </a:p>
        </p:txBody>
      </p:sp>
      <p:grpSp>
        <p:nvGrpSpPr>
          <p:cNvPr id="3" name="Group 3"/>
          <p:cNvGrpSpPr/>
          <p:nvPr/>
        </p:nvGrpSpPr>
        <p:grpSpPr>
          <a:xfrm>
            <a:off x="11532909" y="0"/>
            <a:ext cx="6755091" cy="10287000"/>
            <a:chOff x="0" y="0"/>
            <a:chExt cx="1779119" cy="2709333"/>
          </a:xfrm>
        </p:grpSpPr>
        <p:sp>
          <p:nvSpPr>
            <p:cNvPr id="4" name="Freeform 4"/>
            <p:cNvSpPr/>
            <p:nvPr/>
          </p:nvSpPr>
          <p:spPr>
            <a:xfrm>
              <a:off x="0" y="0"/>
              <a:ext cx="1779119" cy="2709333"/>
            </a:xfrm>
            <a:custGeom>
              <a:avLst/>
              <a:gdLst/>
              <a:ahLst/>
              <a:cxnLst/>
              <a:rect l="l" t="t" r="r" b="b"/>
              <a:pathLst>
                <a:path w="1779119" h="2709333">
                  <a:moveTo>
                    <a:pt x="0" y="0"/>
                  </a:moveTo>
                  <a:lnTo>
                    <a:pt x="1779119" y="0"/>
                  </a:lnTo>
                  <a:lnTo>
                    <a:pt x="1779119" y="2709333"/>
                  </a:lnTo>
                  <a:lnTo>
                    <a:pt x="0" y="2709333"/>
                  </a:lnTo>
                  <a:close/>
                </a:path>
              </a:pathLst>
            </a:custGeom>
            <a:solidFill>
              <a:srgbClr val="17726D"/>
            </a:solidFill>
          </p:spPr>
        </p:sp>
        <p:sp>
          <p:nvSpPr>
            <p:cNvPr id="5" name="TextBox 5"/>
            <p:cNvSpPr txBox="1"/>
            <p:nvPr/>
          </p:nvSpPr>
          <p:spPr>
            <a:xfrm>
              <a:off x="0" y="-47625"/>
              <a:ext cx="1779119" cy="2756958"/>
            </a:xfrm>
            <a:prstGeom prst="rect">
              <a:avLst/>
            </a:prstGeom>
          </p:spPr>
          <p:txBody>
            <a:bodyPr lIns="50800" tIns="50800" rIns="50800" bIns="50800" rtlCol="0" anchor="ctr"/>
            <a:lstStyle/>
            <a:p>
              <a:pPr algn="ctr">
                <a:lnSpc>
                  <a:spcPts val="2479"/>
                </a:lnSpc>
              </a:pPr>
              <a:endParaRPr/>
            </a:p>
          </p:txBody>
        </p:sp>
      </p:grpSp>
      <p:sp>
        <p:nvSpPr>
          <p:cNvPr id="6" name="Freeform 6"/>
          <p:cNvSpPr/>
          <p:nvPr/>
        </p:nvSpPr>
        <p:spPr>
          <a:xfrm>
            <a:off x="839945" y="9258300"/>
            <a:ext cx="586293" cy="483692"/>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AutoShape 7"/>
          <p:cNvSpPr/>
          <p:nvPr/>
        </p:nvSpPr>
        <p:spPr>
          <a:xfrm>
            <a:off x="1028700" y="3327161"/>
            <a:ext cx="1858299" cy="0"/>
          </a:xfrm>
          <a:prstGeom prst="line">
            <a:avLst/>
          </a:prstGeom>
          <a:ln w="76200" cap="flat">
            <a:solidFill>
              <a:srgbClr val="EAE4D2"/>
            </a:solidFill>
            <a:prstDash val="solid"/>
            <a:headEnd type="none" w="sm" len="sm"/>
            <a:tailEnd type="none" w="sm" len="sm"/>
          </a:ln>
        </p:spPr>
      </p:sp>
      <p:sp>
        <p:nvSpPr>
          <p:cNvPr id="8" name="Freeform 8"/>
          <p:cNvSpPr/>
          <p:nvPr/>
        </p:nvSpPr>
        <p:spPr>
          <a:xfrm>
            <a:off x="-342597" y="-24172"/>
            <a:ext cx="18630597" cy="1052872"/>
          </a:xfrm>
          <a:custGeom>
            <a:avLst/>
            <a:gdLst/>
            <a:ahLst/>
            <a:cxnLst/>
            <a:rect l="l" t="t" r="r" b="b"/>
            <a:pathLst>
              <a:path w="18630597" h="1052872">
                <a:moveTo>
                  <a:pt x="0" y="0"/>
                </a:moveTo>
                <a:lnTo>
                  <a:pt x="18630597" y="0"/>
                </a:lnTo>
                <a:lnTo>
                  <a:pt x="18630597" y="1052872"/>
                </a:lnTo>
                <a:lnTo>
                  <a:pt x="0" y="1052872"/>
                </a:lnTo>
                <a:lnTo>
                  <a:pt x="0" y="0"/>
                </a:lnTo>
                <a:close/>
              </a:path>
            </a:pathLst>
          </a:custGeom>
          <a:blipFill>
            <a:blip r:embed="rId4"/>
            <a:stretch>
              <a:fillRect t="-1642" b="-20010"/>
            </a:stretch>
          </a:blipFill>
        </p:spPr>
      </p:sp>
      <p:sp>
        <p:nvSpPr>
          <p:cNvPr id="9" name="Freeform 9"/>
          <p:cNvSpPr/>
          <p:nvPr/>
        </p:nvSpPr>
        <p:spPr>
          <a:xfrm>
            <a:off x="12204995" y="1967954"/>
            <a:ext cx="5789415" cy="5789415"/>
          </a:xfrm>
          <a:custGeom>
            <a:avLst/>
            <a:gdLst/>
            <a:ahLst/>
            <a:cxnLst/>
            <a:rect l="l" t="t" r="r" b="b"/>
            <a:pathLst>
              <a:path w="5789415" h="5789415">
                <a:moveTo>
                  <a:pt x="0" y="0"/>
                </a:moveTo>
                <a:lnTo>
                  <a:pt x="5789415" y="0"/>
                </a:lnTo>
                <a:lnTo>
                  <a:pt x="5789415" y="5789415"/>
                </a:lnTo>
                <a:lnTo>
                  <a:pt x="0" y="5789415"/>
                </a:lnTo>
                <a:lnTo>
                  <a:pt x="0" y="0"/>
                </a:lnTo>
                <a:close/>
              </a:path>
            </a:pathLst>
          </a:custGeom>
          <a:blipFill>
            <a:blip r:embed="rId5"/>
            <a:stretch>
              <a:fillRect/>
            </a:stretch>
          </a:blipFill>
        </p:spPr>
      </p:sp>
      <p:sp>
        <p:nvSpPr>
          <p:cNvPr id="10" name="TextBox 10"/>
          <p:cNvSpPr txBox="1"/>
          <p:nvPr/>
        </p:nvSpPr>
        <p:spPr>
          <a:xfrm>
            <a:off x="1572282" y="9265196"/>
            <a:ext cx="3191396" cy="422275"/>
          </a:xfrm>
          <a:prstGeom prst="rect">
            <a:avLst/>
          </a:prstGeom>
        </p:spPr>
        <p:txBody>
          <a:bodyPr lIns="0" tIns="0" rIns="0" bIns="0" rtlCol="0" anchor="t">
            <a:spAutoFit/>
          </a:bodyPr>
          <a:lstStyle/>
          <a:p>
            <a:pPr algn="l">
              <a:lnSpc>
                <a:spcPts val="3499"/>
              </a:lnSpc>
            </a:pPr>
            <a:r>
              <a:rPr lang="en-US" sz="2499">
                <a:solidFill>
                  <a:srgbClr val="000000"/>
                </a:solidFill>
                <a:latin typeface="Open Sans Semi-Bold"/>
              </a:rPr>
              <a:t>Thynk Unlimited</a:t>
            </a:r>
          </a:p>
        </p:txBody>
      </p:sp>
      <p:sp>
        <p:nvSpPr>
          <p:cNvPr id="11" name="TextBox 11"/>
          <p:cNvSpPr txBox="1"/>
          <p:nvPr/>
        </p:nvSpPr>
        <p:spPr>
          <a:xfrm>
            <a:off x="446180" y="3710640"/>
            <a:ext cx="9924261" cy="4046729"/>
          </a:xfrm>
          <a:prstGeom prst="rect">
            <a:avLst/>
          </a:prstGeom>
        </p:spPr>
        <p:txBody>
          <a:bodyPr lIns="0" tIns="0" rIns="0" bIns="0" rtlCol="0" anchor="t">
            <a:spAutoFit/>
          </a:bodyPr>
          <a:lstStyle/>
          <a:p>
            <a:pPr marL="0" lvl="0" indent="0" algn="l">
              <a:lnSpc>
                <a:spcPts val="5455"/>
              </a:lnSpc>
            </a:pPr>
            <a:r>
              <a:rPr lang="en-US" sz="3099" spc="123">
                <a:solidFill>
                  <a:srgbClr val="000000"/>
                </a:solidFill>
                <a:latin typeface="Open Sans Bold"/>
              </a:rPr>
              <a:t>Our eVault system offers end-to-end encryption, role-based access control, and transparent audit trails. Unlike traditional systems, it eliminates single points of failure and ensures data integrity through blockchain technology.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265" y="2499654"/>
            <a:ext cx="18746735" cy="10287000"/>
            <a:chOff x="0" y="0"/>
            <a:chExt cx="4937412" cy="2709333"/>
          </a:xfrm>
        </p:grpSpPr>
        <p:sp>
          <p:nvSpPr>
            <p:cNvPr id="3" name="Freeform 3"/>
            <p:cNvSpPr/>
            <p:nvPr/>
          </p:nvSpPr>
          <p:spPr>
            <a:xfrm>
              <a:off x="0" y="0"/>
              <a:ext cx="4937412" cy="2709333"/>
            </a:xfrm>
            <a:custGeom>
              <a:avLst/>
              <a:gdLst/>
              <a:ahLst/>
              <a:cxnLst/>
              <a:rect l="l" t="t" r="r" b="b"/>
              <a:pathLst>
                <a:path w="4937412" h="2709333">
                  <a:moveTo>
                    <a:pt x="0" y="0"/>
                  </a:moveTo>
                  <a:lnTo>
                    <a:pt x="4937412" y="0"/>
                  </a:lnTo>
                  <a:lnTo>
                    <a:pt x="4937412" y="2709333"/>
                  </a:lnTo>
                  <a:lnTo>
                    <a:pt x="0" y="2709333"/>
                  </a:lnTo>
                  <a:close/>
                </a:path>
              </a:pathLst>
            </a:custGeom>
            <a:solidFill>
              <a:srgbClr val="F6F6F6"/>
            </a:solidFill>
          </p:spPr>
        </p:sp>
        <p:sp>
          <p:nvSpPr>
            <p:cNvPr id="4" name="TextBox 4"/>
            <p:cNvSpPr txBox="1"/>
            <p:nvPr/>
          </p:nvSpPr>
          <p:spPr>
            <a:xfrm>
              <a:off x="0" y="-47625"/>
              <a:ext cx="4937412" cy="2756958"/>
            </a:xfrm>
            <a:prstGeom prst="rect">
              <a:avLst/>
            </a:prstGeom>
          </p:spPr>
          <p:txBody>
            <a:bodyPr lIns="50800" tIns="50800" rIns="50800" bIns="50800" rtlCol="0" anchor="ctr"/>
            <a:lstStyle/>
            <a:p>
              <a:pPr algn="ctr">
                <a:lnSpc>
                  <a:spcPts val="2479"/>
                </a:lnSpc>
              </a:pPr>
              <a:endParaRPr/>
            </a:p>
          </p:txBody>
        </p:sp>
      </p:grpSp>
      <p:sp>
        <p:nvSpPr>
          <p:cNvPr id="5" name="Freeform 5"/>
          <p:cNvSpPr/>
          <p:nvPr/>
        </p:nvSpPr>
        <p:spPr>
          <a:xfrm>
            <a:off x="14115913" y="963360"/>
            <a:ext cx="586293" cy="483692"/>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4848250" y="970256"/>
            <a:ext cx="3191396" cy="422275"/>
          </a:xfrm>
          <a:prstGeom prst="rect">
            <a:avLst/>
          </a:prstGeom>
        </p:spPr>
        <p:txBody>
          <a:bodyPr lIns="0" tIns="0" rIns="0" bIns="0" rtlCol="0" anchor="t">
            <a:spAutoFit/>
          </a:bodyPr>
          <a:lstStyle/>
          <a:p>
            <a:pPr algn="l">
              <a:lnSpc>
                <a:spcPts val="3499"/>
              </a:lnSpc>
            </a:pPr>
            <a:r>
              <a:rPr lang="en-US" sz="2499">
                <a:solidFill>
                  <a:srgbClr val="FFFFFF"/>
                </a:solidFill>
                <a:latin typeface="Open Sans Semi-Bold"/>
              </a:rPr>
              <a:t>Thynk Unlimited</a:t>
            </a:r>
          </a:p>
        </p:txBody>
      </p:sp>
      <p:grpSp>
        <p:nvGrpSpPr>
          <p:cNvPr id="7" name="Group 7"/>
          <p:cNvGrpSpPr/>
          <p:nvPr/>
        </p:nvGrpSpPr>
        <p:grpSpPr>
          <a:xfrm>
            <a:off x="10828550" y="-319934"/>
            <a:ext cx="9309161" cy="10287000"/>
            <a:chOff x="0" y="0"/>
            <a:chExt cx="2451795" cy="2709333"/>
          </a:xfrm>
        </p:grpSpPr>
        <p:sp>
          <p:nvSpPr>
            <p:cNvPr id="8" name="Freeform 8"/>
            <p:cNvSpPr/>
            <p:nvPr/>
          </p:nvSpPr>
          <p:spPr>
            <a:xfrm>
              <a:off x="0" y="0"/>
              <a:ext cx="2451795" cy="2709333"/>
            </a:xfrm>
            <a:custGeom>
              <a:avLst/>
              <a:gdLst/>
              <a:ahLst/>
              <a:cxnLst/>
              <a:rect l="l" t="t" r="r" b="b"/>
              <a:pathLst>
                <a:path w="2451795" h="2709333">
                  <a:moveTo>
                    <a:pt x="0" y="0"/>
                  </a:moveTo>
                  <a:lnTo>
                    <a:pt x="2451795" y="0"/>
                  </a:lnTo>
                  <a:lnTo>
                    <a:pt x="2451795" y="2709333"/>
                  </a:lnTo>
                  <a:lnTo>
                    <a:pt x="0" y="2709333"/>
                  </a:lnTo>
                  <a:close/>
                </a:path>
              </a:pathLst>
            </a:custGeom>
            <a:solidFill>
              <a:srgbClr val="17726D"/>
            </a:solidFill>
          </p:spPr>
        </p:sp>
        <p:sp>
          <p:nvSpPr>
            <p:cNvPr id="9" name="TextBox 9"/>
            <p:cNvSpPr txBox="1"/>
            <p:nvPr/>
          </p:nvSpPr>
          <p:spPr>
            <a:xfrm>
              <a:off x="0" y="-47625"/>
              <a:ext cx="2451795" cy="2756958"/>
            </a:xfrm>
            <a:prstGeom prst="rect">
              <a:avLst/>
            </a:prstGeom>
          </p:spPr>
          <p:txBody>
            <a:bodyPr lIns="50800" tIns="50800" rIns="50800" bIns="50800" rtlCol="0" anchor="ctr"/>
            <a:lstStyle/>
            <a:p>
              <a:pPr algn="ctr">
                <a:lnSpc>
                  <a:spcPts val="2479"/>
                </a:lnSpc>
              </a:pPr>
              <a:endParaRPr/>
            </a:p>
          </p:txBody>
        </p:sp>
      </p:grpSp>
      <p:sp>
        <p:nvSpPr>
          <p:cNvPr id="10" name="Freeform 10"/>
          <p:cNvSpPr/>
          <p:nvPr/>
        </p:nvSpPr>
        <p:spPr>
          <a:xfrm>
            <a:off x="11681202" y="1731688"/>
            <a:ext cx="6042009" cy="6823624"/>
          </a:xfrm>
          <a:custGeom>
            <a:avLst/>
            <a:gdLst/>
            <a:ahLst/>
            <a:cxnLst/>
            <a:rect l="l" t="t" r="r" b="b"/>
            <a:pathLst>
              <a:path w="6042009" h="6823624">
                <a:moveTo>
                  <a:pt x="0" y="0"/>
                </a:moveTo>
                <a:lnTo>
                  <a:pt x="6042008" y="0"/>
                </a:lnTo>
                <a:lnTo>
                  <a:pt x="6042008" y="6823624"/>
                </a:lnTo>
                <a:lnTo>
                  <a:pt x="0" y="6823624"/>
                </a:lnTo>
                <a:lnTo>
                  <a:pt x="0" y="0"/>
                </a:lnTo>
                <a:close/>
              </a:path>
            </a:pathLst>
          </a:custGeom>
          <a:blipFill>
            <a:blip r:embed="rId4"/>
            <a:stretch>
              <a:fillRect/>
            </a:stretch>
          </a:blipFill>
        </p:spPr>
      </p:sp>
      <p:sp>
        <p:nvSpPr>
          <p:cNvPr id="11" name="Freeform 11"/>
          <p:cNvSpPr/>
          <p:nvPr/>
        </p:nvSpPr>
        <p:spPr>
          <a:xfrm>
            <a:off x="1644" y="0"/>
            <a:ext cx="18286356" cy="1240113"/>
          </a:xfrm>
          <a:custGeom>
            <a:avLst/>
            <a:gdLst/>
            <a:ahLst/>
            <a:cxnLst/>
            <a:rect l="l" t="t" r="r" b="b"/>
            <a:pathLst>
              <a:path w="18286356" h="1240113">
                <a:moveTo>
                  <a:pt x="0" y="0"/>
                </a:moveTo>
                <a:lnTo>
                  <a:pt x="18286356" y="0"/>
                </a:lnTo>
                <a:lnTo>
                  <a:pt x="18286356" y="1240113"/>
                </a:lnTo>
                <a:lnTo>
                  <a:pt x="0" y="1240113"/>
                </a:lnTo>
                <a:lnTo>
                  <a:pt x="0" y="0"/>
                </a:lnTo>
                <a:close/>
              </a:path>
            </a:pathLst>
          </a:custGeom>
          <a:blipFill>
            <a:blip r:embed="rId5"/>
            <a:stretch>
              <a:fillRect t="-688" b="-688"/>
            </a:stretch>
          </a:blipFill>
        </p:spPr>
      </p:sp>
      <p:sp>
        <p:nvSpPr>
          <p:cNvPr id="12" name="TextBox 12"/>
          <p:cNvSpPr txBox="1"/>
          <p:nvPr/>
        </p:nvSpPr>
        <p:spPr>
          <a:xfrm>
            <a:off x="603367" y="1487781"/>
            <a:ext cx="8679261" cy="1946910"/>
          </a:xfrm>
          <a:prstGeom prst="rect">
            <a:avLst/>
          </a:prstGeom>
        </p:spPr>
        <p:txBody>
          <a:bodyPr lIns="0" tIns="0" rIns="0" bIns="0" rtlCol="0" anchor="t">
            <a:spAutoFit/>
          </a:bodyPr>
          <a:lstStyle/>
          <a:p>
            <a:pPr algn="l">
              <a:lnSpc>
                <a:spcPts val="7560"/>
              </a:lnSpc>
            </a:pPr>
            <a:r>
              <a:rPr lang="en-US" sz="7200">
                <a:solidFill>
                  <a:srgbClr val="17726D"/>
                </a:solidFill>
                <a:latin typeface="Inter Bold"/>
              </a:rPr>
              <a:t>SUSTAINABILITY IMPACT</a:t>
            </a:r>
          </a:p>
        </p:txBody>
      </p:sp>
      <p:sp>
        <p:nvSpPr>
          <p:cNvPr id="13" name="TextBox 13"/>
          <p:cNvSpPr txBox="1"/>
          <p:nvPr/>
        </p:nvSpPr>
        <p:spPr>
          <a:xfrm>
            <a:off x="357263" y="3706675"/>
            <a:ext cx="10480811" cy="5017957"/>
          </a:xfrm>
          <a:prstGeom prst="rect">
            <a:avLst/>
          </a:prstGeom>
        </p:spPr>
        <p:txBody>
          <a:bodyPr lIns="0" tIns="0" rIns="0" bIns="0" rtlCol="0" anchor="t">
            <a:spAutoFit/>
          </a:bodyPr>
          <a:lstStyle/>
          <a:p>
            <a:pPr marL="0" lvl="0" indent="0" algn="l">
              <a:lnSpc>
                <a:spcPts val="5761"/>
              </a:lnSpc>
            </a:pPr>
            <a:r>
              <a:rPr lang="en-US" sz="3273" spc="130">
                <a:solidFill>
                  <a:srgbClr val="000000"/>
                </a:solidFill>
                <a:latin typeface="Open Sans Bold"/>
              </a:rPr>
              <a:t> By digitizing and securely managing highly confidential data, our project promotes environmental sustainability by reducing paper usage and minimizing carbon footprint. Blockchain's energy-efficient consensus mechanism further contributes to sustainability efforts.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0572" y="425545"/>
            <a:ext cx="12114739" cy="10287000"/>
            <a:chOff x="0" y="0"/>
            <a:chExt cx="3190713" cy="2709333"/>
          </a:xfrm>
        </p:grpSpPr>
        <p:sp>
          <p:nvSpPr>
            <p:cNvPr id="3" name="Freeform 3"/>
            <p:cNvSpPr/>
            <p:nvPr/>
          </p:nvSpPr>
          <p:spPr>
            <a:xfrm>
              <a:off x="0" y="0"/>
              <a:ext cx="3190713" cy="2709333"/>
            </a:xfrm>
            <a:custGeom>
              <a:avLst/>
              <a:gdLst/>
              <a:ahLst/>
              <a:cxnLst/>
              <a:rect l="l" t="t" r="r" b="b"/>
              <a:pathLst>
                <a:path w="3190713" h="2709333">
                  <a:moveTo>
                    <a:pt x="0" y="0"/>
                  </a:moveTo>
                  <a:lnTo>
                    <a:pt x="3190713" y="0"/>
                  </a:lnTo>
                  <a:lnTo>
                    <a:pt x="3190713" y="2709333"/>
                  </a:lnTo>
                  <a:lnTo>
                    <a:pt x="0" y="2709333"/>
                  </a:lnTo>
                  <a:close/>
                </a:path>
              </a:pathLst>
            </a:custGeom>
            <a:solidFill>
              <a:srgbClr val="17726D"/>
            </a:solidFill>
          </p:spPr>
        </p:sp>
        <p:sp>
          <p:nvSpPr>
            <p:cNvPr id="4" name="TextBox 4"/>
            <p:cNvSpPr txBox="1"/>
            <p:nvPr/>
          </p:nvSpPr>
          <p:spPr>
            <a:xfrm>
              <a:off x="0" y="-47625"/>
              <a:ext cx="3190713" cy="2756958"/>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flipV="1">
            <a:off x="1028700" y="4043204"/>
            <a:ext cx="4339631" cy="0"/>
          </a:xfrm>
          <a:prstGeom prst="line">
            <a:avLst/>
          </a:prstGeom>
          <a:ln w="76200" cap="flat">
            <a:solidFill>
              <a:srgbClr val="F6F6F6"/>
            </a:solidFill>
            <a:prstDash val="solid"/>
            <a:headEnd type="none" w="sm" len="sm"/>
            <a:tailEnd type="none" w="sm" len="sm"/>
          </a:ln>
        </p:spPr>
      </p:sp>
      <p:grpSp>
        <p:nvGrpSpPr>
          <p:cNvPr id="6" name="Group 6"/>
          <p:cNvGrpSpPr/>
          <p:nvPr/>
        </p:nvGrpSpPr>
        <p:grpSpPr>
          <a:xfrm>
            <a:off x="10096657" y="653223"/>
            <a:ext cx="6683462" cy="553720"/>
            <a:chOff x="0" y="0"/>
            <a:chExt cx="1760253" cy="145836"/>
          </a:xfrm>
        </p:grpSpPr>
        <p:sp>
          <p:nvSpPr>
            <p:cNvPr id="7" name="Freeform 7"/>
            <p:cNvSpPr/>
            <p:nvPr/>
          </p:nvSpPr>
          <p:spPr>
            <a:xfrm>
              <a:off x="0" y="0"/>
              <a:ext cx="1760253" cy="145836"/>
            </a:xfrm>
            <a:custGeom>
              <a:avLst/>
              <a:gdLst/>
              <a:ahLst/>
              <a:cxnLst/>
              <a:rect l="l" t="t" r="r" b="b"/>
              <a:pathLst>
                <a:path w="1760253" h="145836">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id="8" name="TextBox 8"/>
            <p:cNvSpPr txBox="1"/>
            <p:nvPr/>
          </p:nvSpPr>
          <p:spPr>
            <a:xfrm>
              <a:off x="0" y="-38100"/>
              <a:ext cx="1760253" cy="183936"/>
            </a:xfrm>
            <a:prstGeom prst="rect">
              <a:avLst/>
            </a:prstGeom>
          </p:spPr>
          <p:txBody>
            <a:bodyPr lIns="50800" tIns="50800" rIns="50800" bIns="50800" rtlCol="0" anchor="ctr"/>
            <a:lstStyle/>
            <a:p>
              <a:pPr algn="ctr">
                <a:lnSpc>
                  <a:spcPts val="3079"/>
                </a:lnSpc>
              </a:pPr>
              <a:r>
                <a:rPr lang="en-US" sz="2199">
                  <a:solidFill>
                    <a:srgbClr val="FFFFFF"/>
                  </a:solidFill>
                  <a:latin typeface="Inter Bold"/>
                </a:rPr>
                <a:t>Total Available Market (TAM)</a:t>
              </a:r>
            </a:p>
          </p:txBody>
        </p:sp>
      </p:grpSp>
      <p:grpSp>
        <p:nvGrpSpPr>
          <p:cNvPr id="9" name="Group 9"/>
          <p:cNvGrpSpPr/>
          <p:nvPr/>
        </p:nvGrpSpPr>
        <p:grpSpPr>
          <a:xfrm>
            <a:off x="15941633" y="7975432"/>
            <a:ext cx="3803190" cy="380319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2" name="Freeform 12"/>
          <p:cNvSpPr/>
          <p:nvPr/>
        </p:nvSpPr>
        <p:spPr>
          <a:xfrm>
            <a:off x="-165161" y="0"/>
            <a:ext cx="18453161" cy="1240113"/>
          </a:xfrm>
          <a:custGeom>
            <a:avLst/>
            <a:gdLst/>
            <a:ahLst/>
            <a:cxnLst/>
            <a:rect l="l" t="t" r="r" b="b"/>
            <a:pathLst>
              <a:path w="18453161" h="1240113">
                <a:moveTo>
                  <a:pt x="0" y="0"/>
                </a:moveTo>
                <a:lnTo>
                  <a:pt x="18453161" y="0"/>
                </a:lnTo>
                <a:lnTo>
                  <a:pt x="18453161" y="1240113"/>
                </a:lnTo>
                <a:lnTo>
                  <a:pt x="0" y="1240113"/>
                </a:lnTo>
                <a:lnTo>
                  <a:pt x="0" y="0"/>
                </a:lnTo>
                <a:close/>
              </a:path>
            </a:pathLst>
          </a:custGeom>
          <a:blipFill>
            <a:blip r:embed="rId2"/>
            <a:stretch>
              <a:fillRect t="-1150" b="-1150"/>
            </a:stretch>
          </a:blipFill>
        </p:spPr>
      </p:sp>
      <p:sp>
        <p:nvSpPr>
          <p:cNvPr id="13" name="Freeform 13"/>
          <p:cNvSpPr/>
          <p:nvPr/>
        </p:nvSpPr>
        <p:spPr>
          <a:xfrm>
            <a:off x="11607058" y="1878502"/>
            <a:ext cx="6529996" cy="6529996"/>
          </a:xfrm>
          <a:custGeom>
            <a:avLst/>
            <a:gdLst/>
            <a:ahLst/>
            <a:cxnLst/>
            <a:rect l="l" t="t" r="r" b="b"/>
            <a:pathLst>
              <a:path w="6529996" h="6529996">
                <a:moveTo>
                  <a:pt x="0" y="0"/>
                </a:moveTo>
                <a:lnTo>
                  <a:pt x="6529997" y="0"/>
                </a:lnTo>
                <a:lnTo>
                  <a:pt x="6529997" y="6529996"/>
                </a:lnTo>
                <a:lnTo>
                  <a:pt x="0" y="6529996"/>
                </a:lnTo>
                <a:lnTo>
                  <a:pt x="0" y="0"/>
                </a:lnTo>
                <a:close/>
              </a:path>
            </a:pathLst>
          </a:custGeom>
          <a:blipFill>
            <a:blip r:embed="rId3"/>
            <a:stretch>
              <a:fillRect/>
            </a:stretch>
          </a:blipFill>
        </p:spPr>
      </p:sp>
      <p:sp>
        <p:nvSpPr>
          <p:cNvPr id="14" name="TextBox 14"/>
          <p:cNvSpPr txBox="1"/>
          <p:nvPr/>
        </p:nvSpPr>
        <p:spPr>
          <a:xfrm>
            <a:off x="464739" y="1496367"/>
            <a:ext cx="8679261" cy="1946910"/>
          </a:xfrm>
          <a:prstGeom prst="rect">
            <a:avLst/>
          </a:prstGeom>
        </p:spPr>
        <p:txBody>
          <a:bodyPr lIns="0" tIns="0" rIns="0" bIns="0" rtlCol="0" anchor="t">
            <a:spAutoFit/>
          </a:bodyPr>
          <a:lstStyle/>
          <a:p>
            <a:pPr algn="l">
              <a:lnSpc>
                <a:spcPts val="7560"/>
              </a:lnSpc>
            </a:pPr>
            <a:r>
              <a:rPr lang="en-US" sz="7200">
                <a:solidFill>
                  <a:srgbClr val="F6F6F6"/>
                </a:solidFill>
                <a:latin typeface="Inter Bold"/>
              </a:rPr>
              <a:t>FUTURE INNOVATION</a:t>
            </a:r>
          </a:p>
        </p:txBody>
      </p:sp>
      <p:sp>
        <p:nvSpPr>
          <p:cNvPr id="15" name="TextBox 15"/>
          <p:cNvSpPr txBox="1"/>
          <p:nvPr/>
        </p:nvSpPr>
        <p:spPr>
          <a:xfrm>
            <a:off x="464739" y="4242860"/>
            <a:ext cx="10480811" cy="5015440"/>
          </a:xfrm>
          <a:prstGeom prst="rect">
            <a:avLst/>
          </a:prstGeom>
        </p:spPr>
        <p:txBody>
          <a:bodyPr lIns="0" tIns="0" rIns="0" bIns="0" rtlCol="0" anchor="t">
            <a:spAutoFit/>
          </a:bodyPr>
          <a:lstStyle/>
          <a:p>
            <a:pPr marL="0" lvl="0" indent="0" algn="l">
              <a:lnSpc>
                <a:spcPts val="5761"/>
              </a:lnSpc>
            </a:pPr>
            <a:r>
              <a:rPr lang="en-US" sz="3273" spc="130">
                <a:solidFill>
                  <a:srgbClr val="F6F6F6"/>
                </a:solidFill>
                <a:latin typeface="Open Sans Bold"/>
              </a:rPr>
              <a:t>We envision expanding our eVault system to various industries requiring secure management of highly confidential data, such as healthcare, finance, and government sectors. Integration with emerging technologies offers new opportunities for innovation and scalability.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Words>
  <Application>Microsoft Office PowerPoint</Application>
  <PresentationFormat>Custom</PresentationFormat>
  <Paragraphs>33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Open Sans Bold</vt:lpstr>
      <vt:lpstr>Inter Ultra-Bold</vt:lpstr>
      <vt:lpstr>Open Sans Semi-Bold</vt:lpstr>
      <vt:lpstr>Calibri</vt:lpstr>
      <vt:lpstr>Arial</vt:lpstr>
      <vt:lpstr>Inter Bold</vt:lpstr>
      <vt:lpstr>Open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Green Simple and Professional Business Pitch Deck Presentation</dc:title>
  <dc:creator>Abhishek Binesh</dc:creator>
  <cp:lastModifiedBy>Abhishek Binesh</cp:lastModifiedBy>
  <cp:revision>2</cp:revision>
  <dcterms:created xsi:type="dcterms:W3CDTF">2006-08-16T00:00:00Z</dcterms:created>
  <dcterms:modified xsi:type="dcterms:W3CDTF">2024-05-12T08:41:53Z</dcterms:modified>
  <dc:identifier>DAGE_dxMlx0</dc:identifier>
</cp:coreProperties>
</file>