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9" r:id="rId3"/>
    <p:sldId id="271" r:id="rId4"/>
    <p:sldId id="258" r:id="rId5"/>
    <p:sldId id="286" r:id="rId6"/>
    <p:sldId id="287" r:id="rId7"/>
    <p:sldId id="288" r:id="rId8"/>
    <p:sldId id="276" r:id="rId9"/>
    <p:sldId id="289" r:id="rId10"/>
    <p:sldId id="290" r:id="rId11"/>
    <p:sldId id="277" r:id="rId12"/>
    <p:sldId id="291" r:id="rId13"/>
    <p:sldId id="278" r:id="rId14"/>
    <p:sldId id="265" r:id="rId15"/>
    <p:sldId id="279" r:id="rId16"/>
    <p:sldId id="267" r:id="rId17"/>
    <p:sldId id="280" r:id="rId18"/>
    <p:sldId id="281" r:id="rId19"/>
    <p:sldId id="293" r:id="rId20"/>
    <p:sldId id="282" r:id="rId21"/>
    <p:sldId id="283" r:id="rId22"/>
    <p:sldId id="294" r:id="rId23"/>
    <p:sldId id="273" r:id="rId24"/>
    <p:sldId id="295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schoudhari@outlook.com" initials="a" lastIdx="1" clrIdx="0">
    <p:extLst>
      <p:ext uri="{19B8F6BF-5375-455C-9EA6-DF929625EA0E}">
        <p15:presenceInfo xmlns:p15="http://schemas.microsoft.com/office/powerpoint/2012/main" userId="74c478d8dae5dc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schoudhari@outlook.com" userId="74c478d8dae5dca2" providerId="LiveId" clId="{6DD0C526-59EE-4253-831D-AFE2C5DB0453}"/>
    <pc:docChg chg="delSld">
      <pc:chgData name="abhishekschoudhari@outlook.com" userId="74c478d8dae5dca2" providerId="LiveId" clId="{6DD0C526-59EE-4253-831D-AFE2C5DB0453}" dt="2023-03-03T04:28:39.690" v="0" actId="47"/>
      <pc:docMkLst>
        <pc:docMk/>
      </pc:docMkLst>
      <pc:sldChg chg="del">
        <pc:chgData name="abhishekschoudhari@outlook.com" userId="74c478d8dae5dca2" providerId="LiveId" clId="{6DD0C526-59EE-4253-831D-AFE2C5DB0453}" dt="2023-03-03T04:28:39.690" v="0" actId="47"/>
        <pc:sldMkLst>
          <pc:docMk/>
          <pc:sldMk cId="4010091282" sldId="296"/>
        </pc:sldMkLst>
      </pc:sldChg>
    </pc:docChg>
  </pc:docChgLst>
  <pc:docChgLst>
    <pc:chgData name="abhishekschoudhari@outlook.com" userId="74c478d8dae5dca2" providerId="LiveId" clId="{F0695F75-68CE-418A-9ACC-E0AD92CCE761}"/>
    <pc:docChg chg="undo redo custSel addSld delSld modSld">
      <pc:chgData name="abhishekschoudhari@outlook.com" userId="74c478d8dae5dca2" providerId="LiveId" clId="{F0695F75-68CE-418A-9ACC-E0AD92CCE761}" dt="2022-09-13T14:52:11.736" v="2885" actId="13926"/>
      <pc:docMkLst>
        <pc:docMk/>
      </pc:docMkLst>
      <pc:sldChg chg="del">
        <pc:chgData name="abhishekschoudhari@outlook.com" userId="74c478d8dae5dca2" providerId="LiveId" clId="{F0695F75-68CE-418A-9ACC-E0AD92CCE761}" dt="2022-09-13T10:13:18.064" v="559" actId="47"/>
        <pc:sldMkLst>
          <pc:docMk/>
          <pc:sldMk cId="3190034293" sldId="261"/>
        </pc:sldMkLst>
      </pc:sldChg>
      <pc:sldChg chg="modSp mod">
        <pc:chgData name="abhishekschoudhari@outlook.com" userId="74c478d8dae5dca2" providerId="LiveId" clId="{F0695F75-68CE-418A-9ACC-E0AD92CCE761}" dt="2022-09-13T10:50:09.252" v="2131" actId="255"/>
        <pc:sldMkLst>
          <pc:docMk/>
          <pc:sldMk cId="2790461043" sldId="265"/>
        </pc:sldMkLst>
        <pc:spChg chg="mod">
          <ac:chgData name="abhishekschoudhari@outlook.com" userId="74c478d8dae5dca2" providerId="LiveId" clId="{F0695F75-68CE-418A-9ACC-E0AD92CCE761}" dt="2022-09-13T10:43:29.709" v="1635" actId="313"/>
          <ac:spMkLst>
            <pc:docMk/>
            <pc:sldMk cId="2790461043" sldId="265"/>
            <ac:spMk id="2" creationId="{00000000-0000-0000-0000-000000000000}"/>
          </ac:spMkLst>
        </pc:spChg>
        <pc:spChg chg="mod">
          <ac:chgData name="abhishekschoudhari@outlook.com" userId="74c478d8dae5dca2" providerId="LiveId" clId="{F0695F75-68CE-418A-9ACC-E0AD92CCE761}" dt="2022-09-13T10:50:09.252" v="2131" actId="255"/>
          <ac:spMkLst>
            <pc:docMk/>
            <pc:sldMk cId="2790461043" sldId="265"/>
            <ac:spMk id="4" creationId="{E2E68752-2EC3-F972-CF96-F823D88C56E8}"/>
          </ac:spMkLst>
        </pc:spChg>
      </pc:sldChg>
      <pc:sldChg chg="modSp mod">
        <pc:chgData name="abhishekschoudhari@outlook.com" userId="74c478d8dae5dca2" providerId="LiveId" clId="{F0695F75-68CE-418A-9ACC-E0AD92CCE761}" dt="2022-09-13T13:58:15.152" v="2815" actId="20577"/>
        <pc:sldMkLst>
          <pc:docMk/>
          <pc:sldMk cId="2082987420" sldId="267"/>
        </pc:sldMkLst>
        <pc:spChg chg="mod">
          <ac:chgData name="abhishekschoudhari@outlook.com" userId="74c478d8dae5dca2" providerId="LiveId" clId="{F0695F75-68CE-418A-9ACC-E0AD92CCE761}" dt="2022-09-13T13:58:15.152" v="2815" actId="20577"/>
          <ac:spMkLst>
            <pc:docMk/>
            <pc:sldMk cId="2082987420" sldId="267"/>
            <ac:spMk id="2" creationId="{00000000-0000-0000-0000-000000000000}"/>
          </ac:spMkLst>
        </pc:spChg>
        <pc:spChg chg="mod">
          <ac:chgData name="abhishekschoudhari@outlook.com" userId="74c478d8dae5dca2" providerId="LiveId" clId="{F0695F75-68CE-418A-9ACC-E0AD92CCE761}" dt="2022-09-13T10:57:28.485" v="2395" actId="313"/>
          <ac:spMkLst>
            <pc:docMk/>
            <pc:sldMk cId="2082987420" sldId="267"/>
            <ac:spMk id="3" creationId="{A1F847CA-8206-A6B0-406E-2B1DCB81AFFE}"/>
          </ac:spMkLst>
        </pc:spChg>
      </pc:sldChg>
      <pc:sldChg chg="del">
        <pc:chgData name="abhishekschoudhari@outlook.com" userId="74c478d8dae5dca2" providerId="LiveId" clId="{F0695F75-68CE-418A-9ACC-E0AD92CCE761}" dt="2022-09-13T10:53:17.302" v="2287" actId="47"/>
        <pc:sldMkLst>
          <pc:docMk/>
          <pc:sldMk cId="388352681" sldId="268"/>
        </pc:sldMkLst>
      </pc:sldChg>
      <pc:sldChg chg="del">
        <pc:chgData name="abhishekschoudhari@outlook.com" userId="74c478d8dae5dca2" providerId="LiveId" clId="{F0695F75-68CE-418A-9ACC-E0AD92CCE761}" dt="2022-09-13T11:01:11.892" v="2569" actId="47"/>
        <pc:sldMkLst>
          <pc:docMk/>
          <pc:sldMk cId="2623608594" sldId="270"/>
        </pc:sldMkLst>
      </pc:sldChg>
      <pc:sldChg chg="modSp mod">
        <pc:chgData name="abhishekschoudhari@outlook.com" userId="74c478d8dae5dca2" providerId="LiveId" clId="{F0695F75-68CE-418A-9ACC-E0AD92CCE761}" dt="2022-09-13T11:07:23.647" v="2798"/>
        <pc:sldMkLst>
          <pc:docMk/>
          <pc:sldMk cId="2666433408" sldId="273"/>
        </pc:sldMkLst>
        <pc:spChg chg="mod">
          <ac:chgData name="abhishekschoudhari@outlook.com" userId="74c478d8dae5dca2" providerId="LiveId" clId="{F0695F75-68CE-418A-9ACC-E0AD92CCE761}" dt="2022-09-13T10:02:22.388" v="145" actId="1076"/>
          <ac:spMkLst>
            <pc:docMk/>
            <pc:sldMk cId="2666433408" sldId="273"/>
            <ac:spMk id="7" creationId="{363EF2A8-7148-8659-EDE2-70C839BC5C28}"/>
          </ac:spMkLst>
        </pc:spChg>
        <pc:graphicFrameChg chg="mod">
          <ac:chgData name="abhishekschoudhari@outlook.com" userId="74c478d8dae5dca2" providerId="LiveId" clId="{F0695F75-68CE-418A-9ACC-E0AD92CCE761}" dt="2022-09-13T11:07:23.647" v="2798"/>
          <ac:graphicFrameMkLst>
            <pc:docMk/>
            <pc:sldMk cId="2666433408" sldId="273"/>
            <ac:graphicFrameMk id="4" creationId="{F3A6CFF5-5205-47BF-9DEC-0BA023D77D0E}"/>
          </ac:graphicFrameMkLst>
        </pc:graphicFrameChg>
      </pc:sldChg>
      <pc:sldChg chg="modSp mod">
        <pc:chgData name="abhishekschoudhari@outlook.com" userId="74c478d8dae5dca2" providerId="LiveId" clId="{F0695F75-68CE-418A-9ACC-E0AD92CCE761}" dt="2022-09-13T09:33:23.896" v="55" actId="14100"/>
        <pc:sldMkLst>
          <pc:docMk/>
          <pc:sldMk cId="370747638" sldId="276"/>
        </pc:sldMkLst>
        <pc:spChg chg="mod">
          <ac:chgData name="abhishekschoudhari@outlook.com" userId="74c478d8dae5dca2" providerId="LiveId" clId="{F0695F75-68CE-418A-9ACC-E0AD92CCE761}" dt="2022-09-13T09:33:23.896" v="55" actId="14100"/>
          <ac:spMkLst>
            <pc:docMk/>
            <pc:sldMk cId="370747638" sldId="276"/>
            <ac:spMk id="5" creationId="{C79FBC61-0CA0-193B-2EC8-9CF5455DAED3}"/>
          </ac:spMkLst>
        </pc:spChg>
        <pc:graphicFrameChg chg="mod">
          <ac:chgData name="abhishekschoudhari@outlook.com" userId="74c478d8dae5dca2" providerId="LiveId" clId="{F0695F75-68CE-418A-9ACC-E0AD92CCE761}" dt="2022-09-13T09:33:19.741" v="54"/>
          <ac:graphicFrameMkLst>
            <pc:docMk/>
            <pc:sldMk cId="370747638" sldId="276"/>
            <ac:graphicFrameMk id="4" creationId="{7E4F3194-4D17-40AB-BE93-A7F6C9C138CB}"/>
          </ac:graphicFrameMkLst>
        </pc:graphicFrameChg>
      </pc:sldChg>
      <pc:sldChg chg="modSp mod">
        <pc:chgData name="abhishekschoudhari@outlook.com" userId="74c478d8dae5dca2" providerId="LiveId" clId="{F0695F75-68CE-418A-9ACC-E0AD92CCE761}" dt="2022-09-13T09:37:47.125" v="63" actId="1038"/>
        <pc:sldMkLst>
          <pc:docMk/>
          <pc:sldMk cId="3879707528" sldId="277"/>
        </pc:sldMkLst>
        <pc:graphicFrameChg chg="mod">
          <ac:chgData name="abhishekschoudhari@outlook.com" userId="74c478d8dae5dca2" providerId="LiveId" clId="{F0695F75-68CE-418A-9ACC-E0AD92CCE761}" dt="2022-09-13T09:37:47.125" v="63" actId="1038"/>
          <ac:graphicFrameMkLst>
            <pc:docMk/>
            <pc:sldMk cId="3879707528" sldId="277"/>
            <ac:graphicFrameMk id="4" creationId="{62B01874-DDE7-4FC4-ADDE-21493275B562}"/>
          </ac:graphicFrameMkLst>
        </pc:graphicFrameChg>
      </pc:sldChg>
      <pc:sldChg chg="modSp mod">
        <pc:chgData name="abhishekschoudhari@outlook.com" userId="74c478d8dae5dca2" providerId="LiveId" clId="{F0695F75-68CE-418A-9ACC-E0AD92CCE761}" dt="2022-09-13T09:38:55.091" v="77" actId="14100"/>
        <pc:sldMkLst>
          <pc:docMk/>
          <pc:sldMk cId="900570521" sldId="278"/>
        </pc:sldMkLst>
        <pc:spChg chg="mod">
          <ac:chgData name="abhishekschoudhari@outlook.com" userId="74c478d8dae5dca2" providerId="LiveId" clId="{F0695F75-68CE-418A-9ACC-E0AD92CCE761}" dt="2022-09-13T09:38:31.380" v="70" actId="14100"/>
          <ac:spMkLst>
            <pc:docMk/>
            <pc:sldMk cId="900570521" sldId="278"/>
            <ac:spMk id="7" creationId="{CEC6FE69-5B10-12CB-B1E5-2958092CCA82}"/>
          </ac:spMkLst>
        </pc:spChg>
        <pc:graphicFrameChg chg="mod">
          <ac:chgData name="abhishekschoudhari@outlook.com" userId="74c478d8dae5dca2" providerId="LiveId" clId="{F0695F75-68CE-418A-9ACC-E0AD92CCE761}" dt="2022-09-13T09:38:55.091" v="77" actId="14100"/>
          <ac:graphicFrameMkLst>
            <pc:docMk/>
            <pc:sldMk cId="900570521" sldId="278"/>
            <ac:graphicFrameMk id="5" creationId="{580CDBC4-FE6F-4C8C-94C9-0AE2FD2FB7EA}"/>
          </ac:graphicFrameMkLst>
        </pc:graphicFrameChg>
      </pc:sldChg>
      <pc:sldChg chg="modSp mod">
        <pc:chgData name="abhishekschoudhari@outlook.com" userId="74c478d8dae5dca2" providerId="LiveId" clId="{F0695F75-68CE-418A-9ACC-E0AD92CCE761}" dt="2022-09-13T09:42:32.824" v="84"/>
        <pc:sldMkLst>
          <pc:docMk/>
          <pc:sldMk cId="2300676873" sldId="279"/>
        </pc:sldMkLst>
        <pc:spChg chg="mod">
          <ac:chgData name="abhishekschoudhari@outlook.com" userId="74c478d8dae5dca2" providerId="LiveId" clId="{F0695F75-68CE-418A-9ACC-E0AD92CCE761}" dt="2022-09-13T09:41:42.850" v="78" actId="14100"/>
          <ac:spMkLst>
            <pc:docMk/>
            <pc:sldMk cId="2300676873" sldId="279"/>
            <ac:spMk id="6" creationId="{3843E3C9-DD2E-1BC1-8D4C-EBAFD38A996B}"/>
          </ac:spMkLst>
        </pc:spChg>
        <pc:graphicFrameChg chg="mod">
          <ac:chgData name="abhishekschoudhari@outlook.com" userId="74c478d8dae5dca2" providerId="LiveId" clId="{F0695F75-68CE-418A-9ACC-E0AD92CCE761}" dt="2022-09-13T09:42:32.824" v="84"/>
          <ac:graphicFrameMkLst>
            <pc:docMk/>
            <pc:sldMk cId="2300676873" sldId="279"/>
            <ac:graphicFrameMk id="4" creationId="{FB43DB6C-8170-41BF-9D6C-5C96189E7663}"/>
          </ac:graphicFrameMkLst>
        </pc:graphicFrameChg>
      </pc:sldChg>
      <pc:sldChg chg="modSp mod">
        <pc:chgData name="abhishekschoudhari@outlook.com" userId="74c478d8dae5dca2" providerId="LiveId" clId="{F0695F75-68CE-418A-9ACC-E0AD92CCE761}" dt="2022-09-13T09:58:44.649" v="124" actId="14100"/>
        <pc:sldMkLst>
          <pc:docMk/>
          <pc:sldMk cId="2870546806" sldId="280"/>
        </pc:sldMkLst>
        <pc:spChg chg="mod">
          <ac:chgData name="abhishekschoudhari@outlook.com" userId="74c478d8dae5dca2" providerId="LiveId" clId="{F0695F75-68CE-418A-9ACC-E0AD92CCE761}" dt="2022-09-13T09:46:12.833" v="108" actId="14100"/>
          <ac:spMkLst>
            <pc:docMk/>
            <pc:sldMk cId="2870546806" sldId="280"/>
            <ac:spMk id="6" creationId="{D320C4EE-8CBF-BA6E-8983-3465811F462C}"/>
          </ac:spMkLst>
        </pc:spChg>
        <pc:graphicFrameChg chg="mod">
          <ac:chgData name="abhishekschoudhari@outlook.com" userId="74c478d8dae5dca2" providerId="LiveId" clId="{F0695F75-68CE-418A-9ACC-E0AD92CCE761}" dt="2022-09-13T09:58:44.649" v="124" actId="14100"/>
          <ac:graphicFrameMkLst>
            <pc:docMk/>
            <pc:sldMk cId="2870546806" sldId="280"/>
            <ac:graphicFrameMk id="4" creationId="{CFC8006C-0E76-4A5C-8F21-3DA56B056A9D}"/>
          </ac:graphicFrameMkLst>
        </pc:graphicFrameChg>
      </pc:sldChg>
      <pc:sldChg chg="modSp mod">
        <pc:chgData name="abhishekschoudhari@outlook.com" userId="74c478d8dae5dca2" providerId="LiveId" clId="{F0695F75-68CE-418A-9ACC-E0AD92CCE761}" dt="2022-09-13T09:47:43.052" v="114" actId="14100"/>
        <pc:sldMkLst>
          <pc:docMk/>
          <pc:sldMk cId="933018223" sldId="281"/>
        </pc:sldMkLst>
        <pc:graphicFrameChg chg="mod">
          <ac:chgData name="abhishekschoudhari@outlook.com" userId="74c478d8dae5dca2" providerId="LiveId" clId="{F0695F75-68CE-418A-9ACC-E0AD92CCE761}" dt="2022-09-13T09:47:43.052" v="114" actId="14100"/>
          <ac:graphicFrameMkLst>
            <pc:docMk/>
            <pc:sldMk cId="933018223" sldId="281"/>
            <ac:graphicFrameMk id="4" creationId="{BABF3112-3E65-4FCF-AD8F-994BE11511BA}"/>
          </ac:graphicFrameMkLst>
        </pc:graphicFrameChg>
      </pc:sldChg>
      <pc:sldChg chg="modSp mod">
        <pc:chgData name="abhishekschoudhari@outlook.com" userId="74c478d8dae5dca2" providerId="LiveId" clId="{F0695F75-68CE-418A-9ACC-E0AD92CCE761}" dt="2022-09-13T09:54:38.346" v="118" actId="1038"/>
        <pc:sldMkLst>
          <pc:docMk/>
          <pc:sldMk cId="3996744736" sldId="282"/>
        </pc:sldMkLst>
        <pc:graphicFrameChg chg="mod">
          <ac:chgData name="abhishekschoudhari@outlook.com" userId="74c478d8dae5dca2" providerId="LiveId" clId="{F0695F75-68CE-418A-9ACC-E0AD92CCE761}" dt="2022-09-13T09:54:38.346" v="118" actId="1038"/>
          <ac:graphicFrameMkLst>
            <pc:docMk/>
            <pc:sldMk cId="3996744736" sldId="282"/>
            <ac:graphicFrameMk id="4" creationId="{F5DF2AE9-FE8D-4325-907B-AADF91B38D97}"/>
          </ac:graphicFrameMkLst>
        </pc:graphicFrameChg>
      </pc:sldChg>
      <pc:sldChg chg="modSp mod">
        <pc:chgData name="abhishekschoudhari@outlook.com" userId="74c478d8dae5dca2" providerId="LiveId" clId="{F0695F75-68CE-418A-9ACC-E0AD92CCE761}" dt="2022-09-13T10:01:30.190" v="140" actId="14100"/>
        <pc:sldMkLst>
          <pc:docMk/>
          <pc:sldMk cId="3309144819" sldId="283"/>
        </pc:sldMkLst>
        <pc:graphicFrameChg chg="mod">
          <ac:chgData name="abhishekschoudhari@outlook.com" userId="74c478d8dae5dca2" providerId="LiveId" clId="{F0695F75-68CE-418A-9ACC-E0AD92CCE761}" dt="2022-09-13T10:01:30.190" v="140" actId="14100"/>
          <ac:graphicFrameMkLst>
            <pc:docMk/>
            <pc:sldMk cId="3309144819" sldId="283"/>
            <ac:graphicFrameMk id="4" creationId="{E4E4E8C3-2907-4469-B011-D8B1C56CC14A}"/>
          </ac:graphicFrameMkLst>
        </pc:graphicFrameChg>
      </pc:sldChg>
      <pc:sldChg chg="addSp delSp modSp mod">
        <pc:chgData name="abhishekschoudhari@outlook.com" userId="74c478d8dae5dca2" providerId="LiveId" clId="{F0695F75-68CE-418A-9ACC-E0AD92CCE761}" dt="2022-09-13T11:30:01.261" v="2799" actId="478"/>
        <pc:sldMkLst>
          <pc:docMk/>
          <pc:sldMk cId="282298671" sldId="285"/>
        </pc:sldMkLst>
        <pc:spChg chg="mod">
          <ac:chgData name="abhishekschoudhari@outlook.com" userId="74c478d8dae5dca2" providerId="LiveId" clId="{F0695F75-68CE-418A-9ACC-E0AD92CCE761}" dt="2022-09-13T10:04:23.880" v="150" actId="14100"/>
          <ac:spMkLst>
            <pc:docMk/>
            <pc:sldMk cId="282298671" sldId="285"/>
            <ac:spMk id="2" creationId="{8B72BC1B-72B5-ABF3-F6DE-C6BE909E63F3}"/>
          </ac:spMkLst>
        </pc:spChg>
        <pc:spChg chg="del">
          <ac:chgData name="abhishekschoudhari@outlook.com" userId="74c478d8dae5dca2" providerId="LiveId" clId="{F0695F75-68CE-418A-9ACC-E0AD92CCE761}" dt="2022-09-13T11:30:01.261" v="2799" actId="478"/>
          <ac:spMkLst>
            <pc:docMk/>
            <pc:sldMk cId="282298671" sldId="285"/>
            <ac:spMk id="3" creationId="{2770D5C7-B662-D0CF-5D49-7E872C6830D2}"/>
          </ac:spMkLst>
        </pc:spChg>
        <pc:spChg chg="add del mod">
          <ac:chgData name="abhishekschoudhari@outlook.com" userId="74c478d8dae5dca2" providerId="LiveId" clId="{F0695F75-68CE-418A-9ACC-E0AD92CCE761}" dt="2022-09-13T10:04:53.854" v="160"/>
          <ac:spMkLst>
            <pc:docMk/>
            <pc:sldMk cId="282298671" sldId="285"/>
            <ac:spMk id="4" creationId="{3E1EB76F-E14A-EC17-4250-0F996B2C34FA}"/>
          </ac:spMkLst>
        </pc:spChg>
        <pc:picChg chg="add mod">
          <ac:chgData name="abhishekschoudhari@outlook.com" userId="74c478d8dae5dca2" providerId="LiveId" clId="{F0695F75-68CE-418A-9ACC-E0AD92CCE761}" dt="2022-09-13T10:04:51.176" v="158" actId="14100"/>
          <ac:picMkLst>
            <pc:docMk/>
            <pc:sldMk cId="282298671" sldId="285"/>
            <ac:picMk id="1026" creationId="{BFCFCC5F-F55B-F889-A243-D103C9CA33BE}"/>
          </ac:picMkLst>
        </pc:picChg>
      </pc:sldChg>
      <pc:sldChg chg="addSp delSp modSp mod">
        <pc:chgData name="abhishekschoudhari@outlook.com" userId="74c478d8dae5dca2" providerId="LiveId" clId="{F0695F75-68CE-418A-9ACC-E0AD92CCE761}" dt="2022-09-13T10:22:08.395" v="963" actId="27636"/>
        <pc:sldMkLst>
          <pc:docMk/>
          <pc:sldMk cId="4116200198" sldId="286"/>
        </pc:sldMkLst>
        <pc:spChg chg="mod">
          <ac:chgData name="abhishekschoudhari@outlook.com" userId="74c478d8dae5dca2" providerId="LiveId" clId="{F0695F75-68CE-418A-9ACC-E0AD92CCE761}" dt="2022-09-13T10:22:08.395" v="963" actId="27636"/>
          <ac:spMkLst>
            <pc:docMk/>
            <pc:sldMk cId="4116200198" sldId="286"/>
            <ac:spMk id="3" creationId="{6A402D38-E4C8-C0F0-11C6-2C6DA4BA933A}"/>
          </ac:spMkLst>
        </pc:spChg>
        <pc:graphicFrameChg chg="add del">
          <ac:chgData name="abhishekschoudhari@outlook.com" userId="74c478d8dae5dca2" providerId="LiveId" clId="{F0695F75-68CE-418A-9ACC-E0AD92CCE761}" dt="2022-09-13T10:19:53.738" v="872" actId="22"/>
          <ac:graphicFrameMkLst>
            <pc:docMk/>
            <pc:sldMk cId="4116200198" sldId="286"/>
            <ac:graphicFrameMk id="5" creationId="{112EA49C-03F8-57E4-62AA-DD50A9122DE0}"/>
          </ac:graphicFrameMkLst>
        </pc:graphicFrameChg>
      </pc:sldChg>
      <pc:sldChg chg="modSp">
        <pc:chgData name="abhishekschoudhari@outlook.com" userId="74c478d8dae5dca2" providerId="LiveId" clId="{F0695F75-68CE-418A-9ACC-E0AD92CCE761}" dt="2022-09-13T09:30:22.610" v="42" actId="20577"/>
        <pc:sldMkLst>
          <pc:docMk/>
          <pc:sldMk cId="413553450" sldId="287"/>
        </pc:sldMkLst>
        <pc:graphicFrameChg chg="mod">
          <ac:chgData name="abhishekschoudhari@outlook.com" userId="74c478d8dae5dca2" providerId="LiveId" clId="{F0695F75-68CE-418A-9ACC-E0AD92CCE761}" dt="2022-09-13T09:30:22.610" v="42" actId="20577"/>
          <ac:graphicFrameMkLst>
            <pc:docMk/>
            <pc:sldMk cId="413553450" sldId="287"/>
            <ac:graphicFrameMk id="6" creationId="{76A9F823-4482-47C9-3B24-AA59A7D7E135}"/>
          </ac:graphicFrameMkLst>
        </pc:graphicFrameChg>
      </pc:sldChg>
      <pc:sldChg chg="modSp mod">
        <pc:chgData name="abhishekschoudhari@outlook.com" userId="74c478d8dae5dca2" providerId="LiveId" clId="{F0695F75-68CE-418A-9ACC-E0AD92CCE761}" dt="2022-09-13T10:37:43.958" v="1426" actId="5793"/>
        <pc:sldMkLst>
          <pc:docMk/>
          <pc:sldMk cId="3080639828" sldId="288"/>
        </pc:sldMkLst>
        <pc:spChg chg="mod">
          <ac:chgData name="abhishekschoudhari@outlook.com" userId="74c478d8dae5dca2" providerId="LiveId" clId="{F0695F75-68CE-418A-9ACC-E0AD92CCE761}" dt="2022-09-13T10:17:02.710" v="697" actId="313"/>
          <ac:spMkLst>
            <pc:docMk/>
            <pc:sldMk cId="3080639828" sldId="288"/>
            <ac:spMk id="2" creationId="{00000000-0000-0000-0000-000000000000}"/>
          </ac:spMkLst>
        </pc:spChg>
        <pc:spChg chg="mod">
          <ac:chgData name="abhishekschoudhari@outlook.com" userId="74c478d8dae5dca2" providerId="LiveId" clId="{F0695F75-68CE-418A-9ACC-E0AD92CCE761}" dt="2022-09-13T10:37:43.958" v="1426" actId="5793"/>
          <ac:spMkLst>
            <pc:docMk/>
            <pc:sldMk cId="3080639828" sldId="288"/>
            <ac:spMk id="3" creationId="{87925518-B5CD-CC80-2922-6C6F7881B604}"/>
          </ac:spMkLst>
        </pc:spChg>
      </pc:sldChg>
      <pc:sldChg chg="modSp mod">
        <pc:chgData name="abhishekschoudhari@outlook.com" userId="74c478d8dae5dca2" providerId="LiveId" clId="{F0695F75-68CE-418A-9ACC-E0AD92CCE761}" dt="2022-09-13T09:34:39.861" v="57"/>
        <pc:sldMkLst>
          <pc:docMk/>
          <pc:sldMk cId="49729065" sldId="289"/>
        </pc:sldMkLst>
        <pc:graphicFrameChg chg="mod">
          <ac:chgData name="abhishekschoudhari@outlook.com" userId="74c478d8dae5dca2" providerId="LiveId" clId="{F0695F75-68CE-418A-9ACC-E0AD92CCE761}" dt="2022-09-13T09:34:39.861" v="57"/>
          <ac:graphicFrameMkLst>
            <pc:docMk/>
            <pc:sldMk cId="49729065" sldId="289"/>
            <ac:graphicFrameMk id="2" creationId="{9CEB88D4-8391-4992-0C50-5C5D084A269F}"/>
          </ac:graphicFrameMkLst>
        </pc:graphicFrameChg>
      </pc:sldChg>
      <pc:sldChg chg="modSp mod">
        <pc:chgData name="abhishekschoudhari@outlook.com" userId="74c478d8dae5dca2" providerId="LiveId" clId="{F0695F75-68CE-418A-9ACC-E0AD92CCE761}" dt="2022-09-13T10:37:59.655" v="1427" actId="1076"/>
        <pc:sldMkLst>
          <pc:docMk/>
          <pc:sldMk cId="1695317115" sldId="290"/>
        </pc:sldMkLst>
        <pc:spChg chg="mod">
          <ac:chgData name="abhishekschoudhari@outlook.com" userId="74c478d8dae5dca2" providerId="LiveId" clId="{F0695F75-68CE-418A-9ACC-E0AD92CCE761}" dt="2022-09-13T10:37:59.655" v="1427" actId="1076"/>
          <ac:spMkLst>
            <pc:docMk/>
            <pc:sldMk cId="1695317115" sldId="290"/>
            <ac:spMk id="3" creationId="{87925518-B5CD-CC80-2922-6C6F7881B604}"/>
          </ac:spMkLst>
        </pc:spChg>
      </pc:sldChg>
      <pc:sldChg chg="modSp mod">
        <pc:chgData name="abhishekschoudhari@outlook.com" userId="74c478d8dae5dca2" providerId="LiveId" clId="{F0695F75-68CE-418A-9ACC-E0AD92CCE761}" dt="2022-09-13T10:41:57.692" v="1615" actId="255"/>
        <pc:sldMkLst>
          <pc:docMk/>
          <pc:sldMk cId="1869123181" sldId="291"/>
        </pc:sldMkLst>
        <pc:spChg chg="mod">
          <ac:chgData name="abhishekschoudhari@outlook.com" userId="74c478d8dae5dca2" providerId="LiveId" clId="{F0695F75-68CE-418A-9ACC-E0AD92CCE761}" dt="2022-09-13T10:41:57.692" v="1615" actId="255"/>
          <ac:spMkLst>
            <pc:docMk/>
            <pc:sldMk cId="1869123181" sldId="291"/>
            <ac:spMk id="3" creationId="{87925518-B5CD-CC80-2922-6C6F7881B604}"/>
          </ac:spMkLst>
        </pc:spChg>
      </pc:sldChg>
      <pc:sldChg chg="del">
        <pc:chgData name="abhishekschoudhari@outlook.com" userId="74c478d8dae5dca2" providerId="LiveId" clId="{F0695F75-68CE-418A-9ACC-E0AD92CCE761}" dt="2022-09-13T10:43:03.356" v="1616" actId="47"/>
        <pc:sldMkLst>
          <pc:docMk/>
          <pc:sldMk cId="3831007697" sldId="292"/>
        </pc:sldMkLst>
      </pc:sldChg>
      <pc:sldChg chg="modSp mod">
        <pc:chgData name="abhishekschoudhari@outlook.com" userId="74c478d8dae5dca2" providerId="LiveId" clId="{F0695F75-68CE-418A-9ACC-E0AD92CCE761}" dt="2022-09-13T11:01:05.622" v="2568" actId="20577"/>
        <pc:sldMkLst>
          <pc:docMk/>
          <pc:sldMk cId="2026171951" sldId="293"/>
        </pc:sldMkLst>
        <pc:spChg chg="mod">
          <ac:chgData name="abhishekschoudhari@outlook.com" userId="74c478d8dae5dca2" providerId="LiveId" clId="{F0695F75-68CE-418A-9ACC-E0AD92CCE761}" dt="2022-09-13T11:01:05.622" v="2568" actId="20577"/>
          <ac:spMkLst>
            <pc:docMk/>
            <pc:sldMk cId="2026171951" sldId="293"/>
            <ac:spMk id="3" creationId="{DF660382-7EF4-1AE1-0E8B-F7F64BAC5432}"/>
          </ac:spMkLst>
        </pc:spChg>
      </pc:sldChg>
      <pc:sldChg chg="modSp mod">
        <pc:chgData name="abhishekschoudhari@outlook.com" userId="74c478d8dae5dca2" providerId="LiveId" clId="{F0695F75-68CE-418A-9ACC-E0AD92CCE761}" dt="2022-09-13T11:06:01.516" v="2793" actId="255"/>
        <pc:sldMkLst>
          <pc:docMk/>
          <pc:sldMk cId="1097904755" sldId="294"/>
        </pc:sldMkLst>
        <pc:spChg chg="mod">
          <ac:chgData name="abhishekschoudhari@outlook.com" userId="74c478d8dae5dca2" providerId="LiveId" clId="{F0695F75-68CE-418A-9ACC-E0AD92CCE761}" dt="2022-09-13T11:06:01.516" v="2793" actId="255"/>
          <ac:spMkLst>
            <pc:docMk/>
            <pc:sldMk cId="1097904755" sldId="294"/>
            <ac:spMk id="3" creationId="{C48D6108-A928-E7FC-E77E-DCC6FC44629C}"/>
          </ac:spMkLst>
        </pc:spChg>
      </pc:sldChg>
      <pc:sldChg chg="addSp delSp modSp new mod">
        <pc:chgData name="abhishekschoudhari@outlook.com" userId="74c478d8dae5dca2" providerId="LiveId" clId="{F0695F75-68CE-418A-9ACC-E0AD92CCE761}" dt="2022-09-13T14:52:11.736" v="2885" actId="13926"/>
        <pc:sldMkLst>
          <pc:docMk/>
          <pc:sldMk cId="4010091282" sldId="296"/>
        </pc:sldMkLst>
        <pc:spChg chg="add del mod">
          <ac:chgData name="abhishekschoudhari@outlook.com" userId="74c478d8dae5dca2" providerId="LiveId" clId="{F0695F75-68CE-418A-9ACC-E0AD92CCE761}" dt="2022-09-13T14:52:11.736" v="2885" actId="13926"/>
          <ac:spMkLst>
            <pc:docMk/>
            <pc:sldMk cId="4010091282" sldId="296"/>
            <ac:spMk id="2" creationId="{9D88C6FF-9EE9-C61E-5517-62441855DD7C}"/>
          </ac:spMkLst>
        </pc:spChg>
        <pc:spChg chg="del mod">
          <ac:chgData name="abhishekschoudhari@outlook.com" userId="74c478d8dae5dca2" providerId="LiveId" clId="{F0695F75-68CE-418A-9ACC-E0AD92CCE761}" dt="2022-09-13T14:49:02.927" v="2833" actId="22"/>
          <ac:spMkLst>
            <pc:docMk/>
            <pc:sldMk cId="4010091282" sldId="296"/>
            <ac:spMk id="3" creationId="{11E9C439-4AC0-D5FA-691F-3F22509F673D}"/>
          </ac:spMkLst>
        </pc:spChg>
        <pc:picChg chg="add mod ord">
          <ac:chgData name="abhishekschoudhari@outlook.com" userId="74c478d8dae5dca2" providerId="LiveId" clId="{F0695F75-68CE-418A-9ACC-E0AD92CCE761}" dt="2022-09-13T14:50:32.066" v="2876" actId="14100"/>
          <ac:picMkLst>
            <pc:docMk/>
            <pc:sldMk cId="4010091282" sldId="296"/>
            <ac:picMk id="5" creationId="{4A324BCD-A08E-9A3D-2E42-B403209A52B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\Downloads\2%20project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\Downloads\2%20project%20dashboar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\Downloads\2%20project%20dashboar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\Downloads\2%20project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\Downloads\2%20project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his\Downloads\2%20project%20dashboard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\Downloads\2%20project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\Downloads\2%20project%20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\Downloads\2%20project%20dash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\Downloads\2%20project%20dashboar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\Downloads\2%20project%20dashboar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[2 project dashboard.xlsx]ipo pivot!PivotTable2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dirty="0"/>
              <a:t>Acquirer -  IPO Application</a:t>
            </a:r>
            <a:r>
              <a:rPr lang="en-US" sz="2000" baseline="0" dirty="0"/>
              <a:t> Status</a:t>
            </a:r>
            <a:endParaRPr lang="en-US" sz="2000" dirty="0"/>
          </a:p>
        </c:rich>
      </c:tx>
      <c:layout>
        <c:manualLayout>
          <c:xMode val="edge"/>
          <c:yMode val="edge"/>
          <c:x val="0.25197314867341097"/>
          <c:y val="6.69728048699794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tint val="94000"/>
                  <a:satMod val="100000"/>
                  <a:lumMod val="104000"/>
                </a:schemeClr>
              </a:gs>
              <a:gs pos="69000">
                <a:schemeClr val="accent5">
                  <a:shade val="86000"/>
                  <a:satMod val="130000"/>
                  <a:lumMod val="102000"/>
                </a:schemeClr>
              </a:gs>
              <a:gs pos="100000">
                <a:schemeClr val="accent5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tint val="77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tint val="77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tint val="77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dLbl>
          <c:idx val="0"/>
          <c:layout>
            <c:manualLayout>
              <c:x val="0.2314865523587197"/>
              <c:y val="-0.1416228692865315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95475201273569"/>
                  <c:h val="9.7317246070300581E-2"/>
                </c:manualLayout>
              </c15:layout>
            </c:ext>
          </c:extLst>
        </c:dLbl>
      </c:pivotFmt>
      <c:pivotFmt>
        <c:idx val="2"/>
        <c:spPr>
          <a:gradFill rotWithShape="1">
            <a:gsLst>
              <a:gs pos="0">
                <a:schemeClr val="accent5">
                  <a:shade val="76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hade val="76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shade val="7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dLbl>
          <c:idx val="0"/>
          <c:layout>
            <c:manualLayout>
              <c:x val="-0.15454738278422206"/>
              <c:y val="6.04809596168899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3903508217928442"/>
                  <c:h val="7.5231155316111797E-2"/>
                </c:manualLayout>
              </c15:layout>
            </c:ext>
          </c:extLst>
        </c:dLbl>
      </c:pivotFmt>
      <c:pivotFmt>
        <c:idx val="3"/>
        <c:spPr>
          <a:gradFill rotWithShape="1">
            <a:gsLst>
              <a:gs pos="0">
                <a:schemeClr val="accent5">
                  <a:tint val="94000"/>
                  <a:satMod val="100000"/>
                  <a:lumMod val="104000"/>
                </a:schemeClr>
              </a:gs>
              <a:gs pos="69000">
                <a:schemeClr val="accent5">
                  <a:shade val="86000"/>
                  <a:satMod val="130000"/>
                  <a:lumMod val="102000"/>
                </a:schemeClr>
              </a:gs>
              <a:gs pos="100000">
                <a:schemeClr val="accent5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5">
                  <a:shade val="76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hade val="76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shade val="7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dLbl>
          <c:idx val="0"/>
          <c:layout>
            <c:manualLayout>
              <c:x val="-0.15454738278422206"/>
              <c:y val="6.04809596168899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3903508217928442"/>
                  <c:h val="7.5231155316111797E-2"/>
                </c:manualLayout>
              </c15:layout>
            </c:ext>
          </c:extLst>
        </c:dLbl>
      </c:pivotFmt>
      <c:pivotFmt>
        <c:idx val="5"/>
        <c:spPr>
          <a:gradFill rotWithShape="1">
            <a:gsLst>
              <a:gs pos="0">
                <a:schemeClr val="accent5">
                  <a:tint val="77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tint val="77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tint val="77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dLbl>
          <c:idx val="0"/>
          <c:layout>
            <c:manualLayout>
              <c:x val="0.2314865523587197"/>
              <c:y val="-0.1416228692865315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95475201273569"/>
                  <c:h val="9.7317246070300581E-2"/>
                </c:manualLayout>
              </c15:layout>
            </c:ext>
          </c:extLst>
        </c:dLbl>
      </c:pivotFmt>
      <c:pivotFmt>
        <c:idx val="6"/>
        <c:spPr>
          <a:gradFill rotWithShape="1">
            <a:gsLst>
              <a:gs pos="0">
                <a:schemeClr val="accent5">
                  <a:tint val="94000"/>
                  <a:satMod val="100000"/>
                  <a:lumMod val="104000"/>
                </a:schemeClr>
              </a:gs>
              <a:gs pos="69000">
                <a:schemeClr val="accent5">
                  <a:shade val="86000"/>
                  <a:satMod val="130000"/>
                  <a:lumMod val="102000"/>
                </a:schemeClr>
              </a:gs>
              <a:gs pos="100000">
                <a:schemeClr val="accent5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5">
                  <a:shade val="76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hade val="76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shade val="7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dLbl>
          <c:idx val="0"/>
          <c:layout>
            <c:manualLayout>
              <c:x val="-0.15454738278422206"/>
              <c:y val="6.04809596168899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3903508217928442"/>
                  <c:h val="7.5231155316111797E-2"/>
                </c:manualLayout>
              </c15:layout>
            </c:ext>
          </c:extLst>
        </c:dLbl>
      </c:pivotFmt>
      <c:pivotFmt>
        <c:idx val="8"/>
        <c:spPr>
          <a:gradFill rotWithShape="1">
            <a:gsLst>
              <a:gs pos="0">
                <a:schemeClr val="accent5">
                  <a:tint val="77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tint val="77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tint val="77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dLbl>
          <c:idx val="0"/>
          <c:layout>
            <c:manualLayout>
              <c:x val="0.2314865523587197"/>
              <c:y val="-0.1416228692865315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95475201273569"/>
                  <c:h val="9.7317246070300581E-2"/>
                </c:manualLayout>
              </c15:layout>
            </c:ext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453684340737931"/>
          <c:y val="0.16823352963232541"/>
          <c:w val="0.75894133340341385"/>
          <c:h val="0.76865899115551728"/>
        </c:manualLayout>
      </c:layout>
      <c:pie3DChart>
        <c:varyColors val="1"/>
        <c:ser>
          <c:idx val="0"/>
          <c:order val="0"/>
          <c:tx>
            <c:strRef>
              <c:f>'ipo pivot'!$B$3</c:f>
              <c:strCache>
                <c:ptCount val="1"/>
                <c:pt idx="0">
                  <c:v>Total</c:v>
                </c:pt>
              </c:strCache>
            </c:strRef>
          </c:tx>
          <c:explosion val="15"/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1-80BC-4BC1-9FB3-488A64B1FFE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3-80BC-4BC1-9FB3-488A64B1FFE3}"/>
              </c:ext>
            </c:extLst>
          </c:dPt>
          <c:dLbls>
            <c:dLbl>
              <c:idx val="0"/>
              <c:layout>
                <c:manualLayout>
                  <c:x val="-0.15454738278422206"/>
                  <c:y val="6.048095961688994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903508217928442"/>
                      <c:h val="7.52311553161117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0BC-4BC1-9FB3-488A64B1FFE3}"/>
                </c:ext>
              </c:extLst>
            </c:dLbl>
            <c:dLbl>
              <c:idx val="1"/>
              <c:layout>
                <c:manualLayout>
                  <c:x val="0.2314865523587197"/>
                  <c:y val="-0.141622869286531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5475201273569"/>
                      <c:h val="9.731724607030058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0BC-4BC1-9FB3-488A64B1FF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'ipo pivot'!$A$4:$A$5</c:f>
              <c:strCache>
                <c:ptCount val="2"/>
                <c:pt idx="0">
                  <c:v>Did</c:v>
                </c:pt>
                <c:pt idx="1">
                  <c:v>Did Not</c:v>
                </c:pt>
              </c:strCache>
            </c:strRef>
          </c:cat>
          <c:val>
            <c:numRef>
              <c:f>'ipo pivot'!$B$4:$B$5</c:f>
              <c:numCache>
                <c:formatCode>0.00%</c:formatCode>
                <c:ptCount val="2"/>
                <c:pt idx="0">
                  <c:v>0.2857142857142857</c:v>
                </c:pt>
                <c:pt idx="1">
                  <c:v>0.7142857142857143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BC-4BC1-9FB3-488A64B1FFE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809946881616336"/>
          <c:y val="0.87132804218109738"/>
          <c:w val="0.7221450183810848"/>
          <c:h val="0.10052790677711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[2 project dashboard.xlsx]Institute_acquirer map!PivotTable1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u="none" strike="noStrike" baseline="0">
                <a:effectLst/>
              </a:rPr>
              <a:t>Institute wise Acquirer Director Distribution</a:t>
            </a:r>
            <a:endParaRPr lang="en-US"/>
          </a:p>
        </c:rich>
      </c:tx>
      <c:layout>
        <c:manualLayout>
          <c:xMode val="edge"/>
          <c:yMode val="edge"/>
          <c:x val="0.45542852019926661"/>
          <c:y val="5.707762557077625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  <a:sp3d contourW="9525">
            <a:contourClr>
              <a:schemeClr val="accent4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161015993863327"/>
          <c:y val="7.2878596101080051E-2"/>
          <c:w val="0.85551315471231626"/>
          <c:h val="0.5662441720101443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'Institute_acquirer map'!$B$1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'Institute_acquirer map'!$A$2:$A$25</c:f>
              <c:strCache>
                <c:ptCount val="23"/>
                <c:pt idx="0">
                  <c:v>University of North Texas</c:v>
                </c:pt>
                <c:pt idx="1">
                  <c:v>University of Rennes 1</c:v>
                </c:pt>
                <c:pt idx="2">
                  <c:v>University of California, Berkeley</c:v>
                </c:pt>
                <c:pt idx="3">
                  <c:v>Aalborg University</c:v>
                </c:pt>
                <c:pt idx="4">
                  <c:v>Gordon College</c:v>
                </c:pt>
                <c:pt idx="5">
                  <c:v>Birkbeck, University of London</c:v>
                </c:pt>
                <c:pt idx="6">
                  <c:v>University of Florence</c:v>
                </c:pt>
                <c:pt idx="7">
                  <c:v>Hebrew University of Jerusalem</c:v>
                </c:pt>
                <c:pt idx="8">
                  <c:v>University of Virginia Darden School of Business</c:v>
                </c:pt>
                <c:pt idx="9">
                  <c:v>Indian Institute of Technology Kharagpur</c:v>
                </c:pt>
                <c:pt idx="10">
                  <c:v>The University of Texas at Austin</c:v>
                </c:pt>
                <c:pt idx="11">
                  <c:v>Kellogg School of Management</c:v>
                </c:pt>
                <c:pt idx="12">
                  <c:v>University of California, Santa Cruz</c:v>
                </c:pt>
                <c:pt idx="13">
                  <c:v>Northeastern University</c:v>
                </c:pt>
                <c:pt idx="14">
                  <c:v>University of Illinois at Urbana-Champaign (UIUC)</c:v>
                </c:pt>
                <c:pt idx="15">
                  <c:v>Queens College</c:v>
                </c:pt>
                <c:pt idx="16">
                  <c:v>University of Oxford</c:v>
                </c:pt>
                <c:pt idx="17">
                  <c:v>Seton Hall University</c:v>
                </c:pt>
                <c:pt idx="18">
                  <c:v>University of Sydney</c:v>
                </c:pt>
                <c:pt idx="19">
                  <c:v>Stanford Law School</c:v>
                </c:pt>
                <c:pt idx="20">
                  <c:v>Wharton School of the University of Pennsylvania</c:v>
                </c:pt>
                <c:pt idx="21">
                  <c:v>Stanford University</c:v>
                </c:pt>
                <c:pt idx="22">
                  <c:v>Technical University of Munich</c:v>
                </c:pt>
              </c:strCache>
            </c:strRef>
          </c:cat>
          <c:val>
            <c:numRef>
              <c:f>'Institute_acquirer map'!$B$2:$B$25</c:f>
              <c:numCache>
                <c:formatCode>General</c:formatCode>
                <c:ptCount val="23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5A9F-4BEC-B839-5E90E53AAC0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1"/>
        <c:shape val="box"/>
        <c:axId val="360595584"/>
        <c:axId val="360596416"/>
        <c:axId val="0"/>
      </c:bar3DChart>
      <c:catAx>
        <c:axId val="36059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596416"/>
        <c:crosses val="autoZero"/>
        <c:auto val="1"/>
        <c:lblAlgn val="ctr"/>
        <c:lblOffset val="100"/>
        <c:noMultiLvlLbl val="0"/>
      </c:catAx>
      <c:valAx>
        <c:axId val="36059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59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of Directors In same Institute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solidFill>
          <a:schemeClr val="accent3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'common_institute'!$B$1</c:f>
              <c:strCache>
                <c:ptCount val="1"/>
                <c:pt idx="0">
                  <c:v>Count of  Director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'common_institute'!$A$2:$A$5</c:f>
              <c:strCache>
                <c:ptCount val="4"/>
                <c:pt idx="0">
                  <c:v>University of North Texas</c:v>
                </c:pt>
                <c:pt idx="1">
                  <c:v>Gordon College</c:v>
                </c:pt>
                <c:pt idx="2">
                  <c:v>Hebrew University of Jerusalem</c:v>
                </c:pt>
                <c:pt idx="3">
                  <c:v>Queens College</c:v>
                </c:pt>
              </c:strCache>
            </c:strRef>
          </c:cat>
          <c:val>
            <c:numRef>
              <c:f>'common_institute'!$B$2:$B$5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F-484D-AC71-DA89F3B86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gapDepth val="0"/>
        <c:shape val="box"/>
        <c:axId val="1170941759"/>
        <c:axId val="1170938431"/>
        <c:axId val="0"/>
      </c:bar3DChart>
      <c:catAx>
        <c:axId val="1170941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938431"/>
        <c:crosses val="autoZero"/>
        <c:auto val="1"/>
        <c:lblAlgn val="ctr"/>
        <c:lblOffset val="100"/>
        <c:noMultiLvlLbl val="0"/>
      </c:catAx>
      <c:valAx>
        <c:axId val="1170938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94175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/>
    </a:solidFill>
    <a:ln w="9525" cap="flat" cmpd="sng" algn="ctr">
      <a:solidFill>
        <a:schemeClr val="accent3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 dirty="0">
                <a:effectLst/>
              </a:rPr>
              <a:t>Regional Analysis of acquirees</a:t>
            </a:r>
            <a:endParaRPr lang="en-US" dirty="0"/>
          </a:p>
        </c:rich>
      </c:tx>
      <c:layout>
        <c:manualLayout>
          <c:xMode val="edge"/>
          <c:yMode val="edge"/>
          <c:x val="0.61848758073691867"/>
          <c:y val="2.07468851424394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glow>
              <a:schemeClr val="accent1"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glow>
              <a:schemeClr val="accent1"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glow>
              <a:schemeClr val="accent1"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glow>
              <a:schemeClr val="accent1"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55580552430945"/>
          <c:y val="0.1037242524642447"/>
          <c:w val="0.74900151369967638"/>
          <c:h val="0.78927451093796919"/>
        </c:manualLayout>
      </c:layout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4"/>
              <c:pt idx="0">
                <c:v>Alberta</c:v>
              </c:pt>
              <c:pt idx="1">
                <c:v>Baden-Wurttemberg</c:v>
              </c:pt>
              <c:pt idx="2">
                <c:v>Berlin</c:v>
              </c:pt>
              <c:pt idx="3">
                <c:v>Birmingham</c:v>
              </c:pt>
              <c:pt idx="4">
                <c:v>British Columbia</c:v>
              </c:pt>
              <c:pt idx="5">
                <c:v>California</c:v>
              </c:pt>
              <c:pt idx="6">
                <c:v>Cheshire</c:v>
              </c:pt>
              <c:pt idx="7">
                <c:v>Connecticut</c:v>
              </c:pt>
              <c:pt idx="8">
                <c:v>England</c:v>
              </c:pt>
              <c:pt idx="9">
                <c:v>Georgia</c:v>
              </c:pt>
              <c:pt idx="10">
                <c:v>Hamburg</c:v>
              </c:pt>
              <c:pt idx="11">
                <c:v>Hessen</c:v>
              </c:pt>
              <c:pt idx="12">
                <c:v>Indiana</c:v>
              </c:pt>
              <c:pt idx="13">
                <c:v>Jalisco</c:v>
              </c:pt>
              <c:pt idx="14">
                <c:v>Kansas</c:v>
              </c:pt>
              <c:pt idx="15">
                <c:v>Kent</c:v>
              </c:pt>
              <c:pt idx="16">
                <c:v>Krung Thep</c:v>
              </c:pt>
              <c:pt idx="17">
                <c:v>Lancashire</c:v>
              </c:pt>
              <c:pt idx="18">
                <c:v>Manila</c:v>
              </c:pt>
              <c:pt idx="19">
                <c:v>Maryland</c:v>
              </c:pt>
              <c:pt idx="20">
                <c:v>Massachusetts</c:v>
              </c:pt>
              <c:pt idx="21">
                <c:v>Minnesota</c:v>
              </c:pt>
              <c:pt idx="22">
                <c:v>NA - South Africa</c:v>
              </c:pt>
              <c:pt idx="23">
                <c:v>New Jersey</c:v>
              </c:pt>
              <c:pt idx="24">
                <c:v>New Territories</c:v>
              </c:pt>
              <c:pt idx="25">
                <c:v>New York</c:v>
              </c:pt>
              <c:pt idx="26">
                <c:v>Noord-Holland</c:v>
              </c:pt>
              <c:pt idx="27">
                <c:v>North Carolina</c:v>
              </c:pt>
              <c:pt idx="28">
                <c:v>North Dakota</c:v>
              </c:pt>
              <c:pt idx="29">
                <c:v>Ohio</c:v>
              </c:pt>
              <c:pt idx="30">
                <c:v>Overijssel</c:v>
              </c:pt>
              <c:pt idx="31">
                <c:v>Oxfordshire</c:v>
              </c:pt>
              <c:pt idx="32">
                <c:v>Pasay</c:v>
              </c:pt>
              <c:pt idx="33">
                <c:v>Pennsylvania</c:v>
              </c:pt>
              <c:pt idx="34">
                <c:v>Pest</c:v>
              </c:pt>
              <c:pt idx="35">
                <c:v>Rio de Janeiro</c:v>
              </c:pt>
              <c:pt idx="36">
                <c:v>Schaffhausen</c:v>
              </c:pt>
              <c:pt idx="37">
                <c:v>Shanghai</c:v>
              </c:pt>
              <c:pt idx="38">
                <c:v>Surrey</c:v>
              </c:pt>
              <c:pt idx="39">
                <c:v>Texas</c:v>
              </c:pt>
              <c:pt idx="40">
                <c:v>Utah</c:v>
              </c:pt>
              <c:pt idx="41">
                <c:v>Vilniaus Apskritis</c:v>
              </c:pt>
              <c:pt idx="42">
                <c:v>Western Australia</c:v>
              </c:pt>
              <c:pt idx="43">
                <c:v>Wisconsin</c:v>
              </c:pt>
            </c:strLit>
          </c:cat>
          <c:val>
            <c:numLit>
              <c:formatCode>General</c:formatCode>
              <c:ptCount val="44"/>
              <c:pt idx="0">
                <c:v>2</c:v>
              </c:pt>
              <c:pt idx="1">
                <c:v>1</c:v>
              </c:pt>
              <c:pt idx="2">
                <c:v>2</c:v>
              </c:pt>
              <c:pt idx="3">
                <c:v>1</c:v>
              </c:pt>
              <c:pt idx="4">
                <c:v>1</c:v>
              </c:pt>
              <c:pt idx="5">
                <c:v>10</c:v>
              </c:pt>
              <c:pt idx="6">
                <c:v>1</c:v>
              </c:pt>
              <c:pt idx="7">
                <c:v>1</c:v>
              </c:pt>
              <c:pt idx="8">
                <c:v>5</c:v>
              </c:pt>
              <c:pt idx="9">
                <c:v>2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2</c:v>
              </c:pt>
              <c:pt idx="21">
                <c:v>1</c:v>
              </c:pt>
              <c:pt idx="22">
                <c:v>1</c:v>
              </c:pt>
              <c:pt idx="23">
                <c:v>1</c:v>
              </c:pt>
              <c:pt idx="24">
                <c:v>2</c:v>
              </c:pt>
              <c:pt idx="25">
                <c:v>1</c:v>
              </c:pt>
              <c:pt idx="26">
                <c:v>2</c:v>
              </c:pt>
              <c:pt idx="27">
                <c:v>1</c:v>
              </c:pt>
              <c:pt idx="28">
                <c:v>1</c:v>
              </c:pt>
              <c:pt idx="29">
                <c:v>2</c:v>
              </c:pt>
              <c:pt idx="30">
                <c:v>1</c:v>
              </c:pt>
              <c:pt idx="31">
                <c:v>1</c:v>
              </c:pt>
              <c:pt idx="32">
                <c:v>1</c:v>
              </c:pt>
              <c:pt idx="33">
                <c:v>3</c:v>
              </c:pt>
              <c:pt idx="34">
                <c:v>1</c:v>
              </c:pt>
              <c:pt idx="35">
                <c:v>1</c:v>
              </c:pt>
              <c:pt idx="36">
                <c:v>1</c:v>
              </c:pt>
              <c:pt idx="37">
                <c:v>1</c:v>
              </c:pt>
              <c:pt idx="38">
                <c:v>1</c:v>
              </c:pt>
              <c:pt idx="39">
                <c:v>2</c:v>
              </c:pt>
              <c:pt idx="40">
                <c:v>1</c:v>
              </c:pt>
              <c:pt idx="41">
                <c:v>1</c:v>
              </c:pt>
              <c:pt idx="42">
                <c:v>1</c:v>
              </c:pt>
              <c:pt idx="43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0-8043-43CF-9961-F316CD66B8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940741263"/>
        <c:axId val="1940743759"/>
      </c:barChart>
      <c:catAx>
        <c:axId val="19407412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IN" sz="1400" b="1" i="0" u="none" strike="noStrike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r>
                  <a:rPr lang="en-IN" sz="1400" b="1" i="0" u="none" strike="noStrike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Region</a:t>
                </a:r>
              </a:p>
            </c:rich>
          </c:tx>
          <c:layout>
            <c:manualLayout>
              <c:xMode val="edge"/>
              <c:yMode val="edge"/>
              <c:x val="3.5529169964865506E-2"/>
              <c:y val="0.45302663504942259"/>
            </c:manualLayout>
          </c:layout>
          <c:overlay val="0"/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IN" sz="1400" b="1" i="0" u="none" strike="noStrike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743759"/>
        <c:crosses val="autoZero"/>
        <c:auto val="1"/>
        <c:lblAlgn val="ctr"/>
        <c:lblOffset val="100"/>
        <c:noMultiLvlLbl val="0"/>
      </c:catAx>
      <c:valAx>
        <c:axId val="1940743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 i="0" u="none" strike="noStrike" cap="all" baseline="0">
                    <a:solidFill>
                      <a:schemeClr val="tx1"/>
                    </a:solidFill>
                    <a:effectLst/>
                  </a:rPr>
                  <a:t> acquiree</a:t>
                </a:r>
                <a:r>
                  <a:rPr lang="en-IN" sz="1400" b="1" i="0" u="none" strike="noStrike" cap="all" baseline="0">
                    <a:solidFill>
                      <a:schemeClr val="tx1"/>
                    </a:solidFill>
                  </a:rPr>
                  <a:t> </a:t>
                </a:r>
                <a:endParaRPr lang="en-IN" sz="14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8270827257703902"/>
              <c:y val="0.93706708749549028"/>
            </c:manualLayout>
          </c:layout>
          <c:overlay val="0"/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cap="sq">
            <a:solidFill>
              <a:schemeClr val="bg2">
                <a:lumMod val="90000"/>
                <a:alpha val="93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741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85725" cap="rnd" cmpd="sng">
      <a:solidFill>
        <a:schemeClr val="tx1"/>
      </a:solidFill>
      <a:prstDash val="solid"/>
      <a:beve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="1" i="0" baseline="0" dirty="0">
                <a:effectLst/>
              </a:rPr>
              <a:t>Regional Analysis of </a:t>
            </a:r>
            <a:r>
              <a:rPr lang="en-US" sz="1600" b="1" i="0" u="none" strike="noStrike" baseline="0" dirty="0">
                <a:effectLst/>
              </a:rPr>
              <a:t>Acquirer</a:t>
            </a:r>
            <a:endParaRPr lang="en-IN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" lastClr="FFFFFF">
                    <a:lumMod val="95000"/>
                  </a:sys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60405330202328511"/>
          <c:y val="7.91831453840699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7005927270947802"/>
          <c:y val="0.13235658598566252"/>
          <c:w val="0.81395987186384311"/>
          <c:h val="0.77398896017541019"/>
        </c:manualLayout>
      </c:layout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4"/>
              <c:pt idx="0">
                <c:v>Arkansas</c:v>
              </c:pt>
              <c:pt idx="1">
                <c:v>Baden-Wurttemberg</c:v>
              </c:pt>
              <c:pt idx="2">
                <c:v>Beijing</c:v>
              </c:pt>
              <c:pt idx="3">
                <c:v>Bristol, City of</c:v>
              </c:pt>
              <c:pt idx="4">
                <c:v>California</c:v>
              </c:pt>
              <c:pt idx="5">
                <c:v>Catalonia</c:v>
              </c:pt>
              <c:pt idx="6">
                <c:v>Central Region</c:v>
              </c:pt>
              <c:pt idx="7">
                <c:v>Colorado</c:v>
              </c:pt>
              <c:pt idx="8">
                <c:v>Delaware</c:v>
              </c:pt>
              <c:pt idx="9">
                <c:v>England</c:v>
              </c:pt>
              <c:pt idx="10">
                <c:v>Florida</c:v>
              </c:pt>
              <c:pt idx="11">
                <c:v>Georgia</c:v>
              </c:pt>
              <c:pt idx="12">
                <c:v>HaMerkaz</c:v>
              </c:pt>
              <c:pt idx="13">
                <c:v>Hampshire</c:v>
              </c:pt>
              <c:pt idx="14">
                <c:v>Hong Kong Island</c:v>
              </c:pt>
              <c:pt idx="15">
                <c:v>Ile-de-France</c:v>
              </c:pt>
              <c:pt idx="16">
                <c:v>Illinois</c:v>
              </c:pt>
              <c:pt idx="17">
                <c:v>Krung Thep</c:v>
              </c:pt>
              <c:pt idx="18">
                <c:v>Luxembourg</c:v>
              </c:pt>
              <c:pt idx="19">
                <c:v>Maharashtra</c:v>
              </c:pt>
              <c:pt idx="20">
                <c:v>Massachusetts</c:v>
              </c:pt>
              <c:pt idx="21">
                <c:v>Michigan</c:v>
              </c:pt>
              <c:pt idx="22">
                <c:v>Minas Gerais</c:v>
              </c:pt>
              <c:pt idx="23">
                <c:v>NA - South Africa</c:v>
              </c:pt>
              <c:pt idx="24">
                <c:v>New Hampshire</c:v>
              </c:pt>
              <c:pt idx="25">
                <c:v>New Jersey</c:v>
              </c:pt>
              <c:pt idx="26">
                <c:v>New Territories</c:v>
              </c:pt>
              <c:pt idx="27">
                <c:v>New York</c:v>
              </c:pt>
              <c:pt idx="28">
                <c:v>Noord-Holland</c:v>
              </c:pt>
              <c:pt idx="29">
                <c:v>Ohio</c:v>
              </c:pt>
              <c:pt idx="30">
                <c:v>Ontario</c:v>
              </c:pt>
              <c:pt idx="31">
                <c:v>Oxfordshire</c:v>
              </c:pt>
              <c:pt idx="32">
                <c:v>Pennsylvania</c:v>
              </c:pt>
              <c:pt idx="33">
                <c:v>Quebec</c:v>
              </c:pt>
              <c:pt idx="34">
                <c:v>Seoul-t'ukpyolsi</c:v>
              </c:pt>
              <c:pt idx="35">
                <c:v>Surrey</c:v>
              </c:pt>
              <c:pt idx="36">
                <c:v>Tartumaa</c:v>
              </c:pt>
              <c:pt idx="37">
                <c:v>Tennessee</c:v>
              </c:pt>
              <c:pt idx="38">
                <c:v>Texas</c:v>
              </c:pt>
              <c:pt idx="39">
                <c:v>Utah</c:v>
              </c:pt>
              <c:pt idx="40">
                <c:v>Victoria</c:v>
              </c:pt>
              <c:pt idx="41">
                <c:v>Wakefield</c:v>
              </c:pt>
              <c:pt idx="42">
                <c:v>Washington</c:v>
              </c:pt>
              <c:pt idx="43">
                <c:v>Western Australia</c:v>
              </c:pt>
            </c:strLit>
          </c:cat>
          <c:val>
            <c:numLit>
              <c:formatCode>General</c:formatCode>
              <c:ptCount val="44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7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7</c:v>
              </c:pt>
              <c:pt idx="10">
                <c:v>2</c:v>
              </c:pt>
              <c:pt idx="11">
                <c:v>2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2</c:v>
              </c:pt>
              <c:pt idx="16">
                <c:v>2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2</c:v>
              </c:pt>
              <c:pt idx="21">
                <c:v>1</c:v>
              </c:pt>
              <c:pt idx="22">
                <c:v>1</c:v>
              </c:pt>
              <c:pt idx="23">
                <c:v>1</c:v>
              </c:pt>
              <c:pt idx="24">
                <c:v>1</c:v>
              </c:pt>
              <c:pt idx="25">
                <c:v>2</c:v>
              </c:pt>
              <c:pt idx="26">
                <c:v>1</c:v>
              </c:pt>
              <c:pt idx="27">
                <c:v>4</c:v>
              </c:pt>
              <c:pt idx="28">
                <c:v>1</c:v>
              </c:pt>
              <c:pt idx="29">
                <c:v>1</c:v>
              </c:pt>
              <c:pt idx="30">
                <c:v>1</c:v>
              </c:pt>
              <c:pt idx="31">
                <c:v>1</c:v>
              </c:pt>
              <c:pt idx="32">
                <c:v>2</c:v>
              </c:pt>
              <c:pt idx="33">
                <c:v>1</c:v>
              </c:pt>
              <c:pt idx="34">
                <c:v>1</c:v>
              </c:pt>
              <c:pt idx="35">
                <c:v>1</c:v>
              </c:pt>
              <c:pt idx="36">
                <c:v>1</c:v>
              </c:pt>
              <c:pt idx="37">
                <c:v>1</c:v>
              </c:pt>
              <c:pt idx="38">
                <c:v>5</c:v>
              </c:pt>
              <c:pt idx="39">
                <c:v>1</c:v>
              </c:pt>
              <c:pt idx="40">
                <c:v>1</c:v>
              </c:pt>
              <c:pt idx="41">
                <c:v>1</c:v>
              </c:pt>
              <c:pt idx="42">
                <c:v>1</c:v>
              </c:pt>
              <c:pt idx="43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0-F6D7-42E4-8B2E-DCADFDFF20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3"/>
        <c:axId val="1888119679"/>
        <c:axId val="1888124671"/>
      </c:barChart>
      <c:catAx>
        <c:axId val="18881196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 i="0" u="none" strike="noStrike" cap="all" baseline="0">
                    <a:effectLst/>
                  </a:rPr>
                  <a:t>REGION</a:t>
                </a:r>
              </a:p>
            </c:rich>
          </c:tx>
          <c:layout>
            <c:manualLayout>
              <c:xMode val="edge"/>
              <c:yMode val="edge"/>
              <c:x val="2.991026919242273E-2"/>
              <c:y val="0.45874516941663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softEdge rad="38100"/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124671"/>
        <c:crosses val="autoZero"/>
        <c:auto val="1"/>
        <c:lblAlgn val="ctr"/>
        <c:lblOffset val="100"/>
        <c:noMultiLvlLbl val="0"/>
      </c:catAx>
      <c:valAx>
        <c:axId val="18881246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 i="0" u="none" strike="noStrike" cap="all" baseline="0" dirty="0">
                    <a:effectLst/>
                  </a:rPr>
                  <a:t>Sum of no of acquirer</a:t>
                </a:r>
                <a:r>
                  <a:rPr lang="en-IN" sz="1400" b="1" i="0" u="none" strike="noStrike" cap="all" baseline="0" dirty="0"/>
                  <a:t> </a:t>
                </a:r>
                <a:endParaRPr lang="en-IN" sz="1400" dirty="0"/>
              </a:p>
            </c:rich>
          </c:tx>
          <c:layout>
            <c:manualLayout>
              <c:xMode val="edge"/>
              <c:yMode val="edge"/>
              <c:x val="0.39610580562324255"/>
              <c:y val="0.936069890344948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119679"/>
        <c:crosses val="autoZero"/>
        <c:crossBetween val="between"/>
      </c:valAx>
      <c:spPr>
        <a:noFill/>
        <a:ln>
          <a:noFill/>
        </a:ln>
        <a:effectLst>
          <a:glow rad="63500">
            <a:schemeClr val="accent1">
              <a:alpha val="96000"/>
            </a:schemeClr>
          </a:glow>
          <a:softEdge rad="2540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136525" cap="sq" cmpd="sng">
      <a:gradFill flip="none" rotWithShape="1">
        <a:gsLst>
          <a:gs pos="48000">
            <a:schemeClr val="tx2">
              <a:lumMod val="89000"/>
            </a:schemeClr>
          </a:gs>
          <a:gs pos="100000">
            <a:schemeClr val="accent4">
              <a:lumMod val="60000"/>
              <a:lumOff val="40000"/>
            </a:schemeClr>
          </a:gs>
        </a:gsLst>
        <a:path path="circle">
          <a:fillToRect l="100000" t="100000"/>
        </a:path>
        <a:tileRect r="-100000" b="-100000"/>
      </a:gra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IPO -</a:t>
            </a:r>
            <a:r>
              <a:rPr lang="en-US" sz="1800" b="1" baseline="0"/>
              <a:t> </a:t>
            </a:r>
            <a:r>
              <a:rPr lang="en-US" sz="1800" b="1"/>
              <a:t>Monthly Analysis</a:t>
            </a:r>
          </a:p>
        </c:rich>
      </c:tx>
      <c:layout>
        <c:manualLayout>
          <c:xMode val="edge"/>
          <c:yMode val="edge"/>
          <c:x val="0.38224669653362298"/>
          <c:y val="1.9157088122605363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[2]monthwise_ipo!$A$2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7200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[2]monthwise_ipo!$B$1</c:f>
              <c:strCache>
                <c:ptCount val="1"/>
                <c:pt idx="0">
                  <c:v>No of acquirer did IPO</c:v>
                </c:pt>
              </c:strCache>
            </c:strRef>
          </c:cat>
          <c:val>
            <c:numRef>
              <c:f>[2]monthwise_ipo!$B$2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F7-4B78-BB7D-D98EA133C189}"/>
            </c:ext>
          </c:extLst>
        </c:ser>
        <c:ser>
          <c:idx val="1"/>
          <c:order val="1"/>
          <c:tx>
            <c:strRef>
              <c:f>[2]monthwise_ipo!$A$3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7200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[2]monthwise_ipo!$B$1</c:f>
              <c:strCache>
                <c:ptCount val="1"/>
                <c:pt idx="0">
                  <c:v>No of acquirer did IPO</c:v>
                </c:pt>
              </c:strCache>
            </c:strRef>
          </c:cat>
          <c:val>
            <c:numRef>
              <c:f>[2]monthwise_ipo!$B$3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F7-4B78-BB7D-D98EA133C189}"/>
            </c:ext>
          </c:extLst>
        </c:ser>
        <c:ser>
          <c:idx val="2"/>
          <c:order val="2"/>
          <c:tx>
            <c:strRef>
              <c:f>[2]monthwise_ipo!$A$4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7200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[2]monthwise_ipo!$B$1</c:f>
              <c:strCache>
                <c:ptCount val="1"/>
                <c:pt idx="0">
                  <c:v>No of acquirer did IPO</c:v>
                </c:pt>
              </c:strCache>
            </c:strRef>
          </c:cat>
          <c:val>
            <c:numRef>
              <c:f>[2]monthwise_ipo!$B$4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F7-4B78-BB7D-D98EA133C189}"/>
            </c:ext>
          </c:extLst>
        </c:ser>
        <c:ser>
          <c:idx val="3"/>
          <c:order val="3"/>
          <c:tx>
            <c:strRef>
              <c:f>[2]monthwise_ipo!$A$5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[2]monthwise_ipo!$B$1</c:f>
              <c:strCache>
                <c:ptCount val="1"/>
                <c:pt idx="0">
                  <c:v>No of acquirer did IPO</c:v>
                </c:pt>
              </c:strCache>
            </c:strRef>
          </c:cat>
          <c:val>
            <c:numRef>
              <c:f>[2]monthwise_ipo!$B$5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F7-4B78-BB7D-D98EA133C189}"/>
            </c:ext>
          </c:extLst>
        </c:ser>
        <c:ser>
          <c:idx val="4"/>
          <c:order val="4"/>
          <c:tx>
            <c:strRef>
              <c:f>[2]monthwise_ipo!$A$6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7200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B3F7-4B78-BB7D-D98EA133C1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[2]monthwise_ipo!$B$1</c:f>
              <c:strCache>
                <c:ptCount val="1"/>
                <c:pt idx="0">
                  <c:v>No of acquirer did IPO</c:v>
                </c:pt>
              </c:strCache>
            </c:strRef>
          </c:cat>
          <c:val>
            <c:numRef>
              <c:f>[2]monthwise_ipo!$B$6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F7-4B78-BB7D-D98EA133C189}"/>
            </c:ext>
          </c:extLst>
        </c:ser>
        <c:ser>
          <c:idx val="5"/>
          <c:order val="5"/>
          <c:tx>
            <c:strRef>
              <c:f>[2]monthwise_ipo!$A$7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7200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[2]monthwise_ipo!$B$1</c:f>
              <c:strCache>
                <c:ptCount val="1"/>
                <c:pt idx="0">
                  <c:v>No of acquirer did IPO</c:v>
                </c:pt>
              </c:strCache>
            </c:strRef>
          </c:cat>
          <c:val>
            <c:numRef>
              <c:f>[2]monthwise_ipo!$B$7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F7-4B78-BB7D-D98EA133C189}"/>
            </c:ext>
          </c:extLst>
        </c:ser>
        <c:ser>
          <c:idx val="6"/>
          <c:order val="6"/>
          <c:tx>
            <c:strRef>
              <c:f>[2]monthwise_ipo!$A$8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7200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[2]monthwise_ipo!$B$1</c:f>
              <c:strCache>
                <c:ptCount val="1"/>
                <c:pt idx="0">
                  <c:v>No of acquirer did IPO</c:v>
                </c:pt>
              </c:strCache>
            </c:strRef>
          </c:cat>
          <c:val>
            <c:numRef>
              <c:f>[2]monthwise_ipo!$B$8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3F7-4B78-BB7D-D98EA133C189}"/>
            </c:ext>
          </c:extLst>
        </c:ser>
        <c:ser>
          <c:idx val="7"/>
          <c:order val="7"/>
          <c:tx>
            <c:strRef>
              <c:f>[2]monthwise_ipo!$A$9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7200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[2]monthwise_ipo!$B$1</c:f>
              <c:strCache>
                <c:ptCount val="1"/>
                <c:pt idx="0">
                  <c:v>No of acquirer did IPO</c:v>
                </c:pt>
              </c:strCache>
            </c:strRef>
          </c:cat>
          <c:val>
            <c:numRef>
              <c:f>[2]monthwise_ipo!$B$9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F7-4B78-BB7D-D98EA133C189}"/>
            </c:ext>
          </c:extLst>
        </c:ser>
        <c:ser>
          <c:idx val="8"/>
          <c:order val="8"/>
          <c:tx>
            <c:strRef>
              <c:f>[2]monthwise_ipo!$A$10</c:f>
              <c:strCache>
                <c:ptCount val="1"/>
                <c:pt idx="0">
                  <c:v>October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7200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[2]monthwise_ipo!$B$1</c:f>
              <c:strCache>
                <c:ptCount val="1"/>
                <c:pt idx="0">
                  <c:v>No of acquirer did IPO</c:v>
                </c:pt>
              </c:strCache>
            </c:strRef>
          </c:cat>
          <c:val>
            <c:numRef>
              <c:f>[2]monthwise_ipo!$B$10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3F7-4B78-BB7D-D98EA133C189}"/>
            </c:ext>
          </c:extLst>
        </c:ser>
        <c:ser>
          <c:idx val="9"/>
          <c:order val="9"/>
          <c:tx>
            <c:strRef>
              <c:f>[2]monthwise_ipo!$A$11</c:f>
              <c:strCache>
                <c:ptCount val="1"/>
                <c:pt idx="0">
                  <c:v>November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7200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[2]monthwise_ipo!$B$1</c:f>
              <c:strCache>
                <c:ptCount val="1"/>
                <c:pt idx="0">
                  <c:v>No of acquirer did IPO</c:v>
                </c:pt>
              </c:strCache>
            </c:strRef>
          </c:cat>
          <c:val>
            <c:numRef>
              <c:f>[2]monthwise_ipo!$B$11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3F7-4B78-BB7D-D98EA133C189}"/>
            </c:ext>
          </c:extLst>
        </c:ser>
        <c:ser>
          <c:idx val="10"/>
          <c:order val="10"/>
          <c:tx>
            <c:strRef>
              <c:f>[2]monthwise_ipo!$A$12</c:f>
              <c:strCache>
                <c:ptCount val="1"/>
                <c:pt idx="0">
                  <c:v>December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7200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[2]monthwise_ipo!$B$1</c:f>
              <c:strCache>
                <c:ptCount val="1"/>
                <c:pt idx="0">
                  <c:v>No of acquirer did IPO</c:v>
                </c:pt>
              </c:strCache>
            </c:strRef>
          </c:cat>
          <c:val>
            <c:numRef>
              <c:f>[2]monthwise_ipo!$B$12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3F7-4B78-BB7D-D98EA133C1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33164719"/>
        <c:axId val="833158063"/>
        <c:axId val="0"/>
      </c:bar3DChart>
      <c:catAx>
        <c:axId val="83316471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33158063"/>
        <c:crosses val="autoZero"/>
        <c:auto val="1"/>
        <c:lblAlgn val="ctr"/>
        <c:lblOffset val="100"/>
        <c:noMultiLvlLbl val="0"/>
      </c:catAx>
      <c:valAx>
        <c:axId val="833158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IPO</a:t>
                </a:r>
              </a:p>
            </c:rich>
          </c:tx>
          <c:layout>
            <c:manualLayout>
              <c:xMode val="edge"/>
              <c:yMode val="edge"/>
              <c:x val="3.0799243969005862E-2"/>
              <c:y val="0.4598136080691063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164719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9663576664470723"/>
          <c:y val="0.12161558109833973"/>
          <c:w val="5.8260370125490041E-2"/>
          <c:h val="0.390863116305812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u="none" strike="noStrike" baseline="0">
                <a:effectLst/>
              </a:rPr>
              <a:t>Monthly analysis of Acquisitions </a:t>
            </a:r>
            <a:endParaRPr lang="en-IN" sz="1800" b="1"/>
          </a:p>
        </c:rich>
      </c:tx>
      <c:layout>
        <c:manualLayout>
          <c:xMode val="edge"/>
          <c:yMode val="edge"/>
          <c:x val="0.59235804131939651"/>
          <c:y val="3.08349146110056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1985691770202521E-2"/>
          <c:y val="0.10585045662100456"/>
          <c:w val="0.79902099897867074"/>
          <c:h val="0.767427776579297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[2]monthwise_acquisition!$A$2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[2]monthwise_acquisition!$B$1</c:f>
              <c:strCache>
                <c:ptCount val="1"/>
                <c:pt idx="0">
                  <c:v>No of acquirer did Acuisition</c:v>
                </c:pt>
              </c:strCache>
            </c:strRef>
          </c:cat>
          <c:val>
            <c:numRef>
              <c:f>[2]monthwise_acquisition!$B$2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F9DD-4ECC-8142-58CAB0EEB2CF}"/>
            </c:ext>
          </c:extLst>
        </c:ser>
        <c:ser>
          <c:idx val="1"/>
          <c:order val="1"/>
          <c:tx>
            <c:strRef>
              <c:f>[2]monthwise_acquisition!$A$3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[2]monthwise_acquisition!$B$1</c:f>
              <c:strCache>
                <c:ptCount val="1"/>
                <c:pt idx="0">
                  <c:v>No of acquirer did Acuisition</c:v>
                </c:pt>
              </c:strCache>
            </c:strRef>
          </c:cat>
          <c:val>
            <c:numRef>
              <c:f>[2]monthwise_acquisition!$B$3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1-F9DD-4ECC-8142-58CAB0EEB2CF}"/>
            </c:ext>
          </c:extLst>
        </c:ser>
        <c:ser>
          <c:idx val="2"/>
          <c:order val="2"/>
          <c:tx>
            <c:strRef>
              <c:f>[2]monthwise_acquisition!$A$4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[2]monthwise_acquisition!$B$1</c:f>
              <c:strCache>
                <c:ptCount val="1"/>
                <c:pt idx="0">
                  <c:v>No of acquirer did Acuisition</c:v>
                </c:pt>
              </c:strCache>
            </c:strRef>
          </c:cat>
          <c:val>
            <c:numRef>
              <c:f>[2]monthwise_acquisition!$B$4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2-F9DD-4ECC-8142-58CAB0EEB2CF}"/>
            </c:ext>
          </c:extLst>
        </c:ser>
        <c:ser>
          <c:idx val="3"/>
          <c:order val="3"/>
          <c:tx>
            <c:strRef>
              <c:f>[2]monthwise_acquisition!$A$5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[2]monthwise_acquisition!$B$1</c:f>
              <c:strCache>
                <c:ptCount val="1"/>
                <c:pt idx="0">
                  <c:v>No of acquirer did Acuisition</c:v>
                </c:pt>
              </c:strCache>
            </c:strRef>
          </c:cat>
          <c:val>
            <c:numRef>
              <c:f>[2]monthwise_acquisition!$B$5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3-F9DD-4ECC-8142-58CAB0EEB2CF}"/>
            </c:ext>
          </c:extLst>
        </c:ser>
        <c:ser>
          <c:idx val="4"/>
          <c:order val="4"/>
          <c:tx>
            <c:strRef>
              <c:f>[2]monthwise_acquisition!$A$6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[2]monthwise_acquisition!$B$1</c:f>
              <c:strCache>
                <c:ptCount val="1"/>
                <c:pt idx="0">
                  <c:v>No of acquirer did Acuisition</c:v>
                </c:pt>
              </c:strCache>
            </c:strRef>
          </c:cat>
          <c:val>
            <c:numRef>
              <c:f>[2]monthwise_acquisition!$B$6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4-F9DD-4ECC-8142-58CAB0EEB2CF}"/>
            </c:ext>
          </c:extLst>
        </c:ser>
        <c:ser>
          <c:idx val="5"/>
          <c:order val="5"/>
          <c:tx>
            <c:strRef>
              <c:f>[2]monthwise_acquisition!$A$7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[2]monthwise_acquisition!$B$1</c:f>
              <c:strCache>
                <c:ptCount val="1"/>
                <c:pt idx="0">
                  <c:v>No of acquirer did Acuisition</c:v>
                </c:pt>
              </c:strCache>
            </c:strRef>
          </c:cat>
          <c:val>
            <c:numRef>
              <c:f>[2]monthwise_acquisition!$B$7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5-F9DD-4ECC-8142-58CAB0EEB2CF}"/>
            </c:ext>
          </c:extLst>
        </c:ser>
        <c:ser>
          <c:idx val="6"/>
          <c:order val="6"/>
          <c:tx>
            <c:strRef>
              <c:f>[2]monthwise_acquisition!$A$8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[2]monthwise_acquisition!$B$1</c:f>
              <c:strCache>
                <c:ptCount val="1"/>
                <c:pt idx="0">
                  <c:v>No of acquirer did Acuisition</c:v>
                </c:pt>
              </c:strCache>
            </c:strRef>
          </c:cat>
          <c:val>
            <c:numRef>
              <c:f>[2]monthwise_acquisition!$B$8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6-F9DD-4ECC-8142-58CAB0EEB2CF}"/>
            </c:ext>
          </c:extLst>
        </c:ser>
        <c:ser>
          <c:idx val="7"/>
          <c:order val="7"/>
          <c:tx>
            <c:strRef>
              <c:f>[2]monthwise_acquisition!$A$9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[2]monthwise_acquisition!$B$1</c:f>
              <c:strCache>
                <c:ptCount val="1"/>
                <c:pt idx="0">
                  <c:v>No of acquirer did Acuisition</c:v>
                </c:pt>
              </c:strCache>
            </c:strRef>
          </c:cat>
          <c:val>
            <c:numRef>
              <c:f>[2]monthwise_acquisition!$B$9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7-F9DD-4ECC-8142-58CAB0EEB2CF}"/>
            </c:ext>
          </c:extLst>
        </c:ser>
        <c:ser>
          <c:idx val="8"/>
          <c:order val="8"/>
          <c:tx>
            <c:strRef>
              <c:f>[2]monthwise_acquisition!$A$10</c:f>
              <c:strCache>
                <c:ptCount val="1"/>
                <c:pt idx="0">
                  <c:v>October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[2]monthwise_acquisition!$B$1</c:f>
              <c:strCache>
                <c:ptCount val="1"/>
                <c:pt idx="0">
                  <c:v>No of acquirer did Acuisition</c:v>
                </c:pt>
              </c:strCache>
            </c:strRef>
          </c:cat>
          <c:val>
            <c:numRef>
              <c:f>[2]monthwise_acquisition!$B$10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8-F9DD-4ECC-8142-58CAB0EEB2CF}"/>
            </c:ext>
          </c:extLst>
        </c:ser>
        <c:ser>
          <c:idx val="9"/>
          <c:order val="9"/>
          <c:tx>
            <c:strRef>
              <c:f>[2]monthwise_acquisition!$A$11</c:f>
              <c:strCache>
                <c:ptCount val="1"/>
                <c:pt idx="0">
                  <c:v>November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[2]monthwise_acquisition!$B$1</c:f>
              <c:strCache>
                <c:ptCount val="1"/>
                <c:pt idx="0">
                  <c:v>No of acquirer did Acuisition</c:v>
                </c:pt>
              </c:strCache>
            </c:strRef>
          </c:cat>
          <c:val>
            <c:numRef>
              <c:f>[2]monthwise_acquisition!$B$11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9-F9DD-4ECC-8142-58CAB0EEB2CF}"/>
            </c:ext>
          </c:extLst>
        </c:ser>
        <c:ser>
          <c:idx val="10"/>
          <c:order val="10"/>
          <c:tx>
            <c:strRef>
              <c:f>[2]monthwise_acquisition!$A$12</c:f>
              <c:strCache>
                <c:ptCount val="1"/>
                <c:pt idx="0">
                  <c:v>December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[2]monthwise_acquisition!$B$1</c:f>
              <c:strCache>
                <c:ptCount val="1"/>
                <c:pt idx="0">
                  <c:v>No of acquirer did Acuisition</c:v>
                </c:pt>
              </c:strCache>
            </c:strRef>
          </c:cat>
          <c:val>
            <c:numRef>
              <c:f>[2]monthwise_acquisition!$B$12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A-F9DD-4ECC-8142-58CAB0EEB2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33176367"/>
        <c:axId val="833165135"/>
        <c:axId val="0"/>
      </c:bar3DChart>
      <c:catAx>
        <c:axId val="83317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165135"/>
        <c:crosses val="autoZero"/>
        <c:auto val="1"/>
        <c:lblAlgn val="ctr"/>
        <c:lblOffset val="100"/>
        <c:noMultiLvlLbl val="0"/>
      </c:catAx>
      <c:valAx>
        <c:axId val="83316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1763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>
          <a:softEdge rad="114300"/>
        </a:effectLst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Social Media Presence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08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>
                    <a:noFill/>
                  </a:ln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2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7200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08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dLbl>
          <c:idx val="0"/>
          <c:layout>
            <c:manualLayout>
              <c:x val="6.1553030303030304E-2"/>
              <c:y val="-4.08805031446540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08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2"/>
          </a:solidFill>
          <a:ln w="9525" cap="flat" cmpd="sng" algn="ctr">
            <a:noFill/>
            <a:round/>
          </a:ln>
          <a:effectLst/>
          <a:sp3d/>
        </c:spPr>
        <c:dLbl>
          <c:idx val="0"/>
          <c:layout>
            <c:manualLayout>
              <c:x val="5.366161616161616E-2"/>
              <c:y val="-3.77358490566037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72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2"/>
          </a:solidFill>
          <a:ln w="9525" cap="flat" cmpd="sng" algn="ctr">
            <a:noFill/>
            <a:round/>
          </a:ln>
          <a:effectLst/>
          <a:sp3d/>
        </c:spPr>
        <c:dLbl>
          <c:idx val="0"/>
          <c:layout>
            <c:manualLayout>
              <c:x val="3.4722222222222224E-2"/>
              <c:y val="-5.03144654088050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72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08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>
                    <a:noFill/>
                  </a:ln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dLbl>
          <c:idx val="0"/>
          <c:layout>
            <c:manualLayout>
              <c:x val="1.8939393939393968E-2"/>
              <c:y val="-4.7169811320754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08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dLbl>
          <c:idx val="0"/>
          <c:layout>
            <c:manualLayout>
              <c:x val="6.1553030303030304E-2"/>
              <c:y val="-4.08805031446540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08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2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7200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dLbl>
          <c:idx val="0"/>
          <c:layout>
            <c:manualLayout>
              <c:x val="5.366161616161616E-2"/>
              <c:y val="-3.77358490566037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72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dLbl>
          <c:idx val="0"/>
          <c:layout>
            <c:manualLayout>
              <c:x val="3.4722222222222224E-2"/>
              <c:y val="-5.03144654088050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72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08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>
                    <a:noFill/>
                  </a:ln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dLbl>
          <c:idx val="0"/>
          <c:layout>
            <c:manualLayout>
              <c:x val="1.8939393939393968E-2"/>
              <c:y val="-4.7169811320754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08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dLbl>
          <c:idx val="0"/>
          <c:layout>
            <c:manualLayout>
              <c:x val="6.1553030303030304E-2"/>
              <c:y val="-4.08805031446540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08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2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7200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dLbl>
          <c:idx val="0"/>
          <c:layout>
            <c:manualLayout>
              <c:x val="5.366161616161616E-2"/>
              <c:y val="-3.77358490566037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72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dLbl>
          <c:idx val="0"/>
          <c:layout>
            <c:manualLayout>
              <c:x val="3.4722222222222224E-2"/>
              <c:y val="-5.03144654088050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7200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Sum of No of acquirees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965-402E-BCD0-7F2C1B20707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965-402E-BCD0-7F2C1B207071}"/>
              </c:ext>
            </c:extLst>
          </c:dPt>
          <c:dLbls>
            <c:dLbl>
              <c:idx val="0"/>
              <c:layout>
                <c:manualLayout>
                  <c:x val="1.8939393939393968E-2"/>
                  <c:y val="-4.7169811320754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65-402E-BCD0-7F2C1B207071}"/>
                </c:ext>
              </c:extLst>
            </c:dLbl>
            <c:dLbl>
              <c:idx val="1"/>
              <c:layout>
                <c:manualLayout>
                  <c:x val="6.1553030303030304E-2"/>
                  <c:y val="-4.08805031446540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65-402E-BCD0-7F2C1B207071}"/>
                </c:ext>
              </c:extLst>
            </c:dLbl>
            <c:spPr>
              <a:solidFill>
                <a:schemeClr val="dk1">
                  <a:lumMod val="65000"/>
                  <a:lumOff val="35000"/>
                  <a:alpha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Aactive Users</c:v>
              </c:pt>
              <c:pt idx="1">
                <c:v>Inactive Users</c:v>
              </c:pt>
            </c:strLit>
          </c:cat>
          <c:val>
            <c:numLit>
              <c:formatCode>General</c:formatCode>
              <c:ptCount val="2"/>
              <c:pt idx="0">
                <c:v>42</c:v>
              </c:pt>
              <c:pt idx="1">
                <c:v>28</c:v>
              </c:pt>
            </c:numLit>
          </c:val>
          <c:extLst>
            <c:ext xmlns:c16="http://schemas.microsoft.com/office/drawing/2014/chart" uri="{C3380CC4-5D6E-409C-BE32-E72D297353CC}">
              <c16:uniqueId val="{00000002-D965-402E-BCD0-7F2C1B207071}"/>
            </c:ext>
          </c:extLst>
        </c:ser>
        <c:ser>
          <c:idx val="1"/>
          <c:order val="1"/>
          <c:tx>
            <c:v>Sum of No of acquirers</c:v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965-402E-BCD0-7F2C1B20707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D965-402E-BCD0-7F2C1B207071}"/>
              </c:ext>
            </c:extLst>
          </c:dPt>
          <c:dLbls>
            <c:dLbl>
              <c:idx val="0"/>
              <c:layout>
                <c:manualLayout>
                  <c:x val="5.366161616161616E-2"/>
                  <c:y val="-3.77358490566037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965-402E-BCD0-7F2C1B207071}"/>
                </c:ext>
              </c:extLst>
            </c:dLbl>
            <c:dLbl>
              <c:idx val="1"/>
              <c:layout>
                <c:manualLayout>
                  <c:x val="3.4722222222222224E-2"/>
                  <c:y val="-5.03144654088050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65-402E-BCD0-7F2C1B207071}"/>
                </c:ext>
              </c:extLst>
            </c:dLbl>
            <c:spPr>
              <a:solidFill>
                <a:schemeClr val="dk1">
                  <a:lumMod val="65000"/>
                  <a:lumOff val="35000"/>
                  <a:alpha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Aactive Users</c:v>
              </c:pt>
              <c:pt idx="1">
                <c:v>Inactive Users</c:v>
              </c:pt>
            </c:strLit>
          </c:cat>
          <c:val>
            <c:numLit>
              <c:formatCode>General</c:formatCode>
              <c:ptCount val="2"/>
              <c:pt idx="0">
                <c:v>47</c:v>
              </c:pt>
              <c:pt idx="1">
                <c:v>23</c:v>
              </c:pt>
            </c:numLit>
          </c:val>
          <c:extLst>
            <c:ext xmlns:c16="http://schemas.microsoft.com/office/drawing/2014/chart" uri="{C3380CC4-5D6E-409C-BE32-E72D297353CC}">
              <c16:uniqueId val="{00000005-D965-402E-BCD0-7F2C1B2070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940675967"/>
        <c:axId val="1940676383"/>
        <c:axId val="0"/>
      </c:bar3DChart>
      <c:catAx>
        <c:axId val="1940675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676383"/>
        <c:crosses val="autoZero"/>
        <c:auto val="1"/>
        <c:lblAlgn val="ctr"/>
        <c:lblOffset val="100"/>
        <c:noMultiLvlLbl val="0"/>
      </c:catAx>
      <c:valAx>
        <c:axId val="194067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6759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[2 project dashboard.xlsx]Deggree_acquiree!PivotTable5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r>
              <a:rPr lang="en-IN" sz="2000" b="1" i="0" u="none" strike="noStrike" baseline="0" dirty="0">
                <a:solidFill>
                  <a:schemeClr val="accent5"/>
                </a:solidFill>
                <a:effectLst/>
              </a:rPr>
              <a:t>Qualification wise acquiree Director Distribution</a:t>
            </a:r>
            <a:endParaRPr lang="en-US" sz="2000" b="1" dirty="0">
              <a:solidFill>
                <a:schemeClr val="accent5"/>
              </a:solidFill>
            </a:endParaRPr>
          </a:p>
        </c:rich>
      </c:tx>
      <c:layout>
        <c:manualLayout>
          <c:xMode val="edge"/>
          <c:yMode val="edge"/>
          <c:x val="0.43246891543218113"/>
          <c:y val="7.848848393136525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5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Deggree_acquiree!$E$2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Deggree_acquiree!$D$3:$D$26</c:f>
              <c:strCache>
                <c:ptCount val="23"/>
                <c:pt idx="0">
                  <c:v>B.A. Economics</c:v>
                </c:pt>
                <c:pt idx="1">
                  <c:v>B.Tech</c:v>
                </c:pt>
                <c:pt idx="2">
                  <c:v>Bachelor</c:v>
                </c:pt>
                <c:pt idx="3">
                  <c:v>Bachelor Degree</c:v>
                </c:pt>
                <c:pt idx="4">
                  <c:v>Bachelor of Economics</c:v>
                </c:pt>
                <c:pt idx="5">
                  <c:v>BBA</c:v>
                </c:pt>
                <c:pt idx="6">
                  <c:v>BE</c:v>
                </c:pt>
                <c:pt idx="7">
                  <c:v>BS</c:v>
                </c:pt>
                <c:pt idx="8">
                  <c:v>Doctor of law</c:v>
                </c:pt>
                <c:pt idx="9">
                  <c:v>Juris Doctorate</c:v>
                </c:pt>
                <c:pt idx="10">
                  <c:v>Laurea</c:v>
                </c:pt>
                <c:pt idx="11">
                  <c:v>LLB</c:v>
                </c:pt>
                <c:pt idx="12">
                  <c:v>M.A</c:v>
                </c:pt>
                <c:pt idx="13">
                  <c:v>M.A.</c:v>
                </c:pt>
                <c:pt idx="14">
                  <c:v>M.Sc.</c:v>
                </c:pt>
                <c:pt idx="15">
                  <c:v>Master of Science (MSc)</c:v>
                </c:pt>
                <c:pt idx="16">
                  <c:v>Master's degree</c:v>
                </c:pt>
                <c:pt idx="17">
                  <c:v>MBA</c:v>
                </c:pt>
                <c:pt idx="18">
                  <c:v>MS</c:v>
                </c:pt>
                <c:pt idx="19">
                  <c:v>MSc</c:v>
                </c:pt>
                <c:pt idx="20">
                  <c:v>PhD</c:v>
                </c:pt>
                <c:pt idx="21">
                  <c:v>PhD.</c:v>
                </c:pt>
                <c:pt idx="22">
                  <c:v>Unknown</c:v>
                </c:pt>
              </c:strCache>
            </c:strRef>
          </c:cat>
          <c:val>
            <c:numRef>
              <c:f>Deggree_acquiree!$E$3:$E$26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10</c:v>
                </c:pt>
                <c:pt idx="18">
                  <c:v>2</c:v>
                </c:pt>
                <c:pt idx="19">
                  <c:v>1</c:v>
                </c:pt>
                <c:pt idx="20">
                  <c:v>4</c:v>
                </c:pt>
                <c:pt idx="21">
                  <c:v>2</c:v>
                </c:pt>
                <c:pt idx="22">
                  <c:v>6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0130-4CAF-ACD9-8BE25F986B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1"/>
        <c:shape val="box"/>
        <c:axId val="353030256"/>
        <c:axId val="353030672"/>
        <c:axId val="0"/>
      </c:bar3DChart>
      <c:catAx>
        <c:axId val="35303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3030672"/>
        <c:crosses val="autoZero"/>
        <c:auto val="1"/>
        <c:lblAlgn val="ctr"/>
        <c:lblOffset val="100"/>
        <c:noMultiLvlLbl val="0"/>
      </c:catAx>
      <c:valAx>
        <c:axId val="35303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03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[2 project dashboard.xlsx]Degree_acquirer!PivotTable4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800" b="1">
                <a:effectLst/>
              </a:rPr>
              <a:t>Qualification wise acquirer director Distribution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/>
          </a:p>
        </c:rich>
      </c:tx>
      <c:layout>
        <c:manualLayout>
          <c:xMode val="edge"/>
          <c:yMode val="edge"/>
          <c:x val="0.46894619936373855"/>
          <c:y val="2.7215470072821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Degree_acquirer!$F$3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Degree_acquirer!$E$4:$E$21</c:f>
              <c:strCache>
                <c:ptCount val="17"/>
                <c:pt idx="0">
                  <c:v>BA</c:v>
                </c:pt>
                <c:pt idx="1">
                  <c:v>Bachelor</c:v>
                </c:pt>
                <c:pt idx="2">
                  <c:v>Bachelor of Economics</c:v>
                </c:pt>
                <c:pt idx="3">
                  <c:v>BS</c:v>
                </c:pt>
                <c:pt idx="4">
                  <c:v>Doctor</c:v>
                </c:pt>
                <c:pt idx="5">
                  <c:v>Double BS</c:v>
                </c:pt>
                <c:pt idx="6">
                  <c:v>EdS</c:v>
                </c:pt>
                <c:pt idx="7">
                  <c:v>JD</c:v>
                </c:pt>
                <c:pt idx="8">
                  <c:v>Laurea</c:v>
                </c:pt>
                <c:pt idx="9">
                  <c:v>M.A.</c:v>
                </c:pt>
                <c:pt idx="10">
                  <c:v>Master</c:v>
                </c:pt>
                <c:pt idx="11">
                  <c:v>MBA</c:v>
                </c:pt>
                <c:pt idx="12">
                  <c:v>MSc</c:v>
                </c:pt>
                <c:pt idx="13">
                  <c:v>Ph.D</c:v>
                </c:pt>
                <c:pt idx="14">
                  <c:v>PhD</c:v>
                </c:pt>
                <c:pt idx="15">
                  <c:v>Post-Doc</c:v>
                </c:pt>
                <c:pt idx="16">
                  <c:v>unknown</c:v>
                </c:pt>
              </c:strCache>
            </c:strRef>
          </c:cat>
          <c:val>
            <c:numRef>
              <c:f>Degree_acquirer!$F$4:$F$21</c:f>
              <c:numCache>
                <c:formatCode>General</c:formatCode>
                <c:ptCount val="17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F1DD-4D87-A1A6-68B32F5BDB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1"/>
        <c:shape val="box"/>
        <c:axId val="1182237760"/>
        <c:axId val="1182226944"/>
        <c:axId val="0"/>
      </c:bar3DChart>
      <c:catAx>
        <c:axId val="118223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226944"/>
        <c:crosses val="autoZero"/>
        <c:auto val="1"/>
        <c:lblAlgn val="ctr"/>
        <c:lblOffset val="100"/>
        <c:noMultiLvlLbl val="0"/>
      </c:catAx>
      <c:valAx>
        <c:axId val="118222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23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 project dashboard.xlsx]Institute_acquiree!PivotTable3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Institute wise Acquiree Director Distribution</a:t>
            </a:r>
            <a:endParaRPr lang="en-IN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" lastClr="FFFFFF">
                    <a:lumMod val="9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4000"/>
                  <a:satMod val="100000"/>
                  <a:lumMod val="104000"/>
                </a:schemeClr>
              </a:gs>
              <a:gs pos="69000">
                <a:schemeClr val="accent6">
                  <a:shade val="86000"/>
                  <a:satMod val="130000"/>
                  <a:lumMod val="102000"/>
                </a:schemeClr>
              </a:gs>
              <a:gs pos="100000">
                <a:schemeClr val="accent6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tint val="94000"/>
                  <a:satMod val="100000"/>
                  <a:lumMod val="104000"/>
                </a:schemeClr>
              </a:gs>
              <a:gs pos="69000">
                <a:schemeClr val="accent6">
                  <a:shade val="86000"/>
                  <a:satMod val="130000"/>
                  <a:lumMod val="102000"/>
                </a:schemeClr>
              </a:gs>
              <a:gs pos="100000">
                <a:schemeClr val="accent6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tint val="94000"/>
                  <a:satMod val="100000"/>
                  <a:lumMod val="104000"/>
                </a:schemeClr>
              </a:gs>
              <a:gs pos="69000">
                <a:schemeClr val="accent6">
                  <a:shade val="86000"/>
                  <a:satMod val="130000"/>
                  <a:lumMod val="102000"/>
                </a:schemeClr>
              </a:gs>
              <a:gs pos="100000">
                <a:schemeClr val="accent6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Institute_acquiree!$E$1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0000"/>
                    <a:lumMod val="104000"/>
                  </a:schemeClr>
                </a:gs>
                <a:gs pos="69000">
                  <a:schemeClr val="accent6">
                    <a:shade val="86000"/>
                    <a:satMod val="130000"/>
                    <a:lumMod val="102000"/>
                  </a:schemeClr>
                </a:gs>
                <a:gs pos="100000">
                  <a:schemeClr val="accent6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Institute_acquiree!$D$2:$D$33</c:f>
              <c:strCache>
                <c:ptCount val="31"/>
                <c:pt idx="0">
                  <c:v>Stanford University</c:v>
                </c:pt>
                <c:pt idx="1">
                  <c:v>Macomb Community College</c:v>
                </c:pt>
                <c:pt idx="2">
                  <c:v>University of Florence</c:v>
                </c:pt>
                <c:pt idx="3">
                  <c:v>University of Rennes 1</c:v>
                </c:pt>
                <c:pt idx="4">
                  <c:v>Cornell University</c:v>
                </c:pt>
                <c:pt idx="5">
                  <c:v>Delft University of Technology</c:v>
                </c:pt>
                <c:pt idx="6">
                  <c:v>Texas A&amp;M University</c:v>
                </c:pt>
                <c:pt idx="7">
                  <c:v>LUISS Guido Carli University</c:v>
                </c:pt>
                <c:pt idx="8">
                  <c:v>University of Illinois at Urbana-Champaign (UIUC)</c:v>
                </c:pt>
                <c:pt idx="9">
                  <c:v>University of North Carolina at Chapel Hill</c:v>
                </c:pt>
                <c:pt idx="10">
                  <c:v>University of North Texas</c:v>
                </c:pt>
                <c:pt idx="11">
                  <c:v>University of Nottingham</c:v>
                </c:pt>
                <c:pt idx="12">
                  <c:v>Wharton School of the University of Pennsylvania</c:v>
                </c:pt>
                <c:pt idx="13">
                  <c:v>Birkbeck, University of London</c:v>
                </c:pt>
                <c:pt idx="14">
                  <c:v>University of Sydney</c:v>
                </c:pt>
                <c:pt idx="15">
                  <c:v>Northwestern University</c:v>
                </c:pt>
                <c:pt idx="16">
                  <c:v>Emory University</c:v>
                </c:pt>
                <c:pt idx="17">
                  <c:v>Gordon College</c:v>
                </c:pt>
                <c:pt idx="18">
                  <c:v>National Institute of Technology Rourkela</c:v>
                </c:pt>
                <c:pt idx="19">
                  <c:v>Rajasthan Technical University</c:v>
                </c:pt>
                <c:pt idx="20">
                  <c:v>University of Warsaw</c:v>
                </c:pt>
                <c:pt idx="21">
                  <c:v>St. Thomas University School of Law</c:v>
                </c:pt>
                <c:pt idx="22">
                  <c:v>MIT - Sloan School of Management</c:v>
                </c:pt>
                <c:pt idx="23">
                  <c:v>Hebrew University of Jerusalem</c:v>
                </c:pt>
                <c:pt idx="24">
                  <c:v>Northern Arizona University</c:v>
                </c:pt>
                <c:pt idx="25">
                  <c:v>Loyola Law School</c:v>
                </c:pt>
                <c:pt idx="26">
                  <c:v>Arizona State University</c:v>
                </c:pt>
                <c:pt idx="27">
                  <c:v>University of Arizona</c:v>
                </c:pt>
                <c:pt idx="28">
                  <c:v>Queens College</c:v>
                </c:pt>
                <c:pt idx="29">
                  <c:v>Drexel University</c:v>
                </c:pt>
                <c:pt idx="30">
                  <c:v>Purdue University</c:v>
                </c:pt>
              </c:strCache>
            </c:strRef>
          </c:cat>
          <c:val>
            <c:numRef>
              <c:f>Institute_acquiree!$E$2:$E$33</c:f>
              <c:numCache>
                <c:formatCode>General</c:formatCode>
                <c:ptCount val="31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788E-4193-A138-D5E05BB1BC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1"/>
        <c:shape val="box"/>
        <c:axId val="827305760"/>
        <c:axId val="827319904"/>
        <c:axId val="0"/>
      </c:bar3DChart>
      <c:catAx>
        <c:axId val="82730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319904"/>
        <c:crosses val="autoZero"/>
        <c:auto val="1"/>
        <c:lblAlgn val="ctr"/>
        <c:lblOffset val="100"/>
        <c:noMultiLvlLbl val="0"/>
      </c:catAx>
      <c:valAx>
        <c:axId val="82731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30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815-AAAF-49B0-80D2-3360D12B948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D4E3-6B42-42C9-A26E-C5EE452A5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255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815-AAAF-49B0-80D2-3360D12B948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D4E3-6B42-42C9-A26E-C5EE452A5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0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815-AAAF-49B0-80D2-3360D12B948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D4E3-6B42-42C9-A26E-C5EE452A5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1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815-AAAF-49B0-80D2-3360D12B948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D4E3-6B42-42C9-A26E-C5EE452A5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53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815-AAAF-49B0-80D2-3360D12B948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D4E3-6B42-42C9-A26E-C5EE452A5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917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815-AAAF-49B0-80D2-3360D12B948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D4E3-6B42-42C9-A26E-C5EE452A5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7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815-AAAF-49B0-80D2-3360D12B948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D4E3-6B42-42C9-A26E-C5EE452A5D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5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815-AAAF-49B0-80D2-3360D12B948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D4E3-6B42-42C9-A26E-C5EE452A5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42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815-AAAF-49B0-80D2-3360D12B948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D4E3-6B42-42C9-A26E-C5EE452A5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815-AAAF-49B0-80D2-3360D12B948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D4E3-6B42-42C9-A26E-C5EE452A5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0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7CC5815-AAAF-49B0-80D2-3360D12B948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D4E3-6B42-42C9-A26E-C5EE452A5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7CC5815-AAAF-49B0-80D2-3360D12B948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400D4E3-6B42-42C9-A26E-C5EE452A5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10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640" y="1019872"/>
            <a:ext cx="9462135" cy="162807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Acquisitions and IPOs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5143" y="3941686"/>
            <a:ext cx="6178858" cy="932156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6b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Saquib (pd15_309)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S Choudhari (pd15_177)</a:t>
            </a:r>
          </a:p>
        </p:txBody>
      </p:sp>
    </p:spTree>
    <p:extLst>
      <p:ext uri="{BB962C8B-B14F-4D97-AF65-F5344CB8AC3E}">
        <p14:creationId xmlns:p14="http://schemas.microsoft.com/office/powerpoint/2010/main" val="257807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49" y="291189"/>
            <a:ext cx="9603271" cy="521612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analysis of IPOs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25518-B5CD-CC80-2922-6C6F7881B604}"/>
              </a:ext>
            </a:extLst>
          </p:cNvPr>
          <p:cNvSpPr txBox="1"/>
          <p:nvPr/>
        </p:nvSpPr>
        <p:spPr>
          <a:xfrm>
            <a:off x="534338" y="1403848"/>
            <a:ext cx="10974871" cy="467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IN" sz="28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Approach 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previous slide we classify Nos of Acquirer who did for IPO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we just classify them month wise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we got data of month wise  activities done by Acquirer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IN" sz="28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:</a:t>
            </a:r>
          </a:p>
          <a:p>
            <a:endParaRPr lang="en-IN" sz="2800" b="1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get data like 4 nos. of acquired did for IPO in month January and April respectively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31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B01874-DDE7-4FC4-ADDE-21493275B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604351"/>
              </p:ext>
            </p:extLst>
          </p:nvPr>
        </p:nvGraphicFramePr>
        <p:xfrm>
          <a:off x="162560" y="761999"/>
          <a:ext cx="11978640" cy="5838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FAD48D-6A0A-9793-49C5-58FAFE746948}"/>
              </a:ext>
            </a:extLst>
          </p:cNvPr>
          <p:cNvSpPr txBox="1"/>
          <p:nvPr/>
        </p:nvSpPr>
        <p:spPr>
          <a:xfrm>
            <a:off x="995680" y="257401"/>
            <a:ext cx="933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</a:t>
            </a: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970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49" y="291189"/>
            <a:ext cx="9603271" cy="521612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analysis of acquisitions 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25518-B5CD-CC80-2922-6C6F7881B604}"/>
              </a:ext>
            </a:extLst>
          </p:cNvPr>
          <p:cNvSpPr txBox="1"/>
          <p:nvPr/>
        </p:nvSpPr>
        <p:spPr>
          <a:xfrm>
            <a:off x="577049" y="1412240"/>
            <a:ext cx="10355111" cy="325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IN" sz="28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Approach 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we just classify all 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Acquirer</a:t>
            </a: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month wise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we got data of month wise  Like Nos. of  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cquisitions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done by Acquirers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IN" sz="28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:</a:t>
            </a:r>
          </a:p>
          <a:p>
            <a:endParaRPr lang="en-IN" sz="2400" b="1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10 Nos of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cquisitions done by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Acquirers in the month of July.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2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0CDBC4-FE6F-4C8C-94C9-0AE2FD2FB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868939"/>
              </p:ext>
            </p:extLst>
          </p:nvPr>
        </p:nvGraphicFramePr>
        <p:xfrm>
          <a:off x="660400" y="772160"/>
          <a:ext cx="11033760" cy="56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C6FE69-5B10-12CB-B1E5-2958092CCA82}"/>
              </a:ext>
            </a:extLst>
          </p:cNvPr>
          <p:cNvSpPr txBox="1"/>
          <p:nvPr/>
        </p:nvSpPr>
        <p:spPr>
          <a:xfrm>
            <a:off x="660400" y="284481"/>
            <a:ext cx="496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</a:t>
            </a: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057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04" y="275208"/>
            <a:ext cx="10392435" cy="547752"/>
          </a:xfrm>
        </p:spPr>
        <p:txBody>
          <a:bodyPr>
            <a:normAutofit fontScale="90000"/>
          </a:bodyPr>
          <a:lstStyle/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social media presence of acquirees and acquirers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68752-2EC3-F972-CF96-F823D88C56E8}"/>
              </a:ext>
            </a:extLst>
          </p:cNvPr>
          <p:cNvSpPr txBox="1"/>
          <p:nvPr/>
        </p:nvSpPr>
        <p:spPr>
          <a:xfrm>
            <a:off x="524483" y="1290320"/>
            <a:ext cx="10585475" cy="402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IN" sz="28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Approach 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ere we just classify the all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acquirees in two categories Like one those Active on social media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remaining for those who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ctive.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Did same thing with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acquirers.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IN" sz="28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:</a:t>
            </a:r>
          </a:p>
          <a:p>
            <a:endParaRPr lang="en-IN" sz="2000" b="1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Acquirees, There 42 Active and 28 Inactive Users on Social Media.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case of Acquirers, There 47 Active and 23 Inactive Users on Social Media.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046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43DB6C-8170-41BF-9D6C-5C96189E7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414312"/>
              </p:ext>
            </p:extLst>
          </p:nvPr>
        </p:nvGraphicFramePr>
        <p:xfrm>
          <a:off x="538480" y="548640"/>
          <a:ext cx="11125200" cy="599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B817A6-8B97-AF09-3FCD-177A93819612}"/>
              </a:ext>
            </a:extLst>
          </p:cNvPr>
          <p:cNvSpPr txBox="1"/>
          <p:nvPr/>
        </p:nvSpPr>
        <p:spPr>
          <a:xfrm>
            <a:off x="1341120" y="314960"/>
            <a:ext cx="99364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3E3C9-DD2E-1BC1-8D4C-EBAFD38A996B}"/>
              </a:ext>
            </a:extLst>
          </p:cNvPr>
          <p:cNvSpPr txBox="1"/>
          <p:nvPr/>
        </p:nvSpPr>
        <p:spPr>
          <a:xfrm>
            <a:off x="1198880" y="1"/>
            <a:ext cx="9225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</a:t>
            </a: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067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14" y="152401"/>
            <a:ext cx="10789921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Qualification(Degree) Analysis of directors of acquirees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847CA-8206-A6B0-406E-2B1DCB81AFFE}"/>
              </a:ext>
            </a:extLst>
          </p:cNvPr>
          <p:cNvSpPr txBox="1"/>
          <p:nvPr/>
        </p:nvSpPr>
        <p:spPr>
          <a:xfrm>
            <a:off x="630314" y="1503680"/>
            <a:ext cx="10698875" cy="2982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Approach 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ere we just classify all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directors of acquirees Based on Different Qualification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Did same thing with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acquirers.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:</a:t>
            </a:r>
          </a:p>
          <a:p>
            <a:endParaRPr lang="en-IN" sz="1800" b="1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directors of acquirees are  MBA Qualified (10 Nos.)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directors of acquirers are  BA, BS, MBA, Ph.D. Qualified (2 Nos. Respectively)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98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C8006C-0E76-4A5C-8F21-3DA56B056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274081"/>
              </p:ext>
            </p:extLst>
          </p:nvPr>
        </p:nvGraphicFramePr>
        <p:xfrm>
          <a:off x="914400" y="0"/>
          <a:ext cx="10911840" cy="670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20C4EE-8CBF-BA6E-8983-3465811F462C}"/>
              </a:ext>
            </a:extLst>
          </p:cNvPr>
          <p:cNvSpPr txBox="1"/>
          <p:nvPr/>
        </p:nvSpPr>
        <p:spPr>
          <a:xfrm>
            <a:off x="1137920" y="0"/>
            <a:ext cx="43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</a:t>
            </a: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0546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BF3112-3E65-4FCF-AD8F-994BE1151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037659"/>
              </p:ext>
            </p:extLst>
          </p:nvPr>
        </p:nvGraphicFramePr>
        <p:xfrm>
          <a:off x="914398" y="335281"/>
          <a:ext cx="11125202" cy="6187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1473C3-E97A-906D-A701-01E95FBF1D5D}"/>
              </a:ext>
            </a:extLst>
          </p:cNvPr>
          <p:cNvSpPr txBox="1"/>
          <p:nvPr/>
        </p:nvSpPr>
        <p:spPr>
          <a:xfrm>
            <a:off x="1036319" y="335281"/>
            <a:ext cx="10119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</a:t>
            </a: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301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DE26-EE3E-3BFB-05AF-3F07FE7D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324612"/>
            <a:ext cx="9743440" cy="518668"/>
          </a:xfrm>
        </p:spPr>
        <p:txBody>
          <a:bodyPr>
            <a:noAutofit/>
          </a:bodyPr>
          <a:lstStyle/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wise acquiree Director Distribution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0382-7EF4-1AE1-0E8B-F7F64BAC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087120"/>
            <a:ext cx="11653520" cy="4652907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8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IN" sz="88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Approach 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8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8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ere we just classify all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directors of acquirees Based on Different Institutes From which they done their Qualifications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8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Did same thing with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acquirers.</a:t>
            </a:r>
            <a:endParaRPr lang="en-IN" sz="8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IN" sz="88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:</a:t>
            </a:r>
          </a:p>
          <a:p>
            <a:endParaRPr lang="en-IN" sz="7200" b="1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directors of acquirees are  Qualified  from Stanford University (4 Nos.)</a:t>
            </a:r>
          </a:p>
          <a:p>
            <a:pPr marL="342900" indent="-342900">
              <a:buFontTx/>
              <a:buChar char="-"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directors of acquirees are  Qualified  from University of North Texas         (2 Nos.)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17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1" y="487680"/>
            <a:ext cx="7140194" cy="1015999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746" y="2006353"/>
            <a:ext cx="9650027" cy="349421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Acquisitions and IPOs analysis based on crunchbase database.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analysis, we have drawn certain insights and conclusion from database about Acquirees, Acquirer, IPO issued Information etc.</a:t>
            </a:r>
          </a:p>
        </p:txBody>
      </p:sp>
    </p:spTree>
    <p:extLst>
      <p:ext uri="{BB962C8B-B14F-4D97-AF65-F5344CB8AC3E}">
        <p14:creationId xmlns:p14="http://schemas.microsoft.com/office/powerpoint/2010/main" val="3636846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1C24-F7C5-1227-5E78-AE57B8E1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DF2AE9-FE8D-4325-907B-AADF91B38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207726"/>
              </p:ext>
            </p:extLst>
          </p:nvPr>
        </p:nvGraphicFramePr>
        <p:xfrm>
          <a:off x="1046480" y="843280"/>
          <a:ext cx="10850880" cy="56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BB2ED7-E15A-4781-5D50-AC56FFC4FA87}"/>
              </a:ext>
            </a:extLst>
          </p:cNvPr>
          <p:cNvSpPr txBox="1"/>
          <p:nvPr/>
        </p:nvSpPr>
        <p:spPr>
          <a:xfrm>
            <a:off x="1513839" y="233681"/>
            <a:ext cx="964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</a:t>
            </a: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674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FD88-EFDF-37A6-D3BD-EC5F2EED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E4E8C3-2907-4469-B011-D8B1C56CC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426209"/>
              </p:ext>
            </p:extLst>
          </p:nvPr>
        </p:nvGraphicFramePr>
        <p:xfrm>
          <a:off x="731520" y="236176"/>
          <a:ext cx="11013440" cy="6385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90842D-F2BB-1851-FD56-5874D98732BC}"/>
              </a:ext>
            </a:extLst>
          </p:cNvPr>
          <p:cNvSpPr txBox="1"/>
          <p:nvPr/>
        </p:nvSpPr>
        <p:spPr>
          <a:xfrm>
            <a:off x="1290318" y="236176"/>
            <a:ext cx="975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</a:t>
            </a: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9144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C865-3177-ABF8-74B8-81A211FD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32920" cy="807720"/>
          </a:xfrm>
        </p:spPr>
        <p:txBody>
          <a:bodyPr>
            <a:norm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number of such acquisitions where both directors of acquirer and acquiree are from the same institute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6108-A928-E7FC-E77E-DCC6FC446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7720"/>
            <a:ext cx="12390120" cy="605028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Approach 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last slide we get Institutional Data of Both directors of acquirer and acquiree. So we Just Intersect of both Outputs.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 get number of such acquisitions where both directors of acquirer and acquiree are from the same institute</a:t>
            </a:r>
          </a:p>
          <a:p>
            <a:pPr>
              <a:buFontTx/>
              <a:buChar char="-"/>
            </a:pP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:</a:t>
            </a:r>
          </a:p>
          <a:p>
            <a:endParaRPr lang="en-IN" sz="1600" b="1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 Institutes From which directors of acquirer and acquiree are from the same institute </a:t>
            </a:r>
          </a:p>
          <a:p>
            <a:pPr marL="342900" indent="-34290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904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3E411-E717-3F3F-E648-1965B069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3A6CFF5-5205-47BF-9DEC-0BA023D77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899278"/>
              </p:ext>
            </p:extLst>
          </p:nvPr>
        </p:nvGraphicFramePr>
        <p:xfrm>
          <a:off x="650240" y="812800"/>
          <a:ext cx="11236960" cy="553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3EF2A8-7148-8659-EDE2-70C839BC5C28}"/>
              </a:ext>
            </a:extLst>
          </p:cNvPr>
          <p:cNvSpPr txBox="1"/>
          <p:nvPr/>
        </p:nvSpPr>
        <p:spPr>
          <a:xfrm>
            <a:off x="650240" y="92501"/>
            <a:ext cx="9458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</a:t>
            </a: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6433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26CD-4FD3-004B-958C-E59B89B9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94132"/>
            <a:ext cx="9259824" cy="569468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1D1C1D"/>
                </a:solidFill>
                <a:effectLst/>
                <a:latin typeface="Slack-Lato"/>
              </a:rPr>
              <a:t>challenges / Learnings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5B8A-C7C3-0BD4-0D3D-05B39EA5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229360"/>
            <a:ext cx="10631424" cy="53345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-- Challenges</a:t>
            </a:r>
          </a:p>
          <a:p>
            <a:pPr marL="342900" indent="-342900">
              <a:buAutoNum type="arabicPeriod"/>
            </a:pPr>
            <a:r>
              <a:rPr lang="en-US" dirty="0"/>
              <a:t>Making the scheme (Finding Unique keys &amp; Joining the Tables), Data Cleaning etc.</a:t>
            </a:r>
          </a:p>
          <a:p>
            <a:pPr marL="342900" indent="-342900">
              <a:buAutoNum type="arabicPeriod"/>
            </a:pPr>
            <a:r>
              <a:rPr lang="en-US" dirty="0"/>
              <a:t>Due to Data is Huge so Finding out Relations Between Different table is one of  major challenge.</a:t>
            </a:r>
          </a:p>
          <a:p>
            <a:pPr marL="342900" indent="-342900">
              <a:buAutoNum type="arabicPeriod"/>
            </a:pPr>
            <a:r>
              <a:rPr lang="en-US" dirty="0"/>
              <a:t>Import data from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Learnings</a:t>
            </a:r>
          </a:p>
          <a:p>
            <a:pPr marL="342900" indent="-342900">
              <a:buAutoNum type="arabicPeriod"/>
            </a:pPr>
            <a:r>
              <a:rPr lang="en-US" dirty="0"/>
              <a:t>Team Collaboration.</a:t>
            </a:r>
          </a:p>
          <a:p>
            <a:pPr marL="342900" indent="-342900">
              <a:buAutoNum type="arabicPeriod"/>
            </a:pPr>
            <a:r>
              <a:rPr lang="en-US" dirty="0"/>
              <a:t>Finding Meaningful Insights From Huge Row Data.</a:t>
            </a:r>
          </a:p>
          <a:p>
            <a:pPr marL="342900" indent="-342900">
              <a:buAutoNum type="arabicPeriod"/>
            </a:pPr>
            <a:r>
              <a:rPr lang="en-US" dirty="0"/>
              <a:t>Learn How to do operation with Large data &amp; make dashboard from it.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3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BC1B-72B5-ABF3-F6DE-C6BE909E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0" y="5750560"/>
            <a:ext cx="7657718" cy="783588"/>
          </a:xfrm>
        </p:spPr>
        <p:txBody>
          <a:bodyPr/>
          <a:lstStyle/>
          <a:p>
            <a:r>
              <a:rPr lang="en-IN" dirty="0"/>
              <a:t>Thankyou ..!</a:t>
            </a:r>
          </a:p>
        </p:txBody>
      </p:sp>
      <p:pic>
        <p:nvPicPr>
          <p:cNvPr id="1026" name="Picture 2" descr="Warren Buffett Quote: “Be fearful when others are greedy and greedy when  others are fearful.”">
            <a:extLst>
              <a:ext uri="{FF2B5EF4-FFF2-40B4-BE49-F238E27FC236}">
                <a16:creationId xmlns:a16="http://schemas.microsoft.com/office/drawing/2014/main" id="{BFCFCC5F-F55B-F889-A243-D103C9CA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71" y="497840"/>
            <a:ext cx="10365458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48F7-0186-6E06-4233-0CF06DA0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31305"/>
            <a:ext cx="9203719" cy="72551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04C40E-8153-216C-0CA2-454440513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9491"/>
              </p:ext>
            </p:extLst>
          </p:nvPr>
        </p:nvGraphicFramePr>
        <p:xfrm>
          <a:off x="1868474" y="846003"/>
          <a:ext cx="1455935" cy="5498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5935">
                  <a:extLst>
                    <a:ext uri="{9D8B030D-6E8A-4147-A177-3AD203B41FA5}">
                      <a16:colId xmlns:a16="http://schemas.microsoft.com/office/drawing/2014/main" val="1807638096"/>
                    </a:ext>
                  </a:extLst>
                </a:gridCol>
              </a:tblGrid>
              <a:tr h="2931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acquisitions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/>
                </a:tc>
                <a:extLst>
                  <a:ext uri="{0D108BD9-81ED-4DB2-BD59-A6C34878D82A}">
                    <a16:rowId xmlns:a16="http://schemas.microsoft.com/office/drawing/2014/main" val="2076428832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uuid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2589434573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name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778850986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type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2872291828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permalink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2161914386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cb_url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1045803738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rank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1954674397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created_at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4003943668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updated_at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2718226519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acquiree_uuid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1416287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acquiree_name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440908626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acquiree Director Id 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1748378610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acquiree_Director</a:t>
                      </a:r>
                      <a:r>
                        <a:rPr lang="en-IN" sz="1000" u="none" strike="noStrike" dirty="0">
                          <a:effectLst/>
                        </a:rPr>
                        <a:t> </a:t>
                      </a:r>
                      <a:r>
                        <a:rPr lang="en-IN" sz="1000" u="none" strike="noStrike" dirty="0" err="1">
                          <a:effectLst/>
                        </a:rPr>
                        <a:t>nanme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4107094636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acquiree_social_media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880744683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acquiree_cb_url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1603537277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acquiree_country_code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3169272720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acquiree_state_code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2537749275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acquiree_region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1852976265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acquiree_city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2004587466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acquirer_uuid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340774653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acquirer_name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1816148116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acquirer_director_Id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1099691613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acquirer_director_name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3448230587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acquirer_social_media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3348051458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acquirer_cb_url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3661978997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acquirer_country_code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3787840541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acquirer_state_code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382748903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acquirer_region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4125336601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acquirer_city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2942850699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acquisition_type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1683228797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acquired_on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438171266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price_usd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1925104905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price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459561339"/>
                  </a:ext>
                </a:extLst>
              </a:tr>
              <a:tr h="134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price_currency_code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32938694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3EBF4F-621E-5432-CCFD-BDEA246A2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98880"/>
              </p:ext>
            </p:extLst>
          </p:nvPr>
        </p:nvGraphicFramePr>
        <p:xfrm>
          <a:off x="4079568" y="889753"/>
          <a:ext cx="2016421" cy="5603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421">
                  <a:extLst>
                    <a:ext uri="{9D8B030D-6E8A-4147-A177-3AD203B41FA5}">
                      <a16:colId xmlns:a16="http://schemas.microsoft.com/office/drawing/2014/main" val="359861715"/>
                    </a:ext>
                  </a:extLst>
                </a:gridCol>
              </a:tblGrid>
              <a:tr h="3440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effectLst/>
                        </a:rPr>
                        <a:t>Degree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33424328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uuid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576367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name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4833265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type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6912698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permalink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8218570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cb_url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715295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rank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4960444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created_at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1952396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updated_at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3963418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person_uuid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1611520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person_name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9878652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institution_uuid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0645176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institution_name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0593357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degree_type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4935111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5527065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started_on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9781878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completed_on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2153866"/>
                  </a:ext>
                </a:extLst>
              </a:tr>
              <a:tr h="309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is_completed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3454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B9164E-FF2A-3189-8372-37B90CBAF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470"/>
              </p:ext>
            </p:extLst>
          </p:nvPr>
        </p:nvGraphicFramePr>
        <p:xfrm>
          <a:off x="6851148" y="889753"/>
          <a:ext cx="1584940" cy="4804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940">
                  <a:extLst>
                    <a:ext uri="{9D8B030D-6E8A-4147-A177-3AD203B41FA5}">
                      <a16:colId xmlns:a16="http://schemas.microsoft.com/office/drawing/2014/main" val="1256738535"/>
                    </a:ext>
                  </a:extLst>
                </a:gridCol>
              </a:tblGrid>
              <a:tr h="2250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effectLst/>
                        </a:rPr>
                        <a:t>IPO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/>
                </a:tc>
                <a:extLst>
                  <a:ext uri="{0D108BD9-81ED-4DB2-BD59-A6C34878D82A}">
                    <a16:rowId xmlns:a16="http://schemas.microsoft.com/office/drawing/2014/main" val="642948778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 err="1">
                          <a:effectLst/>
                        </a:rPr>
                        <a:t>uuid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109985775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name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509548296"/>
                  </a:ext>
                </a:extLst>
              </a:tr>
              <a:tr h="29233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type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773671673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permalink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292641289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cb_url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397687932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rank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845707648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 err="1">
                          <a:effectLst/>
                        </a:rPr>
                        <a:t>created_at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4196616210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updated_at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649649781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 err="1">
                          <a:effectLst/>
                        </a:rPr>
                        <a:t>org_uuid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366304493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org_name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169440950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org_cb_url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4087655205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country_code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71876708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state_code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89363217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region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519813364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city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642493988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stock_exchange_symbol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357672944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stock_symbol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729365450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went_public_on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729022586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share_price_usd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892783676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share_price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602568370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share_price_currency_code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266225665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valuation_price_usd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942297745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valuation_price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224020187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valuation_price_currency_code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164701137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money_raised_usd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901665471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money_raised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393269694"/>
                  </a:ext>
                </a:extLst>
              </a:tr>
              <a:tr h="16392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 err="1">
                          <a:effectLst/>
                        </a:rPr>
                        <a:t>money_raised_currency_code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43571254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91932-BBE4-A921-9329-6CC30BD52429}"/>
              </a:ext>
            </a:extLst>
          </p:cNvPr>
          <p:cNvCxnSpPr/>
          <p:nvPr/>
        </p:nvCxnSpPr>
        <p:spPr>
          <a:xfrm flipV="1">
            <a:off x="6329778" y="3559667"/>
            <a:ext cx="0" cy="2734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C815EF-C9BE-5271-7AA6-2A8321BE5957}"/>
              </a:ext>
            </a:extLst>
          </p:cNvPr>
          <p:cNvCxnSpPr/>
          <p:nvPr/>
        </p:nvCxnSpPr>
        <p:spPr>
          <a:xfrm flipH="1">
            <a:off x="3324409" y="4048217"/>
            <a:ext cx="40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BA7F0C-1C17-6507-4406-DC01BEBDEC79}"/>
              </a:ext>
            </a:extLst>
          </p:cNvPr>
          <p:cNvCxnSpPr/>
          <p:nvPr/>
        </p:nvCxnSpPr>
        <p:spPr>
          <a:xfrm>
            <a:off x="3746377" y="4039340"/>
            <a:ext cx="0" cy="261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A0AD6E-F4F7-7010-12FC-5D32F3C0BA36}"/>
              </a:ext>
            </a:extLst>
          </p:cNvPr>
          <p:cNvCxnSpPr/>
          <p:nvPr/>
        </p:nvCxnSpPr>
        <p:spPr>
          <a:xfrm>
            <a:off x="3728621" y="6693763"/>
            <a:ext cx="260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191AAC-0E92-B8EF-10E4-D95026F0D3E6}"/>
              </a:ext>
            </a:extLst>
          </p:cNvPr>
          <p:cNvCxnSpPr/>
          <p:nvPr/>
        </p:nvCxnSpPr>
        <p:spPr>
          <a:xfrm flipV="1">
            <a:off x="6329778" y="6249880"/>
            <a:ext cx="0" cy="40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2D0852-70C6-5BCA-73AD-11FEBB3A2AA5}"/>
              </a:ext>
            </a:extLst>
          </p:cNvPr>
          <p:cNvCxnSpPr/>
          <p:nvPr/>
        </p:nvCxnSpPr>
        <p:spPr>
          <a:xfrm flipV="1">
            <a:off x="6329778" y="2698812"/>
            <a:ext cx="0" cy="89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AB8676-DD14-3923-3705-E7BED0086C6C}"/>
              </a:ext>
            </a:extLst>
          </p:cNvPr>
          <p:cNvCxnSpPr/>
          <p:nvPr/>
        </p:nvCxnSpPr>
        <p:spPr>
          <a:xfrm>
            <a:off x="6329778" y="2698812"/>
            <a:ext cx="521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B11E9B-1192-66F3-7807-364ACC8B47FE}"/>
              </a:ext>
            </a:extLst>
          </p:cNvPr>
          <p:cNvCxnSpPr/>
          <p:nvPr/>
        </p:nvCxnSpPr>
        <p:spPr>
          <a:xfrm flipH="1">
            <a:off x="3240350" y="2778711"/>
            <a:ext cx="355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8CCC84C-3E7D-C311-5444-04A5BC7AF73B}"/>
              </a:ext>
            </a:extLst>
          </p:cNvPr>
          <p:cNvCxnSpPr/>
          <p:nvPr/>
        </p:nvCxnSpPr>
        <p:spPr>
          <a:xfrm>
            <a:off x="3630967" y="2787588"/>
            <a:ext cx="0" cy="162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F811E4-2319-F9BE-C648-864A538C6CD4}"/>
              </a:ext>
            </a:extLst>
          </p:cNvPr>
          <p:cNvCxnSpPr/>
          <p:nvPr/>
        </p:nvCxnSpPr>
        <p:spPr>
          <a:xfrm flipH="1">
            <a:off x="3324409" y="4412202"/>
            <a:ext cx="271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0F6222-8207-AA07-9C59-542D5DFF645A}"/>
              </a:ext>
            </a:extLst>
          </p:cNvPr>
          <p:cNvCxnSpPr/>
          <p:nvPr/>
        </p:nvCxnSpPr>
        <p:spPr>
          <a:xfrm>
            <a:off x="3630967" y="4225771"/>
            <a:ext cx="448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9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44" y="317275"/>
            <a:ext cx="8815526" cy="66814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drawn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4" y="1233129"/>
            <a:ext cx="10395751" cy="4608872"/>
          </a:xfrm>
        </p:spPr>
        <p:txBody>
          <a:bodyPr vert="horz" lIns="91440" tIns="45720" rIns="91440" bIns="108000" rtlCol="0"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acquirers who already did IPO Vs who didn't.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Analysis of Acquirers and acquires.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analysis of number of acquisitions and IPOs.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social media presence of acquirers Vs acquires.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(Degree) and Institution Analysis of directors of acquirers Vs acquires.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number of such acquisitions where both directors of acquirer and acquiree are from the same institute.</a:t>
            </a:r>
          </a:p>
        </p:txBody>
      </p:sp>
    </p:spTree>
    <p:extLst>
      <p:ext uri="{BB962C8B-B14F-4D97-AF65-F5344CB8AC3E}">
        <p14:creationId xmlns:p14="http://schemas.microsoft.com/office/powerpoint/2010/main" val="183614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2139-2776-6B97-0DC6-74EA7C2B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1" y="253492"/>
            <a:ext cx="10535919" cy="671441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cap="none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Acquirers Who Already Did IPO Vs Who Didn't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2D38-E4C8-C0F0-11C6-2C6DA4BA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1" y="1219199"/>
            <a:ext cx="11074399" cy="499872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IN" sz="32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Approach :</a:t>
            </a:r>
          </a:p>
          <a:p>
            <a:pPr>
              <a:buFontTx/>
              <a:buChar char="-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All Acquirers into two groups One for those people who and others for who did not.</a:t>
            </a:r>
          </a:p>
          <a:p>
            <a:pPr>
              <a:buFontTx/>
              <a:buChar char="-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 counts All Acquirers and group by them through above groups.</a:t>
            </a:r>
          </a:p>
          <a:p>
            <a:pPr>
              <a:buFontTx/>
              <a:buChar char="-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get of  No of Acquirers from both the groups</a:t>
            </a:r>
          </a:p>
          <a:p>
            <a:pPr>
              <a:buFontTx/>
              <a:buChar char="-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IN" sz="28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:</a:t>
            </a:r>
            <a:endParaRPr lang="en-IN" sz="2600" b="1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71.43% of </a:t>
            </a:r>
            <a:r>
              <a:rPr lang="en-US" sz="2600" cap="none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Acquirers Did for IPO</a:t>
            </a:r>
          </a:p>
          <a:p>
            <a:pPr>
              <a:buFontTx/>
              <a:buChar char="-"/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28.57% of </a:t>
            </a:r>
            <a:r>
              <a:rPr lang="en-US" sz="2600" cap="none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Acquirers Did for IPO</a:t>
            </a:r>
          </a:p>
          <a:p>
            <a:pPr>
              <a:buFontTx/>
              <a:buChar char="-"/>
            </a:pPr>
            <a:endParaRPr lang="en-US" sz="4000" cap="none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IN" sz="3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0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B68C-B941-C024-5933-00FFA9D4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896" y="2499173"/>
            <a:ext cx="7729728" cy="11887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E71C-BF4B-6A89-6E63-33BB4D3B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447040"/>
            <a:ext cx="8711184" cy="5292987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</a:t>
            </a: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A9F823-4482-47C9-3B24-AA59A7D7E1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377112"/>
              </p:ext>
            </p:extLst>
          </p:nvPr>
        </p:nvGraphicFramePr>
        <p:xfrm>
          <a:off x="1414273" y="1117973"/>
          <a:ext cx="9030207" cy="5292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55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49" y="291189"/>
            <a:ext cx="9603271" cy="521612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Analysis of Acquirees and Acquirees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25518-B5CD-CC80-2922-6C6F7881B604}"/>
              </a:ext>
            </a:extLst>
          </p:cNvPr>
          <p:cNvSpPr txBox="1"/>
          <p:nvPr/>
        </p:nvSpPr>
        <p:spPr>
          <a:xfrm>
            <a:off x="577049" y="1270000"/>
            <a:ext cx="10355111" cy="539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IN" sz="28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Approach 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just find out No of Acquirers and Acquirees 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we Grouped the both counts based on Regions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IN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IN" sz="32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:</a:t>
            </a:r>
          </a:p>
          <a:p>
            <a:endParaRPr lang="en-IN" sz="2800" b="1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California Region Has most no of Acquirees (10 nos.)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England and California Has most no of Acquirers (7 nos.)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IN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3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4F3194-4D17-40AB-BE93-A7F6C9C13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28902"/>
              </p:ext>
            </p:extLst>
          </p:nvPr>
        </p:nvGraphicFramePr>
        <p:xfrm>
          <a:off x="1667722" y="81280"/>
          <a:ext cx="9010438" cy="7345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9FBC61-0CA0-193B-2EC8-9CF5455DAED3}"/>
              </a:ext>
            </a:extLst>
          </p:cNvPr>
          <p:cNvSpPr txBox="1"/>
          <p:nvPr/>
        </p:nvSpPr>
        <p:spPr>
          <a:xfrm>
            <a:off x="426719" y="-81280"/>
            <a:ext cx="5496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</a:t>
            </a: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74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FBC61-0CA0-193B-2EC8-9CF5455DAED3}"/>
              </a:ext>
            </a:extLst>
          </p:cNvPr>
          <p:cNvSpPr txBox="1"/>
          <p:nvPr/>
        </p:nvSpPr>
        <p:spPr>
          <a:xfrm>
            <a:off x="1371599" y="287881"/>
            <a:ext cx="959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</a:t>
            </a:r>
            <a:r>
              <a:rPr lang="en-IN" sz="2400" b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9CEB88D4-8391-4992-0C50-5C5D084A2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425223"/>
              </p:ext>
            </p:extLst>
          </p:nvPr>
        </p:nvGraphicFramePr>
        <p:xfrm>
          <a:off x="1228276" y="-457200"/>
          <a:ext cx="9358444" cy="777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6005C-50D0-7D9E-7181-361C8EBA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290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904</TotalTime>
  <Words>1068</Words>
  <Application>Microsoft Office PowerPoint</Application>
  <PresentationFormat>Widescreen</PresentationFormat>
  <Paragraphs>212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Slack-Lato</vt:lpstr>
      <vt:lpstr>Times New Roman</vt:lpstr>
      <vt:lpstr>Parcel</vt:lpstr>
      <vt:lpstr>Acquisitions and IPOs</vt:lpstr>
      <vt:lpstr>Introduction</vt:lpstr>
      <vt:lpstr>Data Overview</vt:lpstr>
      <vt:lpstr>Insights drawn </vt:lpstr>
      <vt:lpstr>Distribution Of Acquirers Who Already Did IPO Vs Who Didn't</vt:lpstr>
      <vt:lpstr>PowerPoint Presentation</vt:lpstr>
      <vt:lpstr> Regional Analysis of Acquirees and Acquirees </vt:lpstr>
      <vt:lpstr>PowerPoint Presentation</vt:lpstr>
      <vt:lpstr>PowerPoint Presentation</vt:lpstr>
      <vt:lpstr> Monthly analysis of IPOs </vt:lpstr>
      <vt:lpstr>PowerPoint Presentation</vt:lpstr>
      <vt:lpstr> Monthly analysis of acquisitions  </vt:lpstr>
      <vt:lpstr>PowerPoint Presentation</vt:lpstr>
      <vt:lpstr>Analysis of social media presence of acquirees and acquirers</vt:lpstr>
      <vt:lpstr>PowerPoint Presentation</vt:lpstr>
      <vt:lpstr>Qualification(Degree) Analysis of directors of acquirees</vt:lpstr>
      <vt:lpstr>PowerPoint Presentation</vt:lpstr>
      <vt:lpstr>PowerPoint Presentation</vt:lpstr>
      <vt:lpstr>Institute wise acquiree Director Distribution</vt:lpstr>
      <vt:lpstr>PowerPoint Presentation</vt:lpstr>
      <vt:lpstr>PowerPoint Presentation</vt:lpstr>
      <vt:lpstr>Check number of such acquisitions where both directors of acquirer and acquiree are from the same institute</vt:lpstr>
      <vt:lpstr>PowerPoint Presentation</vt:lpstr>
      <vt:lpstr>challenges / Learnings</vt:lpstr>
      <vt:lpstr>Thankyou 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Acquisitions and IPOs</dc:title>
  <dc:creator>Md Saquib</dc:creator>
  <cp:lastModifiedBy>abhishekschoudhari@outlook.com</cp:lastModifiedBy>
  <cp:revision>17</cp:revision>
  <dcterms:created xsi:type="dcterms:W3CDTF">2022-09-11T16:34:02Z</dcterms:created>
  <dcterms:modified xsi:type="dcterms:W3CDTF">2023-03-03T04:28:42Z</dcterms:modified>
</cp:coreProperties>
</file>