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0437E5-F2EE-4FFA-BA76-85B3D3A19AD3}">
  <a:tblStyle styleId="{DA0437E5-F2EE-4FFA-BA76-85B3D3A19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d85031b0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d85031b0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7c178603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7c178603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d85031b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d85031b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d85031b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d85031b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7c178603e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7c178603e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7c178603e_2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7c178603e_2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7c178603e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7c178603e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7c178603e_2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7c178603e_2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7c178603e_2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7c178603e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7c178603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7c178603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d7b1a9f2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d7b1a9f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7c178603e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7c178603e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7c178603e_2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7c178603e_2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7c178603e_2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7c178603e_2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7c178603e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97c178603e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d7b1a9f2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d7b1a9f2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d7b1a9f2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d7b1a9f2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85031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85031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d85031b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d85031b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7c178603e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7c178603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d85031b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d85031b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7c178603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7c178603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bhishek-Cypher/FML_22M0747_22M0750_22M0761_22M0770_22M0780" TargetMode="External"/><Relationship Id="rId4" Type="http://schemas.openxmlformats.org/officeDocument/2006/relationships/hyperlink" Target="https://colab.research.google.com/drive/18n_X3YoaYcKPqyiBE4NyoctUHl3IxopG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lexteboul/diabetes-health-indicators-dataset?select=diabetes_012_health_indicators_BRFSS2015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alexteboul/diabetes-health-indicators-dataset?select=diabetes_012_health_indicators_BRFSS2015.csv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2225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and Boosting of ML models for Diabetes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672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725 : Foundations of machine learning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7650" y="58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88725" y="1411400"/>
            <a:ext cx="76887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Gaussian Naive Bayes where likelihood of features is assumed to be Gaussian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Plotted correlation between all the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Dropped the features with very high correlation as Naive Bayes has an assumption of conditional independence between input features as they are likely to be dependent on each other.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Features Dropped - 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'PhysHlth'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'Income'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'DiffWalk'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'MentHlth'</a:t>
            </a:r>
            <a:r>
              <a:rPr lang="en">
                <a:solidFill>
                  <a:schemeClr val="dk2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highlight>
                  <a:srgbClr val="FFFFFE"/>
                </a:highlight>
              </a:rPr>
              <a:t>Tuned the </a:t>
            </a:r>
            <a:r>
              <a:rPr lang="en">
                <a:highlight>
                  <a:srgbClr val="FFFFFE"/>
                </a:highlight>
              </a:rPr>
              <a:t>hyperparameter</a:t>
            </a:r>
            <a:r>
              <a:rPr lang="en">
                <a:highlight>
                  <a:srgbClr val="FFFFFE"/>
                </a:highlight>
              </a:rPr>
              <a:t> for smoothing factor and found the optimal value to be 2e-9.</a:t>
            </a:r>
            <a:endParaRPr>
              <a:highlight>
                <a:srgbClr val="FFFFFE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E"/>
                </a:highlight>
              </a:rPr>
              <a:t>ACCURACY ACHIEVED = Train: 0.783755, Test: 0.782114</a:t>
            </a:r>
            <a:endParaRPr b="1">
              <a:highlight>
                <a:srgbClr val="FFFFFE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176" y="1950725"/>
            <a:ext cx="2999925" cy="7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68400" y="59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1243675"/>
            <a:ext cx="76887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Converted categorical &amp; continuous input variables into multiple columns using One Hot encoding.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Tested various undersampling and oversampling techniques and finally settled with SMOTE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Tested various scaling methods and found MinMaxScaler to be optimal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grid search to find optimum values of the following hyperparameters -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penalty = </a:t>
            </a:r>
            <a:r>
              <a:rPr lang="en" sz="1300"/>
              <a:t>{‘l1’, ‘l2’, ‘elasticnet’, ‘none’}, default=’l2’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tol = </a:t>
            </a:r>
            <a:r>
              <a:rPr lang="en" sz="1300"/>
              <a:t>float, default=1e-4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C = </a:t>
            </a:r>
            <a:r>
              <a:rPr lang="en" sz="1300"/>
              <a:t>float, default=1.0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s</a:t>
            </a:r>
            <a:r>
              <a:rPr b="1" lang="en" sz="1300"/>
              <a:t>olver = </a:t>
            </a:r>
            <a:r>
              <a:rPr lang="en" sz="1300"/>
              <a:t>{‘newton-cg’, ‘lbfgs’, ‘liblinear’, ‘sag’, ‘saga’}, default=’lbfgs’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max_iter = </a:t>
            </a:r>
            <a:r>
              <a:rPr lang="en" sz="1300"/>
              <a:t>int, default=100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l1_ratio = </a:t>
            </a:r>
            <a:r>
              <a:rPr lang="en" sz="1300"/>
              <a:t>float, default=None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Found the following optimal values of hyperparameters -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penalty = elasticnet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tol = 1e-3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 C = 0.9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solver = saga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max_iter = 300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l1_ratio = 0.9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highlight>
                  <a:srgbClr val="FFFFFE"/>
                </a:highlight>
              </a:rPr>
              <a:t>ACCURACY ACHIEVED = Train: 0.871671, Test: 0.872690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7650" y="57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1314750"/>
            <a:ext cx="76887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Decision Trees is a very simple supervised machine learning algorithm. It works similarly to how we humans make decisions in daily life.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On every split or decision we want to choose the best feature using a splitting criterion. I have used Gini index for that.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gini?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Gave same accuracy as that of entropy.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Is faster than the entropy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Optimal depth found: 13 out of the 51 features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Resampling techniques like </a:t>
            </a:r>
            <a:r>
              <a:rPr lang="en">
                <a:solidFill>
                  <a:srgbClr val="000000"/>
                </a:solidFill>
              </a:rPr>
              <a:t>undersampling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</a:rPr>
              <a:t>oversampling</a:t>
            </a:r>
            <a:r>
              <a:rPr lang="en">
                <a:solidFill>
                  <a:srgbClr val="000000"/>
                </a:solidFill>
              </a:rPr>
              <a:t> was used to balance out the data. Decided to use undersampling. Why?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Was getting same accuracy as that of over sampling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Smaller size of dataset, hence less time taken to train the model.</a:t>
            </a:r>
            <a:endParaRPr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E"/>
                </a:highlight>
              </a:rPr>
              <a:t>ACCURACY ACHIEVED = Train: 0.843849, Test: 0.828996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7650" y="58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7650" y="1296975"/>
            <a:ext cx="76887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RandomForest is an ensemble of decision trees.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solidFill>
                  <a:srgbClr val="000000"/>
                </a:solidFill>
              </a:rPr>
              <a:t>Why random forest?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Decision trees have high variance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It reduces overfitting of decision trees using a technique known as bagging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Bagging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Bootstrapping: </a:t>
            </a:r>
            <a:endParaRPr>
              <a:solidFill>
                <a:srgbClr val="000000"/>
              </a:solidFill>
            </a:endParaRPr>
          </a:p>
          <a:p>
            <a:pPr indent="-31115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Dataset for each tree is created by randomly selecting the data from the original dataset with replacement. </a:t>
            </a:r>
            <a:endParaRPr>
              <a:solidFill>
                <a:srgbClr val="000000"/>
              </a:solidFill>
            </a:endParaRPr>
          </a:p>
          <a:p>
            <a:pPr indent="-31115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Each tree uses only a random subset of features.</a:t>
            </a:r>
            <a:endParaRPr>
              <a:solidFill>
                <a:srgbClr val="000000"/>
              </a:solidFill>
            </a:endParaRPr>
          </a:p>
          <a:p>
            <a:pPr indent="-31115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This reduces correlation between the trees.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Aggregation: Class with the majority of the votes from all the models will be chosen as the final prediction.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Random forest has been implemented using the Decision tree library from the sklearn as a subroutine.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Each tree has been trained till the 0.2 of the max depth.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E"/>
                </a:highlight>
              </a:rPr>
              <a:t>ACCURACY ACHIEVED = Train: 0.840585, Test: 0.836927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1430225"/>
            <a:ext cx="7688700" cy="32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Preprocessing Steps: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Different Feature scaling method applied i.e. MaxAbsScaler, MinMaxScaler, StandardScaler. Out of which </a:t>
            </a:r>
            <a:r>
              <a:rPr b="1" lang="en">
                <a:solidFill>
                  <a:srgbClr val="000000"/>
                </a:solidFill>
              </a:rPr>
              <a:t>MaxAbsScaler</a:t>
            </a:r>
            <a:r>
              <a:rPr lang="en">
                <a:solidFill>
                  <a:srgbClr val="000000"/>
                </a:solidFill>
              </a:rPr>
              <a:t> was found optimal.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Undersampling - Tried different Undersampling Method, Best one is  </a:t>
            </a:r>
            <a:r>
              <a:rPr b="1" lang="en">
                <a:solidFill>
                  <a:srgbClr val="000000"/>
                </a:solidFill>
              </a:rPr>
              <a:t>NearMiss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Converting </a:t>
            </a:r>
            <a:r>
              <a:rPr lang="en">
                <a:solidFill>
                  <a:srgbClr val="000000"/>
                </a:solidFill>
              </a:rPr>
              <a:t>categorical</a:t>
            </a:r>
            <a:r>
              <a:rPr lang="en">
                <a:solidFill>
                  <a:srgbClr val="000000"/>
                </a:solidFill>
              </a:rPr>
              <a:t> features into multiple features using One-hot encoding. (except for features : ‘BMI’ , ‘MentHlth’, ’PhysHlth’, ‘Age’ )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Linear Kernel, 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Polynomial Kernel, Radial Basis Function (RBF) Kernel, these </a:t>
            </a:r>
            <a:r>
              <a:rPr lang="en">
                <a:solidFill>
                  <a:srgbClr val="000000"/>
                </a:solidFill>
              </a:rPr>
              <a:t>three kernel tricks when used with optimal value of Hyperparameter, </a:t>
            </a:r>
            <a:r>
              <a:rPr b="1" lang="en">
                <a:solidFill>
                  <a:srgbClr val="000000"/>
                </a:solidFill>
              </a:rPr>
              <a:t>RBF</a:t>
            </a:r>
            <a:r>
              <a:rPr lang="en">
                <a:solidFill>
                  <a:srgbClr val="000000"/>
                </a:solidFill>
              </a:rPr>
              <a:t> gives better performance.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554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7650" y="1243675"/>
            <a:ext cx="76887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</a:rPr>
              <a:t>Grid search is implemented to tune the following Hyperparameters: </a:t>
            </a:r>
            <a:endParaRPr b="1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</a:rPr>
              <a:t>C: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  C is the tuning parameter that decides how much importance is given to error or slack variables. </a:t>
            </a:r>
            <a:r>
              <a:rPr lang="en">
                <a:solidFill>
                  <a:srgbClr val="282829"/>
                </a:solidFill>
                <a:highlight>
                  <a:schemeClr val="lt1"/>
                </a:highlight>
              </a:rPr>
              <a:t>A large C gives you low bias and high variance.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</a:rPr>
              <a:t>gamma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: gamma is the parameter of RBF to handle non-linear classification.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</a:rPr>
              <a:t>degree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:  </a:t>
            </a:r>
            <a:r>
              <a:rPr lang="en">
                <a:solidFill>
                  <a:srgbClr val="212529"/>
                </a:solidFill>
                <a:highlight>
                  <a:schemeClr val="lt1"/>
                </a:highlight>
              </a:rPr>
              <a:t>degree of the polynomial kernel functions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, It is only applicable to the polynomial kernel and not applicable to other kernels.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</a:rPr>
              <a:t>tol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:  error tolerance, default values is 0.001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</a:rPr>
              <a:t>Following are the best values of hyperparameter for our dataset:</a:t>
            </a:r>
            <a:endParaRPr b="1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Optimal kernel - RBF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Optimal C = 20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Optimal gamma = 1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Optimal tol : 0.001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rgbClr val="FFFFFE"/>
                </a:highlight>
              </a:rPr>
              <a:t>ACCURACY ACHIEVED = </a:t>
            </a:r>
            <a:r>
              <a:rPr b="1" lang="en"/>
              <a:t>Train: 0.913909, Test: 0.897175</a:t>
            </a:r>
            <a:endParaRPr b="1" sz="1400">
              <a:highlight>
                <a:schemeClr val="lt1"/>
              </a:highlight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7650" y="61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1479275"/>
            <a:ext cx="7688700" cy="28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Tested various undersampling and oversampling techniques and finally settled with NearMiss(n_neighbors = 20)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Scaled the data using RobustScaler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grid search for tuning the following hyperparameters -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Batch Size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Learning Rate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</a:t>
            </a:r>
            <a:r>
              <a:rPr lang="en"/>
              <a:t>neural</a:t>
            </a:r>
            <a:r>
              <a:rPr lang="en"/>
              <a:t> network with 2 hidden layers using </a:t>
            </a:r>
            <a:r>
              <a:rPr b="1" lang="en"/>
              <a:t>relu</a:t>
            </a:r>
            <a:r>
              <a:rPr lang="en"/>
              <a:t> as activation function.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architecture for the NN is - “ X_train.shape[1], 32, 64, 1 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Sigmoid as activation function at output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binary cross entropy loss as the loss function.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highlight>
                  <a:srgbClr val="FFFFFE"/>
                </a:highlight>
              </a:rPr>
              <a:t>ACCURACY ACHIEVED = Train: 0.877330, Test: 0.870367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7650" y="50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model Accuracy graph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651" y="1085275"/>
            <a:ext cx="6420701" cy="39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7650" y="510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model Loss graph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28" y="1045875"/>
            <a:ext cx="6318732" cy="39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688725" y="621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688725" y="1515700"/>
            <a:ext cx="7688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Boosting methods build ensemble model in an </a:t>
            </a:r>
            <a:r>
              <a:rPr lang="en" sz="1302"/>
              <a:t>incremental</a:t>
            </a:r>
            <a:r>
              <a:rPr lang="en" sz="1302"/>
              <a:t> way. </a:t>
            </a:r>
            <a:endParaRPr sz="1302"/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The main principle is to build the model incrementally by training each base model estimator sequentially. </a:t>
            </a:r>
            <a:endParaRPr sz="1302"/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The idea of boosting is to basically combine several weak classifiers which are sequentially trained over multiple iterations of training data. </a:t>
            </a:r>
            <a:endParaRPr sz="1302"/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For each weak classifier, repeat the following :</a:t>
            </a:r>
            <a:endParaRPr sz="1302"/>
          </a:p>
          <a:p>
            <a:pPr indent="-311308" lvl="1" marL="914400" rtl="0" algn="l">
              <a:spcBef>
                <a:spcPts val="0"/>
              </a:spcBef>
              <a:spcAft>
                <a:spcPts val="0"/>
              </a:spcAft>
              <a:buSzPts val="1303"/>
              <a:buChar char="○"/>
            </a:pPr>
            <a:r>
              <a:rPr lang="en" sz="1302"/>
              <a:t>Calculate the error as sum of weight of all misclassified points.</a:t>
            </a:r>
            <a:endParaRPr sz="1302"/>
          </a:p>
          <a:p>
            <a:pPr indent="-311308" lvl="1" marL="914400" rtl="0" algn="l">
              <a:spcBef>
                <a:spcPts val="0"/>
              </a:spcBef>
              <a:spcAft>
                <a:spcPts val="0"/>
              </a:spcAft>
              <a:buSzPts val="1303"/>
              <a:buChar char="○"/>
            </a:pPr>
            <a:r>
              <a:rPr lang="en" sz="1302"/>
              <a:t>Calculate alpha that determines the importance given to that classifier while testing.</a:t>
            </a:r>
            <a:endParaRPr sz="1302"/>
          </a:p>
          <a:p>
            <a:pPr indent="-311308" lvl="1" marL="914400" rtl="0" algn="l">
              <a:spcBef>
                <a:spcPts val="0"/>
              </a:spcBef>
              <a:spcAft>
                <a:spcPts val="0"/>
              </a:spcAft>
              <a:buSzPts val="1303"/>
              <a:buChar char="○"/>
            </a:pPr>
            <a:r>
              <a:rPr lang="en" sz="1302"/>
              <a:t>Update weights of all training points to give more importance to currently misclassified points.</a:t>
            </a:r>
            <a:endParaRPr sz="1302"/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The final accuracy obtained is generally better than the accuracy of the individual constituent models.</a:t>
            </a:r>
            <a:endParaRPr sz="130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E"/>
                </a:highlight>
              </a:rPr>
              <a:t>ACCURACY ACHIEVED = Train: 0.862324, Test: 0.851947</a:t>
            </a:r>
            <a:endParaRPr sz="130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&amp; </a:t>
            </a:r>
            <a:r>
              <a:rPr lang="en"/>
              <a:t>Work Done</a:t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347400" y="535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{DA0437E5-F2EE-4FFA-BA76-85B3D3A19AD3}</a:tableStyleId>
              </a:tblPr>
              <a:tblGrid>
                <a:gridCol w="1466100"/>
                <a:gridCol w="1821450"/>
                <a:gridCol w="5161650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ROLL NUMBER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WORK DONE IN PROJECT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22M0750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ABHINAV GARG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Trained &amp; tuned Neural network classifier, Implemented Boosting.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22M0761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ABHISHEK DIXIT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Trained &amp; tuned Logistic regression classifier, Studied and Tested scaling methods.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22M0770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NIKHIL SHARMA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Trained &amp; tuned Decision tree, Implemented Bagging (Random forest classifier), Studied and Tested under-sampling methods.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22M0780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SHUBH MALHOTRA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Trained &amp; tuned Naive bayes classifier, Implemented Boosting.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22M0747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BALBIR SINGH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Trained &amp; tuned Support Vector Machine classifier, Studied and Tested over-sampling methods.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4294967295" type="title"/>
          </p:nvPr>
        </p:nvSpPr>
        <p:spPr>
          <a:xfrm>
            <a:off x="727650" y="10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obtained (Using accuracy as a metric)</a:t>
            </a:r>
            <a:endParaRPr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2" name="Google Shape;222;p32"/>
          <p:cNvGraphicFramePr/>
          <p:nvPr/>
        </p:nvGraphicFramePr>
        <p:xfrm>
          <a:off x="286238" y="68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{DA0437E5-F2EE-4FFA-BA76-85B3D3A19AD3}</a:tableStyleId>
              </a:tblPr>
              <a:tblGrid>
                <a:gridCol w="2857175"/>
                <a:gridCol w="2857175"/>
                <a:gridCol w="2857175"/>
              </a:tblGrid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Model Name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Initial test accuracy (without preprocessing and hyperparameter tuning)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Final Accuracy (after preprocessing, grid search and hyperparameter tuning)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Naive Bayes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0.753587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Train: 0.783755, Test: 0.782114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0.833040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Train: 0.871671, Test: 0.872690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Support Vector Machine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0.827803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Train: 0.913909, Test: 0.897175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0.779932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Train: 0.843849, Test: 0.828996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0.842925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Train: 0.840585, Test: 0.836927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Neural Network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0.830689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Train: 0.877330, Test: 0.870367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Final Model (Hybrid Ensemble)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Train: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0.862324, </a:t>
                      </a: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Test: 0.851947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727650" y="554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Boosting (Hybrid Ensemble)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727650" y="1394700"/>
            <a:ext cx="76887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Training Accuracy:  0.8554193037974683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 Accuracy :  0.739661248561565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Training Accuracy:  0.804067174913694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 Training Accuracy:  0.5716160817031071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Naive Bayes Training Accuracy:  0.8117628020713463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Training accuracy obtained after Hybrid Ensemble - 0.862324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individual models accuracy less than before?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are giving higher weight to misclassified points, hence models are struggling to fit them.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We used common data preprocessing for all the models unlike specific for each one.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729450" y="1430250"/>
            <a:ext cx="35256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drastic improvement between individual models and final hybrid ensemble classifier?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Models were already strong classifiers, hence not possible to increase accuracy and reduce errors above a certain limit.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Large overlap is present in the misclassified data points, hence many data points are misclassified by every classifiers, as indicated by the venn diagram for 3 of the classifiers. (no library support for more than 3 element venn diagram)</a:t>
            </a:r>
            <a:endParaRPr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50" y="986763"/>
            <a:ext cx="4716827" cy="36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for the project code - 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https://github.com/Abhishek-Cypher/FML_22M0747_22M0750_22M0761_22M0770_22M0780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Colaboratory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https://colab.research.google.com/drive/18n_X3YoaYcKPqyiBE4NyoctUHl3IxopG?usp=sharing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61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Problem Statement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569300"/>
            <a:ext cx="76887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in every eleven people in India suffers from diabetes. In 2020, around 700,000 Indians died of diabetes or other complications caused by diabetes.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10.5 % of the world’s population suffers from some form of diabetes.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detection of Diabetes is necessary to counter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very hard to find the actual cause of diabetes and hence </a:t>
            </a:r>
            <a:r>
              <a:rPr b="1" lang="en"/>
              <a:t>prediction</a:t>
            </a:r>
            <a:r>
              <a:rPr lang="en"/>
              <a:t> based on multiple factors is a good approach.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taken a dataset </a:t>
            </a:r>
            <a:r>
              <a:rPr lang="en" u="sng">
                <a:solidFill>
                  <a:schemeClr val="hlink"/>
                </a:solidFill>
                <a:hlinkClick r:id="rId3"/>
              </a:rPr>
              <a:t>[1]</a:t>
            </a:r>
            <a:r>
              <a:rPr lang="en"/>
              <a:t> with 21 input features including BP, </a:t>
            </a:r>
            <a:r>
              <a:rPr lang="en"/>
              <a:t>Cholesterol</a:t>
            </a:r>
            <a:r>
              <a:rPr lang="en"/>
              <a:t>, BMI, Smoking, Physical activity, Mental health etc. and 1 output value which tells if the person is suffering from Diabetes or not.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implemented a </a:t>
            </a:r>
            <a:r>
              <a:rPr b="1" lang="en"/>
              <a:t>Hybrid Ensemble</a:t>
            </a:r>
            <a:r>
              <a:rPr lang="en"/>
              <a:t> using multiple classifiers trained by us to obtain a combined accuracy more than the individual models, to predict the target variable of </a:t>
            </a:r>
            <a:r>
              <a:rPr b="1" lang="en"/>
              <a:t>Diabetes </a:t>
            </a:r>
            <a:r>
              <a:rPr lang="en"/>
              <a:t>positive or negative in a person.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8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Tasks performed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664825"/>
            <a:ext cx="76887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Exploratory Data Analysis to understand the composition and behaviour of the input and output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Performed </a:t>
            </a:r>
            <a:r>
              <a:rPr lang="en"/>
              <a:t>Data preprocessing to make the data suitable for training and prediction.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Performed further Data preprocessing to make the data optimal for individual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Trained Neural network, Logistic regression, Decision tree, Random forest,  Naive bayes and SVM classifiers.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grid search for hyperparameter tuning of all the classifiers.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hybrid ensemble method i.e. Boosting to increase the </a:t>
            </a:r>
            <a:r>
              <a:rPr lang="en"/>
              <a:t>collaborative</a:t>
            </a:r>
            <a:r>
              <a:rPr lang="en"/>
              <a:t> accuracy of the models as compared to the </a:t>
            </a:r>
            <a:r>
              <a:rPr lang="en"/>
              <a:t>individual</a:t>
            </a:r>
            <a:r>
              <a:rPr lang="en"/>
              <a:t> models.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99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49750" y="1350300"/>
            <a:ext cx="55068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is in </a:t>
            </a:r>
            <a:r>
              <a:rPr b="1" lang="en"/>
              <a:t>.csv</a:t>
            </a:r>
            <a:r>
              <a:rPr lang="en"/>
              <a:t> format and was acquired from Kaggle </a:t>
            </a:r>
            <a:r>
              <a:rPr lang="en" u="sng">
                <a:solidFill>
                  <a:schemeClr val="hlink"/>
                </a:solidFill>
                <a:hlinkClick r:id="rId3"/>
              </a:rPr>
              <a:t>[2]</a:t>
            </a:r>
            <a:r>
              <a:rPr lang="en"/>
              <a:t>. The </a:t>
            </a:r>
            <a:r>
              <a:rPr i="1" lang="en"/>
              <a:t>Centers for Disease Control and Prevention (CDS)</a:t>
            </a:r>
            <a:r>
              <a:rPr lang="en"/>
              <a:t> in America conducts a telephony survey every year and the Dataset used by us was collected in 2015 under the </a:t>
            </a:r>
            <a:r>
              <a:rPr i="1" lang="en"/>
              <a:t>The Behavioral Risk Factor Surveillance System</a:t>
            </a:r>
            <a:r>
              <a:rPr lang="en"/>
              <a:t> survey.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originally has 253680 rows containing the survey data collected from individuals.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chosen this dataset as it contains information from people of different age, education, income </a:t>
            </a:r>
            <a:r>
              <a:rPr lang="en"/>
              <a:t>and other social determinants of health.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contains </a:t>
            </a:r>
            <a:r>
              <a:rPr b="1" lang="en"/>
              <a:t>21 input features</a:t>
            </a:r>
            <a:r>
              <a:rPr lang="en"/>
              <a:t> which </a:t>
            </a:r>
            <a:r>
              <a:rPr lang="en"/>
              <a:t>include</a:t>
            </a:r>
            <a:r>
              <a:rPr lang="en"/>
              <a:t> various details about the individuals.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has 1 target variable Diabetes_012 which has 3 classes. 0 is for no diabetes, 1 is for prediabetes, and 2 is for diabetes.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doing </a:t>
            </a:r>
            <a:r>
              <a:rPr b="1" lang="en"/>
              <a:t>Exploratory Data Analysis</a:t>
            </a:r>
            <a:r>
              <a:rPr lang="en"/>
              <a:t>, we found out that the dataset is </a:t>
            </a:r>
            <a:r>
              <a:rPr b="1" lang="en"/>
              <a:t>highly skewed</a:t>
            </a:r>
            <a:r>
              <a:rPr lang="en"/>
              <a:t> with </a:t>
            </a:r>
            <a:r>
              <a:rPr lang="en"/>
              <a:t>respect</a:t>
            </a:r>
            <a:r>
              <a:rPr lang="en"/>
              <a:t> to the output variables. The distribution is shown here -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500" y="1523200"/>
            <a:ext cx="3467501" cy="302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techniques used</a:t>
            </a:r>
            <a:endParaRPr/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39600" y="607975"/>
            <a:ext cx="777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code used &amp; Functionalities implemented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1330225"/>
            <a:ext cx="76887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the following functionalities -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Transforming multi class target variable to binary variable.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Implemented functionality to identify and convert categorical input variables to multiple columns using one hot encoding.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Implemented Random forest classifier.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Implemented grid search using for loops for finding the most optimal hyperparameters.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Implemented Boosting for Hybrid Ensemble of all the models.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Libraries were used for the following functionalities -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“numpy, pandas, matplotlib, seaborn, </a:t>
            </a:r>
            <a:r>
              <a:rPr lang="en" sz="1200"/>
              <a:t>train_test_split”</a:t>
            </a:r>
            <a:r>
              <a:rPr lang="en" sz="1200"/>
              <a:t> for their respective basic functionalities.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“i</a:t>
            </a:r>
            <a:r>
              <a:rPr lang="en" sz="1200"/>
              <a:t>mblearn.under_sampling” for undersampling and “imblearn.over_sampling” for oversampling the data.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“sklearn.preprocessing” for various scaling methods.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“sklearn” for Logistic regression, Naive Bayes, Decision Tree, SVM.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“keras” for Neural Network model.</a:t>
            </a:r>
            <a:endParaRPr sz="12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650" y="57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data preprocessing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332525"/>
            <a:ext cx="7688700" cy="3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First of all, we dropped the duplicate rows as they increase the training time of the model and also do not significantly contribute to the accuracy of the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Number of rows changed  253680  - - &gt; 229781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 the data has a highly skewed distribution between the classes of the target variable, we decided to </a:t>
            </a:r>
            <a:r>
              <a:rPr b="1" lang="en"/>
              <a:t>combine the 2 classes of Prediabetes (1) and Diabetes (2)</a:t>
            </a:r>
            <a:r>
              <a:rPr lang="en"/>
              <a:t>, as doing undersampling on 3 classes would have reduced the total number of rows to a very small number.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Distribution of the output variable changed  like 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Initial =&gt;</a:t>
            </a:r>
            <a:r>
              <a:rPr lang="en"/>
              <a:t> 0 = 190055, 1 = 4629, 2 =  35097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Final =&gt;</a:t>
            </a:r>
            <a:r>
              <a:rPr lang="en"/>
              <a:t> 0 = 190055, 1 = 39726 (The multi-class classification problem now got converted to a binary classification problem)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Plotted a correlation plot (next slide) between the input variables and target variables and dropped the variables with near 0 correlation with the target variable. This </a:t>
            </a:r>
            <a:r>
              <a:rPr lang="en"/>
              <a:t>decreased the dimensionality of data while not having a significant impact on the accuracy of the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Dropped variables - Fruits, Veggies, AnyHealthcare, NoDocbcCost, Sex.</a:t>
            </a:r>
            <a:endParaRPr b="1"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554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63" y="1089875"/>
            <a:ext cx="5204276" cy="394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