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11" r:id="rId9"/>
    <p:sldId id="304" r:id="rId10"/>
    <p:sldId id="305" r:id="rId11"/>
    <p:sldId id="306" r:id="rId12"/>
    <p:sldId id="307" r:id="rId13"/>
    <p:sldId id="308" r:id="rId14"/>
    <p:sldId id="309"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19" autoAdjust="0"/>
  </p:normalViewPr>
  <p:slideViewPr>
    <p:cSldViewPr snapToGrid="0">
      <p:cViewPr>
        <p:scale>
          <a:sx n="69" d="100"/>
          <a:sy n="69" d="100"/>
        </p:scale>
        <p:origin x="92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Bank Loan Of Customers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P615</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C2F79F-7396-48D5-B297-7076DA76B6C0}"/>
              </a:ext>
            </a:extLst>
          </p:cNvPr>
          <p:cNvPicPr>
            <a:picLocks noChangeAspect="1"/>
          </p:cNvPicPr>
          <p:nvPr/>
        </p:nvPicPr>
        <p:blipFill rotWithShape="1">
          <a:blip r:embed="rId2"/>
          <a:srcRect r="8302"/>
          <a:stretch/>
        </p:blipFill>
        <p:spPr>
          <a:xfrm>
            <a:off x="81201" y="404037"/>
            <a:ext cx="6202641" cy="5076259"/>
          </a:xfrm>
          <a:prstGeom prst="rect">
            <a:avLst/>
          </a:prstGeom>
        </p:spPr>
      </p:pic>
      <p:pic>
        <p:nvPicPr>
          <p:cNvPr id="2" name="Picture 1">
            <a:extLst>
              <a:ext uri="{FF2B5EF4-FFF2-40B4-BE49-F238E27FC236}">
                <a16:creationId xmlns:a16="http://schemas.microsoft.com/office/drawing/2014/main" id="{F7B0B82D-B8FF-4045-9C3F-57A5AF6F4742}"/>
              </a:ext>
            </a:extLst>
          </p:cNvPr>
          <p:cNvPicPr>
            <a:picLocks noChangeAspect="1"/>
          </p:cNvPicPr>
          <p:nvPr/>
        </p:nvPicPr>
        <p:blipFill rotWithShape="1">
          <a:blip r:embed="rId3"/>
          <a:srcRect r="31903"/>
          <a:stretch/>
        </p:blipFill>
        <p:spPr>
          <a:xfrm>
            <a:off x="6549656" y="491361"/>
            <a:ext cx="5422604" cy="4909979"/>
          </a:xfrm>
          <a:prstGeom prst="rect">
            <a:avLst/>
          </a:prstGeom>
        </p:spPr>
      </p:pic>
    </p:spTree>
    <p:extLst>
      <p:ext uri="{BB962C8B-B14F-4D97-AF65-F5344CB8AC3E}">
        <p14:creationId xmlns:p14="http://schemas.microsoft.com/office/powerpoint/2010/main" val="281749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43DF4-4EB8-4E10-909C-9CBF1BB4382A}"/>
              </a:ext>
            </a:extLst>
          </p:cNvPr>
          <p:cNvSpPr txBox="1"/>
          <p:nvPr/>
        </p:nvSpPr>
        <p:spPr>
          <a:xfrm>
            <a:off x="2050473" y="1343891"/>
            <a:ext cx="8769927" cy="369332"/>
          </a:xfrm>
          <a:prstGeom prst="rect">
            <a:avLst/>
          </a:prstGeom>
          <a:noFill/>
        </p:spPr>
        <p:txBody>
          <a:bodyPr wrap="square" rtlCol="0">
            <a:spAutoFit/>
          </a:bodyPr>
          <a:lstStyle/>
          <a:p>
            <a:pPr algn="just"/>
            <a:r>
              <a:rPr lang="en-US" sz="1800" b="1" dirty="0">
                <a:solidFill>
                  <a:schemeClr val="bg1"/>
                </a:solidFill>
              </a:rPr>
              <a:t>lending processes.</a:t>
            </a:r>
            <a:endParaRPr lang="en-US" dirty="0"/>
          </a:p>
        </p:txBody>
      </p:sp>
      <p:sp>
        <p:nvSpPr>
          <p:cNvPr id="4" name="TextBox 3">
            <a:extLst>
              <a:ext uri="{FF2B5EF4-FFF2-40B4-BE49-F238E27FC236}">
                <a16:creationId xmlns:a16="http://schemas.microsoft.com/office/drawing/2014/main" id="{9026B8F2-DE59-48BE-A498-7622FBF13E36}"/>
              </a:ext>
            </a:extLst>
          </p:cNvPr>
          <p:cNvSpPr txBox="1"/>
          <p:nvPr/>
        </p:nvSpPr>
        <p:spPr>
          <a:xfrm>
            <a:off x="69273" y="568035"/>
            <a:ext cx="11762509" cy="5016758"/>
          </a:xfrm>
          <a:prstGeom prst="rect">
            <a:avLst/>
          </a:prstGeom>
          <a:noFill/>
        </p:spPr>
        <p:txBody>
          <a:bodyPr wrap="square">
            <a:spAutoFit/>
          </a:bodyPr>
          <a:lstStyle/>
          <a:p>
            <a:r>
              <a:rPr lang="en-US" sz="3200" dirty="0"/>
              <a:t>CONCLUSION:</a:t>
            </a:r>
          </a:p>
          <a:p>
            <a:pPr algn="just"/>
            <a:r>
              <a:rPr lang="en-US" dirty="0"/>
              <a:t>The bank loan analysis project has provided valuable insights into customer behavior, loan distribution and risk management. By understanding these trends and implementing the recommended strategies, the bank can enhance its loan portfolio management, reduce risks, and improve customer satisfaction. The data-driven approach will enable </a:t>
            </a:r>
            <a:r>
              <a:rPr lang="en-US" dirty="0" err="1"/>
              <a:t>th</a:t>
            </a:r>
            <a:r>
              <a:rPr lang="en-US" dirty="0"/>
              <a:t> The bank loan analysis project has provided valuable insights into customer behavior, loan distribution and risk management. By understanding these trends and implementing the recommended strategies, the bank can enhance its loan portfolio management, reduce risks, and improve customer satisfaction. The data-driven approach will enable the bank to make informed decisions, optimize marketing efforts, and tailor loan products to meet customer needs effectively.</a:t>
            </a:r>
          </a:p>
          <a:p>
            <a:pPr algn="just"/>
            <a:r>
              <a:rPr lang="en-US" dirty="0"/>
              <a:t> The analysis of bank loan data from 2007 to 2011 reveals significant growth in loan disbursements, indicating robust demand for loans and effective customer acquisition strategies. The predictive model developed in this project provides a valuable tool for assessing loan repayment likelihood, helping banks mitigate risks and improve their lending processes. e bank to make informed decisions, optimize marketing efforts, and tailor loan products to meet customer needs effectively.</a:t>
            </a:r>
          </a:p>
          <a:p>
            <a:pPr algn="just"/>
            <a:r>
              <a:rPr lang="en-US" dirty="0"/>
              <a:t> The analysis of bank loan data from 2007 to 2011 reveals significant growth in loan disbursements, indicating robust demand for loans and effective customer acquisition strategies. The predictive model developed in this project provides a valuable tool for assessing loan repayment likelihood, helping banks mitigate risks and improve their </a:t>
            </a:r>
          </a:p>
        </p:txBody>
      </p:sp>
    </p:spTree>
    <p:extLst>
      <p:ext uri="{BB962C8B-B14F-4D97-AF65-F5344CB8AC3E}">
        <p14:creationId xmlns:p14="http://schemas.microsoft.com/office/powerpoint/2010/main" val="45239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30F51-EFEE-4226-9857-0A2DEB06316E}"/>
              </a:ext>
            </a:extLst>
          </p:cNvPr>
          <p:cNvSpPr txBox="1"/>
          <p:nvPr/>
        </p:nvSpPr>
        <p:spPr>
          <a:xfrm>
            <a:off x="3108251" y="1765005"/>
            <a:ext cx="5975498" cy="1569660"/>
          </a:xfrm>
          <a:prstGeom prst="rect">
            <a:avLst/>
          </a:prstGeom>
          <a:noFill/>
        </p:spPr>
        <p:txBody>
          <a:bodyPr wrap="square" rtlCol="0">
            <a:spAutoFit/>
          </a:bodyPr>
          <a:lstStyle/>
          <a:p>
            <a:pPr algn="ctr"/>
            <a:r>
              <a:rPr lang="en-US" sz="9600" dirty="0"/>
              <a:t>Thank You</a:t>
            </a:r>
            <a:endParaRPr lang="en-US" dirty="0"/>
          </a:p>
        </p:txBody>
      </p:sp>
    </p:spTree>
    <p:extLst>
      <p:ext uri="{BB962C8B-B14F-4D97-AF65-F5344CB8AC3E}">
        <p14:creationId xmlns:p14="http://schemas.microsoft.com/office/powerpoint/2010/main" val="315375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F372F9-6232-42A5-A45B-7F98E18F4807}"/>
              </a:ext>
            </a:extLst>
          </p:cNvPr>
          <p:cNvSpPr txBox="1"/>
          <p:nvPr/>
        </p:nvSpPr>
        <p:spPr>
          <a:xfrm>
            <a:off x="2743200" y="1010093"/>
            <a:ext cx="6911163" cy="2308324"/>
          </a:xfrm>
          <a:prstGeom prst="rect">
            <a:avLst/>
          </a:prstGeom>
          <a:noFill/>
        </p:spPr>
        <p:txBody>
          <a:bodyPr wrap="square" rtlCol="0">
            <a:spAutoFit/>
          </a:bodyPr>
          <a:lstStyle/>
          <a:p>
            <a:r>
              <a:rPr lang="en-US" sz="2400" dirty="0"/>
              <a:t>1. Sanofar Fathima </a:t>
            </a:r>
          </a:p>
          <a:p>
            <a:r>
              <a:rPr lang="en-US" sz="2400" dirty="0"/>
              <a:t>2. Abhishek. G</a:t>
            </a:r>
          </a:p>
          <a:p>
            <a:r>
              <a:rPr lang="en-US" sz="2400" dirty="0"/>
              <a:t>3. Vinay M.B</a:t>
            </a:r>
          </a:p>
          <a:p>
            <a:r>
              <a:rPr lang="en-US" sz="2400" dirty="0"/>
              <a:t>4. Manaswi </a:t>
            </a:r>
          </a:p>
          <a:p>
            <a:r>
              <a:rPr lang="en-US" sz="2400" dirty="0"/>
              <a:t>5. MD Suhan Sk </a:t>
            </a:r>
          </a:p>
          <a:p>
            <a:r>
              <a:rPr lang="en-US" sz="2400" dirty="0"/>
              <a:t>6. Sneha</a:t>
            </a:r>
          </a:p>
        </p:txBody>
      </p:sp>
      <p:sp>
        <p:nvSpPr>
          <p:cNvPr id="3" name="TextBox 2">
            <a:extLst>
              <a:ext uri="{FF2B5EF4-FFF2-40B4-BE49-F238E27FC236}">
                <a16:creationId xmlns:a16="http://schemas.microsoft.com/office/drawing/2014/main" id="{DEC78DA6-1534-4589-B6AE-AB9218E562FD}"/>
              </a:ext>
            </a:extLst>
          </p:cNvPr>
          <p:cNvSpPr txBox="1"/>
          <p:nvPr/>
        </p:nvSpPr>
        <p:spPr>
          <a:xfrm>
            <a:off x="2743200" y="291268"/>
            <a:ext cx="5465135" cy="584775"/>
          </a:xfrm>
          <a:prstGeom prst="rect">
            <a:avLst/>
          </a:prstGeom>
          <a:noFill/>
        </p:spPr>
        <p:txBody>
          <a:bodyPr wrap="square" rtlCol="0">
            <a:spAutoFit/>
          </a:bodyPr>
          <a:lstStyle/>
          <a:p>
            <a:r>
              <a:rPr lang="en-US" sz="3200" dirty="0"/>
              <a:t>Team</a:t>
            </a:r>
            <a:r>
              <a:rPr lang="en-US" sz="2800" dirty="0"/>
              <a:t> </a:t>
            </a:r>
            <a:r>
              <a:rPr lang="en-US" sz="3200" dirty="0"/>
              <a:t>Members</a:t>
            </a:r>
            <a:r>
              <a:rPr lang="en-US" sz="2800" dirty="0"/>
              <a:t>(</a:t>
            </a:r>
            <a:r>
              <a:rPr lang="en-US" sz="3200" dirty="0"/>
              <a:t>Group</a:t>
            </a:r>
            <a:r>
              <a:rPr lang="en-US" sz="2800" dirty="0"/>
              <a:t> </a:t>
            </a:r>
            <a:r>
              <a:rPr lang="en-US" sz="3200" dirty="0"/>
              <a:t>1)</a:t>
            </a:r>
          </a:p>
        </p:txBody>
      </p:sp>
    </p:spTree>
    <p:extLst>
      <p:ext uri="{BB962C8B-B14F-4D97-AF65-F5344CB8AC3E}">
        <p14:creationId xmlns:p14="http://schemas.microsoft.com/office/powerpoint/2010/main" val="250680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F372F9-6232-42A5-A45B-7F98E18F4807}"/>
              </a:ext>
            </a:extLst>
          </p:cNvPr>
          <p:cNvSpPr txBox="1"/>
          <p:nvPr/>
        </p:nvSpPr>
        <p:spPr>
          <a:xfrm>
            <a:off x="2743200" y="1010093"/>
            <a:ext cx="6911163" cy="2585323"/>
          </a:xfrm>
          <a:prstGeom prst="rect">
            <a:avLst/>
          </a:prstGeom>
          <a:noFill/>
        </p:spPr>
        <p:txBody>
          <a:bodyPr wrap="square" rtlCol="0">
            <a:spAutoFit/>
          </a:bodyPr>
          <a:lstStyle/>
          <a:p>
            <a:r>
              <a:rPr lang="en-US" dirty="0"/>
              <a:t>Analyzing bank loan data to understand trends and provide recommendations for better loan management.</a:t>
            </a:r>
          </a:p>
          <a:p>
            <a:pPr marL="285750" indent="-285750">
              <a:buFont typeface="Arial" panose="020B0604020202020204" pitchFamily="34" charset="0"/>
              <a:buChar char="•"/>
            </a:pPr>
            <a:r>
              <a:rPr lang="en-US" dirty="0"/>
              <a:t>Identify Loan Trends: Track loan amounts and customer profiles.</a:t>
            </a:r>
          </a:p>
          <a:p>
            <a:pPr marL="285750" indent="-285750">
              <a:buFont typeface="Arial" panose="020B0604020202020204" pitchFamily="34" charset="0"/>
              <a:buChar char="•"/>
            </a:pPr>
            <a:r>
              <a:rPr lang="en-US" dirty="0"/>
              <a:t>Manage Risk: Evaluate impact of verification status and loan grades.</a:t>
            </a:r>
          </a:p>
          <a:p>
            <a:pPr marL="285750" indent="-285750">
              <a:buFont typeface="Arial" panose="020B0604020202020204" pitchFamily="34" charset="0"/>
              <a:buChar char="•"/>
            </a:pPr>
            <a:r>
              <a:rPr lang="en-US" dirty="0"/>
              <a:t>Optimize Marketing: Focus on state-wise loan demand.</a:t>
            </a:r>
          </a:p>
          <a:p>
            <a:pPr marL="285750" indent="-285750">
              <a:buFont typeface="Arial" panose="020B0604020202020204" pitchFamily="34" charset="0"/>
              <a:buChar char="•"/>
            </a:pPr>
            <a:r>
              <a:rPr lang="en-US" dirty="0"/>
              <a:t>Enhance Services: Improve loan products based on customer     insights.</a:t>
            </a:r>
          </a:p>
          <a:p>
            <a:endParaRPr lang="en-US" dirty="0"/>
          </a:p>
        </p:txBody>
      </p:sp>
      <p:sp>
        <p:nvSpPr>
          <p:cNvPr id="3" name="TextBox 2">
            <a:extLst>
              <a:ext uri="{FF2B5EF4-FFF2-40B4-BE49-F238E27FC236}">
                <a16:creationId xmlns:a16="http://schemas.microsoft.com/office/drawing/2014/main" id="{61ECF4DC-1D23-4F7F-BC05-6088FCBE464E}"/>
              </a:ext>
            </a:extLst>
          </p:cNvPr>
          <p:cNvSpPr txBox="1"/>
          <p:nvPr/>
        </p:nvSpPr>
        <p:spPr>
          <a:xfrm>
            <a:off x="2828260" y="425302"/>
            <a:ext cx="6624084" cy="584775"/>
          </a:xfrm>
          <a:prstGeom prst="rect">
            <a:avLst/>
          </a:prstGeom>
          <a:noFill/>
        </p:spPr>
        <p:txBody>
          <a:bodyPr wrap="square" rtlCol="0">
            <a:spAutoFit/>
          </a:bodyPr>
          <a:lstStyle/>
          <a:p>
            <a:r>
              <a:rPr lang="en-US" sz="3200" dirty="0"/>
              <a:t>Project Overview</a:t>
            </a:r>
            <a:endParaRPr lang="en-US" dirty="0"/>
          </a:p>
        </p:txBody>
      </p:sp>
    </p:spTree>
    <p:extLst>
      <p:ext uri="{BB962C8B-B14F-4D97-AF65-F5344CB8AC3E}">
        <p14:creationId xmlns:p14="http://schemas.microsoft.com/office/powerpoint/2010/main" val="307628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F372F9-6232-42A5-A45B-7F98E18F4807}"/>
              </a:ext>
            </a:extLst>
          </p:cNvPr>
          <p:cNvSpPr txBox="1"/>
          <p:nvPr/>
        </p:nvSpPr>
        <p:spPr>
          <a:xfrm>
            <a:off x="2743200" y="1010093"/>
            <a:ext cx="6911163" cy="3631763"/>
          </a:xfrm>
          <a:prstGeom prst="rect">
            <a:avLst/>
          </a:prstGeom>
          <a:noFill/>
        </p:spPr>
        <p:txBody>
          <a:bodyPr wrap="square" rtlCol="0">
            <a:spAutoFit/>
          </a:bodyPr>
          <a:lstStyle/>
          <a:p>
            <a:pPr algn="ctr"/>
            <a:r>
              <a:rPr lang="en-US" sz="3200" dirty="0"/>
              <a:t>KPI’S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Year wise loan amount Stats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Grade and sub grade wise revol_bal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Payment for Verified Status Vs Total Payment for Non Verified Status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State wise and month wise loan status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Home ownership Vs last payment date stats</a:t>
            </a:r>
          </a:p>
        </p:txBody>
      </p:sp>
    </p:spTree>
    <p:extLst>
      <p:ext uri="{BB962C8B-B14F-4D97-AF65-F5344CB8AC3E}">
        <p14:creationId xmlns:p14="http://schemas.microsoft.com/office/powerpoint/2010/main" val="419358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F5C9E0-D10A-4D8D-AC36-FABBE5D08676}"/>
              </a:ext>
            </a:extLst>
          </p:cNvPr>
          <p:cNvSpPr txBox="1"/>
          <p:nvPr/>
        </p:nvSpPr>
        <p:spPr>
          <a:xfrm>
            <a:off x="1" y="0"/>
            <a:ext cx="12192000" cy="9356408"/>
          </a:xfrm>
          <a:prstGeom prst="rect">
            <a:avLst/>
          </a:prstGeom>
          <a:noFill/>
        </p:spPr>
        <p:txBody>
          <a:bodyPr wrap="square" rtlCol="0">
            <a:spAutoFit/>
          </a:bodyPr>
          <a:lstStyle/>
          <a:p>
            <a:r>
              <a:rPr lang="en-US" sz="2400" dirty="0"/>
              <a:t>Year wise loan amount stats </a:t>
            </a:r>
            <a:r>
              <a:rPr lang="en-US" dirty="0"/>
              <a:t>: This KPI is to find out the relation between loan amount taken by customers and issue date . It compares the loan amount taken by customers from year to year . To show the rise or drop in loan amount taken.</a:t>
            </a:r>
          </a:p>
          <a:p>
            <a:endParaRPr lang="en-US" sz="2400" dirty="0"/>
          </a:p>
          <a:p>
            <a:r>
              <a:rPr lang="en-US" sz="2400" dirty="0"/>
              <a:t>Grade and sub grade wise </a:t>
            </a:r>
            <a:r>
              <a:rPr lang="en-US" sz="2400" dirty="0" err="1"/>
              <a:t>revol_bal</a:t>
            </a:r>
            <a:r>
              <a:rPr lang="en-US" dirty="0"/>
              <a:t>: This KPI is to find out the relation between Grade, sub-grade and </a:t>
            </a:r>
            <a:r>
              <a:rPr lang="en-US" dirty="0" err="1"/>
              <a:t>revol_bal</a:t>
            </a:r>
            <a:r>
              <a:rPr lang="en-US" dirty="0"/>
              <a:t>.</a:t>
            </a:r>
          </a:p>
          <a:p>
            <a:r>
              <a:rPr lang="en-US" dirty="0"/>
              <a:t>It show the total revol_bal contributed from each sub-grade and grade.</a:t>
            </a:r>
          </a:p>
          <a:p>
            <a:endParaRPr lang="en-US" dirty="0"/>
          </a:p>
          <a:p>
            <a:r>
              <a:rPr lang="en-US" sz="2400" dirty="0"/>
              <a:t>Total Payment for Verified Status Vs Total Payment for Non Verified Status:</a:t>
            </a:r>
          </a:p>
          <a:p>
            <a:r>
              <a:rPr lang="en-US" dirty="0"/>
              <a:t>The Key Performance Indicator (KPI) aims to find the relationship between loan amounts taken by customers based on their verification status.</a:t>
            </a:r>
          </a:p>
          <a:p>
            <a:endParaRPr lang="en-US" dirty="0"/>
          </a:p>
          <a:p>
            <a:r>
              <a:rPr lang="en-US" sz="2400" dirty="0"/>
              <a:t>State wise and month wise loan status</a:t>
            </a:r>
          </a:p>
          <a:p>
            <a:r>
              <a:rPr lang="en-US" dirty="0"/>
              <a:t>State-wise loan status :</a:t>
            </a:r>
          </a:p>
          <a:p>
            <a:pPr>
              <a:buFont typeface="Arial" panose="020B0604020202020204" pitchFamily="34" charset="0"/>
              <a:buChar char="•"/>
            </a:pPr>
            <a:r>
              <a:rPr lang="en-US" dirty="0"/>
              <a:t>   The chart shows the count of different loan statuses (e.g., Current, Fully Paid, and Charged Off) across various states.</a:t>
            </a:r>
          </a:p>
          <a:p>
            <a:r>
              <a:rPr lang="en-US" sz="2000" dirty="0"/>
              <a:t>Year-wise loan status based on last_credit_pull_d </a:t>
            </a:r>
            <a:r>
              <a:rPr lang="en-US" dirty="0"/>
              <a:t>:</a:t>
            </a:r>
          </a:p>
          <a:p>
            <a:pPr marL="285750" indent="-285750">
              <a:buFont typeface="Arial" panose="020B0604020202020204" pitchFamily="34" charset="0"/>
              <a:buChar char="•"/>
            </a:pPr>
            <a:r>
              <a:rPr lang="en-US" dirty="0"/>
              <a:t>This chart shows the number of loans in various statuses over time.</a:t>
            </a:r>
          </a:p>
          <a:p>
            <a:endParaRPr lang="en-US" sz="2400" dirty="0"/>
          </a:p>
          <a:p>
            <a:r>
              <a:rPr lang="en-US" sz="2400" dirty="0"/>
              <a:t>Home ownership Vs last payment date stats:</a:t>
            </a:r>
          </a:p>
          <a:p>
            <a:r>
              <a:rPr lang="en-US" dirty="0"/>
              <a:t>is to find out the relation between home ownership of customers and last payment date. To compare the last payment of customers with their home ownership status.</a:t>
            </a:r>
          </a:p>
          <a:p>
            <a:endParaRPr lang="en-US" dirty="0"/>
          </a:p>
          <a:p>
            <a:endParaRPr lang="en-US" dirty="0"/>
          </a:p>
          <a:p>
            <a:pPr>
              <a:buFont typeface="Arial" panose="020B0604020202020204" pitchFamily="34" charset="0"/>
              <a:buChar char="•"/>
            </a:pPr>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63295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E6070E-3169-446E-B6A4-F1C158050AB7}"/>
              </a:ext>
            </a:extLst>
          </p:cNvPr>
          <p:cNvPicPr>
            <a:picLocks noChangeAspect="1"/>
          </p:cNvPicPr>
          <p:nvPr/>
        </p:nvPicPr>
        <p:blipFill>
          <a:blip r:embed="rId2"/>
          <a:stretch>
            <a:fillRect/>
          </a:stretch>
        </p:blipFill>
        <p:spPr>
          <a:xfrm>
            <a:off x="1711842" y="875944"/>
            <a:ext cx="8867554" cy="4855006"/>
          </a:xfrm>
          <a:prstGeom prst="rect">
            <a:avLst/>
          </a:prstGeom>
        </p:spPr>
      </p:pic>
      <p:sp>
        <p:nvSpPr>
          <p:cNvPr id="4" name="TextBox 3">
            <a:extLst>
              <a:ext uri="{FF2B5EF4-FFF2-40B4-BE49-F238E27FC236}">
                <a16:creationId xmlns:a16="http://schemas.microsoft.com/office/drawing/2014/main" id="{64F8E353-DDEE-47D2-A2C0-645541D97203}"/>
              </a:ext>
            </a:extLst>
          </p:cNvPr>
          <p:cNvSpPr txBox="1"/>
          <p:nvPr/>
        </p:nvSpPr>
        <p:spPr>
          <a:xfrm>
            <a:off x="2860158" y="255181"/>
            <a:ext cx="7272670" cy="369332"/>
          </a:xfrm>
          <a:prstGeom prst="rect">
            <a:avLst/>
          </a:prstGeom>
          <a:noFill/>
        </p:spPr>
        <p:txBody>
          <a:bodyPr wrap="square" rtlCol="0">
            <a:spAutoFit/>
          </a:bodyPr>
          <a:lstStyle/>
          <a:p>
            <a:pPr algn="ctr"/>
            <a:r>
              <a:rPr lang="en-US" dirty="0"/>
              <a:t>Microsoft Excel Dashboard</a:t>
            </a:r>
          </a:p>
        </p:txBody>
      </p:sp>
    </p:spTree>
    <p:extLst>
      <p:ext uri="{BB962C8B-B14F-4D97-AF65-F5344CB8AC3E}">
        <p14:creationId xmlns:p14="http://schemas.microsoft.com/office/powerpoint/2010/main" val="404745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F8E353-DDEE-47D2-A2C0-645541D97203}"/>
              </a:ext>
            </a:extLst>
          </p:cNvPr>
          <p:cNvSpPr txBox="1"/>
          <p:nvPr/>
        </p:nvSpPr>
        <p:spPr>
          <a:xfrm>
            <a:off x="2551814" y="191385"/>
            <a:ext cx="7272670" cy="369332"/>
          </a:xfrm>
          <a:prstGeom prst="rect">
            <a:avLst/>
          </a:prstGeom>
          <a:noFill/>
        </p:spPr>
        <p:txBody>
          <a:bodyPr wrap="square" rtlCol="0">
            <a:spAutoFit/>
          </a:bodyPr>
          <a:lstStyle/>
          <a:p>
            <a:pPr algn="ctr"/>
            <a:r>
              <a:rPr lang="en-US" dirty="0"/>
              <a:t>Power Bi Dashboard</a:t>
            </a:r>
          </a:p>
        </p:txBody>
      </p:sp>
      <p:pic>
        <p:nvPicPr>
          <p:cNvPr id="2" name="Picture 1">
            <a:extLst>
              <a:ext uri="{FF2B5EF4-FFF2-40B4-BE49-F238E27FC236}">
                <a16:creationId xmlns:a16="http://schemas.microsoft.com/office/drawing/2014/main" id="{15F3AE66-4322-4201-8B28-D74AEF0DCE47}"/>
              </a:ext>
            </a:extLst>
          </p:cNvPr>
          <p:cNvPicPr>
            <a:picLocks noChangeAspect="1"/>
          </p:cNvPicPr>
          <p:nvPr/>
        </p:nvPicPr>
        <p:blipFill>
          <a:blip r:embed="rId2"/>
          <a:stretch>
            <a:fillRect/>
          </a:stretch>
        </p:blipFill>
        <p:spPr>
          <a:xfrm>
            <a:off x="1914525" y="1071562"/>
            <a:ext cx="8362950" cy="4714875"/>
          </a:xfrm>
          <a:prstGeom prst="rect">
            <a:avLst/>
          </a:prstGeom>
        </p:spPr>
      </p:pic>
    </p:spTree>
    <p:extLst>
      <p:ext uri="{BB962C8B-B14F-4D97-AF65-F5344CB8AC3E}">
        <p14:creationId xmlns:p14="http://schemas.microsoft.com/office/powerpoint/2010/main" val="75513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F8E353-DDEE-47D2-A2C0-645541D97203}"/>
              </a:ext>
            </a:extLst>
          </p:cNvPr>
          <p:cNvSpPr txBox="1"/>
          <p:nvPr/>
        </p:nvSpPr>
        <p:spPr>
          <a:xfrm>
            <a:off x="2860158" y="255181"/>
            <a:ext cx="7272670" cy="369332"/>
          </a:xfrm>
          <a:prstGeom prst="rect">
            <a:avLst/>
          </a:prstGeom>
          <a:noFill/>
        </p:spPr>
        <p:txBody>
          <a:bodyPr wrap="square" rtlCol="0">
            <a:spAutoFit/>
          </a:bodyPr>
          <a:lstStyle/>
          <a:p>
            <a:pPr algn="ctr"/>
            <a:r>
              <a:rPr lang="en-US" dirty="0"/>
              <a:t>Tableau Dashboard</a:t>
            </a:r>
          </a:p>
        </p:txBody>
      </p:sp>
      <p:pic>
        <p:nvPicPr>
          <p:cNvPr id="2" name="Picture 1">
            <a:extLst>
              <a:ext uri="{FF2B5EF4-FFF2-40B4-BE49-F238E27FC236}">
                <a16:creationId xmlns:a16="http://schemas.microsoft.com/office/drawing/2014/main" id="{FFEBBDD1-33B6-44F2-BFC1-DB4D970DE645}"/>
              </a:ext>
            </a:extLst>
          </p:cNvPr>
          <p:cNvPicPr>
            <a:picLocks noChangeAspect="1"/>
          </p:cNvPicPr>
          <p:nvPr/>
        </p:nvPicPr>
        <p:blipFill>
          <a:blip r:embed="rId2"/>
          <a:stretch>
            <a:fillRect/>
          </a:stretch>
        </p:blipFill>
        <p:spPr>
          <a:xfrm>
            <a:off x="1552353" y="776177"/>
            <a:ext cx="9431080" cy="5156790"/>
          </a:xfrm>
          <a:prstGeom prst="rect">
            <a:avLst/>
          </a:prstGeom>
        </p:spPr>
      </p:pic>
    </p:spTree>
    <p:extLst>
      <p:ext uri="{BB962C8B-B14F-4D97-AF65-F5344CB8AC3E}">
        <p14:creationId xmlns:p14="http://schemas.microsoft.com/office/powerpoint/2010/main" val="324968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F8E353-DDEE-47D2-A2C0-645541D97203}"/>
              </a:ext>
            </a:extLst>
          </p:cNvPr>
          <p:cNvSpPr txBox="1"/>
          <p:nvPr/>
        </p:nvSpPr>
        <p:spPr>
          <a:xfrm>
            <a:off x="2860158" y="255181"/>
            <a:ext cx="7272670" cy="369332"/>
          </a:xfrm>
          <a:prstGeom prst="rect">
            <a:avLst/>
          </a:prstGeom>
          <a:noFill/>
        </p:spPr>
        <p:txBody>
          <a:bodyPr wrap="square" rtlCol="0">
            <a:spAutoFit/>
          </a:bodyPr>
          <a:lstStyle/>
          <a:p>
            <a:pPr algn="ctr"/>
            <a:r>
              <a:rPr lang="en-US" dirty="0"/>
              <a:t>MySql Queries</a:t>
            </a:r>
          </a:p>
        </p:txBody>
      </p:sp>
      <p:pic>
        <p:nvPicPr>
          <p:cNvPr id="7" name="Picture 6">
            <a:extLst>
              <a:ext uri="{FF2B5EF4-FFF2-40B4-BE49-F238E27FC236}">
                <a16:creationId xmlns:a16="http://schemas.microsoft.com/office/drawing/2014/main" id="{573B85FF-DC9E-4F52-A1F1-A6C200719AD9}"/>
              </a:ext>
            </a:extLst>
          </p:cNvPr>
          <p:cNvPicPr>
            <a:picLocks noChangeAspect="1"/>
          </p:cNvPicPr>
          <p:nvPr/>
        </p:nvPicPr>
        <p:blipFill>
          <a:blip r:embed="rId2"/>
          <a:stretch>
            <a:fillRect/>
          </a:stretch>
        </p:blipFill>
        <p:spPr>
          <a:xfrm>
            <a:off x="1307804" y="1137684"/>
            <a:ext cx="9292855" cy="4279677"/>
          </a:xfrm>
          <a:prstGeom prst="rect">
            <a:avLst/>
          </a:prstGeom>
        </p:spPr>
      </p:pic>
    </p:spTree>
    <p:extLst>
      <p:ext uri="{BB962C8B-B14F-4D97-AF65-F5344CB8AC3E}">
        <p14:creationId xmlns:p14="http://schemas.microsoft.com/office/powerpoint/2010/main" val="202795470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{4BB7E5C1-E704-4184-97F5-E519B5C49D8F}tf22712842_win32</Template>
  <TotalTime>107</TotalTime>
  <Words>636</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Custom</vt:lpstr>
      <vt:lpstr>Bank Loan Of Customers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Analytics</dc:title>
  <dc:creator>Vinay MB</dc:creator>
  <cp:lastModifiedBy>Vinay MB</cp:lastModifiedBy>
  <cp:revision>11</cp:revision>
  <dcterms:created xsi:type="dcterms:W3CDTF">2024-09-20T07:33:49Z</dcterms:created>
  <dcterms:modified xsi:type="dcterms:W3CDTF">2024-09-21T10:59:58Z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